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328" r:id="rId1"/>
    <p:sldMasterId id="2147498365" r:id="rId2"/>
  </p:sldMasterIdLst>
  <p:notesMasterIdLst>
    <p:notesMasterId r:id="rId3"/>
  </p:notesMasterIdLst>
  <p:sldIdLst>
    <p:sldId id="6678" r:id="rId4"/>
    <p:sldId id="6681" r:id="rId5"/>
    <p:sldId id="6684" r:id="rId6"/>
    <p:sldId id="6687" r:id="rId7"/>
    <p:sldId id="6690" r:id="rId8"/>
    <p:sldId id="6693" r:id="rId9"/>
    <p:sldId id="6696" r:id="rId10"/>
    <p:sldId id="6699" r:id="rId11"/>
    <p:sldId id="6702" r:id="rId12"/>
    <p:sldId id="6705" r:id="rId13"/>
    <p:sldId id="6708" r:id="rId14"/>
    <p:sldId id="6711" r:id="rId15"/>
    <p:sldId id="6714" r:id="rId16"/>
    <p:sldId id="6717" r:id="rId17"/>
    <p:sldId id="6720" r:id="rId18"/>
    <p:sldId id="6723" r:id="rId19"/>
    <p:sldId id="6726" r:id="rId20"/>
    <p:sldId id="6729" r:id="rId21"/>
    <p:sldId id="6732" r:id="rId22"/>
    <p:sldId id="6735" r:id="rId23"/>
    <p:sldId id="6738" r:id="rId24"/>
    <p:sldId id="6741" r:id="rId25"/>
    <p:sldId id="6744" r:id="rId26"/>
    <p:sldId id="6747" r:id="rId27"/>
    <p:sldId id="6750" r:id="rId28"/>
    <p:sldId id="6753" r:id="rId29"/>
    <p:sldId id="6756" r:id="rId30"/>
    <p:sldId id="675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29" r:id="rId1"/>
    <p:sldLayoutId id="2147498330" r:id="rId2"/>
    <p:sldLayoutId id="2147498331" r:id="rId3"/>
    <p:sldLayoutId id="2147498332" r:id="rId4"/>
    <p:sldLayoutId id="2147498333" r:id="rId5"/>
    <p:sldLayoutId id="2147498334" r:id="rId6"/>
    <p:sldLayoutId id="2147498335" r:id="rId7"/>
    <p:sldLayoutId id="2147498336" r:id="rId8"/>
    <p:sldLayoutId id="2147498337" r:id="rId9"/>
    <p:sldLayoutId id="2147498338" r:id="rId10"/>
    <p:sldLayoutId id="21474983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366" r:id="rId1"/>
    <p:sldLayoutId id="2147498367" r:id="rId2"/>
    <p:sldLayoutId id="2147498368" r:id="rId3"/>
    <p:sldLayoutId id="2147498369" r:id="rId4"/>
    <p:sldLayoutId id="2147498370" r:id="rId5"/>
    <p:sldLayoutId id="2147498371" r:id="rId6"/>
    <p:sldLayoutId id="2147498372" r:id="rId7"/>
    <p:sldLayoutId id="2147498373" r:id="rId8"/>
    <p:sldLayoutId id="2147498374" r:id="rId9"/>
    <p:sldLayoutId id="2147498375" r:id="rId10"/>
    <p:sldLayoutId id="214749837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tags" Target="../tags/tag413.xml"/><Relationship Id="rId16" Type="http://schemas.openxmlformats.org/officeDocument/2006/relationships/tags" Target="../tags/tag414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技术与教育的融合：小学教育的未来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66541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2766540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2923425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教育技术在小学教育中的应用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40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98549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5098548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5255433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技术与教育融合的挑战与机遇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4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30557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7430556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7587441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小学教育与科技发展的未来趋势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5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762564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9762564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9919449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技术与教育融合对小学教育的意义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434533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434532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591417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技术对小学教育的影响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技术对小学教育的影响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改变教学方式</a:t>
            </a:r>
            <a:endParaRPr altLang="en-US" lang="zh-CN"/>
          </a:p>
        </p:txBody>
      </p:sp>
      <p:sp>
        <p:nvSpPr>
          <p:cNvPr id="10490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远程教育成为可能，打破地域限制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互动式教学，增强师生之间的交流与合作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技术引入课堂，提高学生学习兴趣和参与度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数字化教育资源丰富，满足个性化学习需求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提升学习效果</a:t>
            </a:r>
            <a:endParaRPr altLang="en-US" lang="zh-CN"/>
          </a:p>
        </p:txBody>
      </p:sp>
      <p:sp>
        <p:nvSpPr>
          <p:cNvPr id="10491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技术有助于提高学生的学习效率和成绩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技术能够提供个性化学习体验，满足不同学生的需求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借助技术手段，可以增强学生的学习动力和兴趣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技术能够丰富教学手段，提高教学质量和效果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促进个性化教育</a:t>
            </a:r>
            <a:endParaRPr altLang="en-US" lang="zh-CN"/>
          </a:p>
        </p:txBody>
      </p:sp>
      <p:sp>
        <p:nvSpPr>
          <p:cNvPr id="10491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技术能够提供个性化的学习资源和工具，满足学生的不同需求和兴趣。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通过数据分析，教师可以更好地了解学生的学习状况和需求，制定个性化的教学计划。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技术可以帮助学生自主学习和协作学习，提高学习效果和创新能力。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技术可以促进教育公平，让更多的学生获得优质的教育资源。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增强互动性</a:t>
            </a:r>
            <a:endParaRPr altLang="en-US" lang="zh-CN"/>
          </a:p>
        </p:txBody>
      </p:sp>
      <p:sp>
        <p:nvSpPr>
          <p:cNvPr id="104926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技术使小学教育更具互动性，激发学生的学习兴趣和参与度。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在线学习平台为学生提供个性化学习路径，满足不同学生的学习需求。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利用虚拟现实和增强现实技术，为学生提供沉浸式学习体验，加深理解和记忆。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数字化工具和应用程序使教师与学生之间的交流更加便捷和及时。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36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教育技术在小学教育中的应用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在线教育平台</a:t>
            </a:r>
            <a:endParaRPr altLang="en-US" lang="zh-CN"/>
          </a:p>
        </p:txBody>
      </p:sp>
      <p:sp>
        <p:nvSpPr>
          <p:cNvPr id="10494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定义：在线教育平台是一种基于互联网的教育平台，为学生提供在线学习资源和服务。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优势：在线教育平台可以提供丰富的学习资源，方便学生随时随地学习，提高学习效率。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应用场景：在线教育平台可以应用于小学教育的各个学科，如语文、数学、英语等。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未来发展：随着互联网技术的不断发展，在线教育平台将更加智能化、个性化，为学生提供更加优质的学习体验。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虚拟现实技术</a:t>
            </a:r>
            <a:endParaRPr altLang="en-US" lang="zh-CN"/>
          </a:p>
        </p:txBody>
      </p:sp>
      <p:sp>
        <p:nvSpPr>
          <p:cNvPr id="10495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定义：虚拟现实技术是一种模拟真实环境的计算机技术，通过头戴式设备为用户提供沉浸式体验。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在小学教育中的应用：虚拟现实技术可以用于模拟实验、历史事件重现、地理探索等领域，帮助学生更好地理解抽象概念和知识。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优势：虚拟现实技术能够提供生动、逼真的学习环境，激发学生的学习兴趣和主动性，提高学习效果。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未来展望：随着技术的不断进步，虚拟现实技术将在小学教育中得到更广泛的应用，为教育带来更多的可能性。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人工智能辅助教学</a:t>
            </a:r>
            <a:endParaRPr altLang="en-US" lang="zh-CN"/>
          </a:p>
        </p:txBody>
      </p:sp>
      <p:sp>
        <p:nvSpPr>
          <p:cNvPr id="10495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应用场景：智能题库、智能评估、智能推荐学习资源等。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未来展望：随着技术的不断发展，人工智能将在小学教育中发挥越来越重要的作用。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定义：利用人工智能技术来辅助教师的教学活动，提高教学效果。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优势：个性化教学、提高学生学习兴趣、减轻教师负担。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在线课程资源</a:t>
            </a:r>
            <a:endParaRPr altLang="en-US" lang="zh-CN"/>
          </a:p>
        </p:txBody>
      </p:sp>
      <p:sp>
        <p:nvSpPr>
          <p:cNvPr id="104965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介绍在线课程资源在小学教育中的应用和优势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分析在线课程资源对传统教育模式的改变和影响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探讨在线课程资源在小学教育中存在的问题和挑战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展望在线课程资源在小学教育中的未来发展趋势和前景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73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技术与教育融合的挑战与机遇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教师培训与技能提升</a:t>
            </a:r>
            <a:endParaRPr altLang="en-US" lang="zh-CN"/>
          </a:p>
        </p:txBody>
      </p:sp>
      <p:sp>
        <p:nvSpPr>
          <p:cNvPr id="10498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提升教师的信息素养和数字素养，适应数字化教育环境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培训教师掌握相关技术，提高教育信息化水平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培养教师的创新意识和创新能力，促进教育创新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鼓励教师探索新技术在教育中的应用，提高教学质量和效果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保障网络安全与隐私</a:t>
            </a:r>
            <a:endParaRPr altLang="en-US" lang="zh-CN"/>
          </a:p>
        </p:txBody>
      </p:sp>
      <p:sp>
        <p:nvSpPr>
          <p:cNvPr id="10498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保障网络安全：建立有效的防火墙和安全机制，防止网络攻击和数据泄露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教师培训：提高教师对网络安全和隐私保护的认识，确保他们在教学过程中遵守相关规定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家长参与：加强与家长的沟通，让他们了解学校在网络安全和隐私保护方面的措施，共同维护学生权益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保护学生隐私：制定严格的隐私政策，确保学生个人信息不被滥用或泄露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平衡线上与线下教育</a:t>
            </a:r>
            <a:endParaRPr altLang="en-US" lang="zh-CN"/>
          </a:p>
        </p:txBody>
      </p:sp>
      <p:sp>
        <p:nvSpPr>
          <p:cNvPr id="1049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线上教育提供丰富的学习资源和灵活的学习方式，但缺乏面对面的互动和情感交流。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挑战：如何平衡线上和线下教育的优势，确保学生在获得高质量教育的同时，也能得到情感支持和个性化关注。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机遇：通过技术手段整合线上和线下教育资源，创新教学方式，提高教育质量和效率。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线下教育能够提供个性化的关注和情感支持，但学习资源有限且缺乏灵活性。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创新教育模式与内容</a:t>
            </a:r>
            <a:endParaRPr altLang="en-US" lang="zh-CN"/>
          </a:p>
        </p:txBody>
      </p:sp>
      <p:sp>
        <p:nvSpPr>
          <p:cNvPr id="10500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创新教育模式：利用技术手段，如AI、VR等，构建互动性强、个性化定制的教育模式，提高学生学习兴趣和效果。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创新教育内容：结合技术发展，更新教育内容，将科技前沿知识融入教材，提升学生的科技素养和创新能力。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创新教育评价：利用大数据和人工智能等技术手段，实现对学生学习过程和成果的精准评价，为个性化教育提供支持。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创新教师培训：加强对教师的技术培训，提高教师的信息素养和教学能力，培养适应未来教育发展的新型教师。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501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小学教育与科技发展的未来趋势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智能教育的发展</a:t>
            </a:r>
            <a:endParaRPr altLang="en-US" lang="zh-CN"/>
          </a:p>
        </p:txBody>
      </p:sp>
      <p:sp>
        <p:nvSpPr>
          <p:cNvPr id="10502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虚拟现实技术为学生提供沉浸式学习体验，增强学习兴趣和动力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人工智能技术应用于教育领域，提高教学质量和效率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在线学习平台的发展，方便学生随时随地学习，打破地域限制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智能教育将改变传统的教学模式，更加注重学生的个性化和全面发展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在线教育的普及</a:t>
            </a:r>
            <a:endParaRPr altLang="en-US" lang="zh-CN"/>
          </a:p>
        </p:txBody>
      </p:sp>
      <p:sp>
        <p:nvSpPr>
          <p:cNvPr id="10502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小学教育将更加依赖在线学习平台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远程教育将逐渐成为主流教学方式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在线教育将促进教育资源的均衡分配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在线教育将为学生提供更加个性化学习体验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虚拟现实与增强现实技术的应用</a:t>
            </a:r>
            <a:endParaRPr altLang="en-US" lang="zh-CN"/>
          </a:p>
        </p:txBody>
      </p:sp>
      <p:sp>
        <p:nvSpPr>
          <p:cNvPr id="10503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虚拟现实技术：为学生提供沉浸式学习体验，提高学习兴趣和参与度。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增强现实技术：将虚拟信息融入现实环境，帮助学生直观理解复杂概念。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技术在教育中的优势：打破传统教育模式，实现个性化学习。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技术在教育中的挑战：需要教师具备相关技能，同时注意防止过度依赖技术。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个性化教育的深化</a:t>
            </a:r>
            <a:endParaRPr altLang="en-US" lang="zh-CN"/>
          </a:p>
        </p:txBody>
      </p:sp>
      <p:sp>
        <p:nvSpPr>
          <p:cNvPr id="10504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未来个性化教育的发展趋势：未来个性化教育将更加注重学生的个性化需求，更加注重学生的全面发展，同时也会更加注重科技的应用，为学生提供更加优质的教育服务。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4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小学教育与科技发展的融合：随着科技的发展，小学教育也将与科技更加紧密地融合在一起，为学生提供更加丰富多彩的学习体验。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4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个性化教育的重要性：每个学生都有不同的兴趣、特长和需求，个性化教育能够更好地满足学生的个性化需求，提高教育质量。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4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科技在个性化教育中的应用：随着科技的发展，越来越多的技术手段被应用到个性化教育中，例如大数据分析、人工智能等，这些技术手段能够更好地分析学生的学习情况，为个性化教育提供更好的支持。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49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技术与教育融合对小学教育的意义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提高教育质量</a:t>
            </a:r>
            <a:endParaRPr altLang="en-US" lang="zh-CN"/>
          </a:p>
        </p:txBody>
      </p:sp>
      <p:sp>
        <p:nvSpPr>
          <p:cNvPr id="10505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增强学生学习动力：利用技术手段提高课堂的互动性和趣味性，激发学生的学习兴趣。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提高教学效率：利用数字化工具和在线资源，教师能够更快速地获取信息和资源，提高教学效率。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个性化教学：通过数据分析和技术支持，教师可以更好地了解学生的学习需求和特点，实现个性化教学。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培养未来技能：通过技术与教育的融合，学生可以培养数字化时代所需的技能，如创新思维、问题解决能力等。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培养创新精神与实践能力</a:t>
            </a:r>
            <a:endParaRPr altLang="en-US" lang="zh-CN"/>
          </a:p>
        </p:txBody>
      </p:sp>
      <p:sp>
        <p:nvSpPr>
          <p:cNvPr id="10506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技术在教育中的应用能够激发小学生的创新思维，提供更多实践机会。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融合教育技术有助于培养学生的动手能力和解决问题的能力。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技术与教育的融合能够促进小学生的自主学习和合作学习，提高学习效果。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通过技术手段，可以模拟现实情境，让学生在实践中学习和探索，培养创新精神和实践能力。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促进教育公平与普及</a:t>
            </a:r>
            <a:endParaRPr altLang="en-US" lang="zh-CN"/>
          </a:p>
        </p:txBody>
      </p:sp>
      <p:sp>
        <p:nvSpPr>
          <p:cNvPr id="10507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增强学生学习动力：通过有趣的技术手段和互动性强的学习方式，激发学生的学习兴趣和动力。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提升教学质量：利用技术手段提供丰富的教学资源和教学方法，提高教学效果。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促进个性化学习：根据学生的不同需求和特点，制定个性化的学习计划和方案。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促进教育公平与普及：通过技术手段打破地域限制，让更多的学生享受到优质的教育资源和服务，促进教育的公平与普及。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培养适应未来社会的人才</a:t>
            </a:r>
            <a:endParaRPr altLang="en-US" lang="zh-CN"/>
          </a:p>
        </p:txBody>
      </p:sp>
      <p:sp>
        <p:nvSpPr>
          <p:cNvPr id="10508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通过技术手段，可以培养学生的信息素养和解决问题的能力，提高综合素质。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技术与教育融合能够提供丰富的学习资源和多样化的教学方式，激发学生的学习兴趣和创造力。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融合技术的应用能够缩小城乡教育资源差距，促进教育公平。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培养适应未来社会的人才需要技术与教育的深度融合，共同推动小学教育的创新发展。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87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5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5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5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2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5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5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5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5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SLIDE_ID" val="custom2023030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25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2024-01-03T10:29:18Z</dcterms:created>
  <dcterms:modified xsi:type="dcterms:W3CDTF">2024-01-03T10:29:18Z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bd8cd0c1537e4672a2f703e6787c7cec_21</vt:lpwstr>
  </property>
</Properties>
</file>