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647" r:id="rId1"/>
    <p:sldMasterId id="2147486684" r:id="rId2"/>
  </p:sldMasterIdLst>
  <p:notesMasterIdLst>
    <p:notesMasterId r:id="rId3"/>
  </p:notesMasterIdLst>
  <p:sldIdLst>
    <p:sldId id="1597" r:id="rId4"/>
    <p:sldId id="1600" r:id="rId5"/>
    <p:sldId id="1603" r:id="rId6"/>
    <p:sldId id="1606" r:id="rId7"/>
    <p:sldId id="1609" r:id="rId8"/>
    <p:sldId id="1612" r:id="rId9"/>
    <p:sldId id="1615" r:id="rId10"/>
    <p:sldId id="1618" r:id="rId11"/>
    <p:sldId id="1621" r:id="rId12"/>
    <p:sldId id="1624" r:id="rId13"/>
    <p:sldId id="1627" r:id="rId14"/>
    <p:sldId id="1630" r:id="rId15"/>
    <p:sldId id="1633" r:id="rId16"/>
    <p:sldId id="1636" r:id="rId17"/>
    <p:sldId id="1639" r:id="rId18"/>
    <p:sldId id="1642" r:id="rId19"/>
    <p:sldId id="1645" r:id="rId20"/>
    <p:sldId id="1648" r:id="rId21"/>
    <p:sldId id="1651" r:id="rId22"/>
    <p:sldId id="1654" r:id="rId23"/>
    <p:sldId id="1657" r:id="rId24"/>
    <p:sldId id="1660" r:id="rId25"/>
    <p:sldId id="1663" r:id="rId26"/>
    <p:sldId id="1666" r:id="rId27"/>
    <p:sldId id="1669" r:id="rId28"/>
    <p:sldId id="1672" r:id="rId29"/>
    <p:sldId id="1675" r:id="rId30"/>
    <p:sldId id="1678" r:id="rId31"/>
    <p:sldId id="1681" r:id="rId32"/>
    <p:sldId id="1684" r:id="rId33"/>
    <p:sldId id="1687" r:id="rId34"/>
    <p:sldId id="1690" r:id="rId35"/>
    <p:sldId id="1693" r:id="rId36"/>
    <p:sldId id="1696" r:id="rId37"/>
    <p:sldId id="1699" r:id="rId38"/>
    <p:sldId id="1702" r:id="rId39"/>
    <p:sldId id="1705" r:id="rId40"/>
    <p:sldId id="1708"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648" r:id="rId1"/>
    <p:sldLayoutId id="2147486649" r:id="rId2"/>
    <p:sldLayoutId id="2147486650" r:id="rId3"/>
    <p:sldLayoutId id="2147486651" r:id="rId4"/>
    <p:sldLayoutId id="2147486652" r:id="rId5"/>
    <p:sldLayoutId id="2147486653" r:id="rId6"/>
    <p:sldLayoutId id="2147486654" r:id="rId7"/>
    <p:sldLayoutId id="2147486655" r:id="rId8"/>
    <p:sldLayoutId id="2147486656" r:id="rId9"/>
    <p:sldLayoutId id="2147486657" r:id="rId10"/>
    <p:sldLayoutId id="214748665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685" r:id="rId1"/>
    <p:sldLayoutId id="2147486686" r:id="rId2"/>
    <p:sldLayoutId id="2147486687" r:id="rId3"/>
    <p:sldLayoutId id="2147486688" r:id="rId4"/>
    <p:sldLayoutId id="2147486689" r:id="rId5"/>
    <p:sldLayoutId id="2147486690" r:id="rId6"/>
    <p:sldLayoutId id="2147486691" r:id="rId7"/>
    <p:sldLayoutId id="2147486692" r:id="rId8"/>
    <p:sldLayoutId id="2147486693" r:id="rId9"/>
    <p:sldLayoutId id="2147486694" r:id="rId10"/>
    <p:sldLayoutId id="214748669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tags" Target="../tags/tag262.xml"/><Relationship Id="rId16" Type="http://schemas.openxmlformats.org/officeDocument/2006/relationships/tags" Target="../tags/tag263.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tags" Target="../tags/tag317.xml"/><Relationship Id="rId16" Type="http://schemas.openxmlformats.org/officeDocument/2006/relationships/tags" Target="../tags/tag318.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tags" Target="../tags/tag373.xml"/><Relationship Id="rId14" Type="http://schemas.openxmlformats.org/officeDocument/2006/relationships/tags" Target="../tags/tag374.xml"/><Relationship Id="rId15" Type="http://schemas.openxmlformats.org/officeDocument/2006/relationships/tags" Target="../tags/tag375.xml"/><Relationship Id="rId16"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tags" Target="../tags/tag407.xml"/><Relationship Id="rId6" Type="http://schemas.openxmlformats.org/officeDocument/2006/relationships/tags" Target="../tags/tag408.xml"/><Relationship Id="rId7" Type="http://schemas.openxmlformats.org/officeDocument/2006/relationships/tags" Target="../tags/tag409.xml"/><Relationship Id="rId8" Type="http://schemas.openxmlformats.org/officeDocument/2006/relationships/tags" Target="../tags/tag410.xml"/><Relationship Id="rId9" Type="http://schemas.openxmlformats.org/officeDocument/2006/relationships/tags" Target="../tags/tag411.xml"/><Relationship Id="rId10" Type="http://schemas.openxmlformats.org/officeDocument/2006/relationships/tags" Target="../tags/tag412.xml"/><Relationship Id="rId11" Type="http://schemas.openxmlformats.org/officeDocument/2006/relationships/tags" Target="../tags/tag413.xml"/><Relationship Id="rId12" Type="http://schemas.openxmlformats.org/officeDocument/2006/relationships/tags" Target="../tags/tag414.xml"/><Relationship Id="rId13"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机器学习技术在社交媒体分析中的智能应用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机器学习技术概述</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社交媒体分析的重要性</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机器学习在社交媒体分析中的应用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机器学习在社交媒体分析中的优势</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fontScale="7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机器学习在社交媒体分析中的挑战和未来发展</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机器学习技术概述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机器学习的定义和原理</a:t>
            </a:r>
            <a:endParaRPr altLang="en-US" lang="zh-CN"/>
          </a:p>
        </p:txBody>
      </p:sp>
      <p:sp>
        <p:nvSpPr>
          <p:cNvPr id="10491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定义：机器学习是一门研究如何通过计算机算法使计算机从数据中学习并改进性能的学科</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原理：基于数据和算法，通过不断优化模型提高预测和决策的准确性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常用算法：监督学习、无监督学习、强化学习等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应用领域：语音识别、图像识别、自然语言处理等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22" name="标题 2"/>
          <p:cNvSpPr>
            <a:spLocks noGrp="1"/>
          </p:cNvSpPr>
          <p:nvPr>
            <p:ph type="title" idx="5"/>
          </p:nvPr>
        </p:nvSpPr>
        <p:spPr/>
        <p:txBody>
          <a:bodyPr>
            <a:normAutofit fontScale="91667"/>
          </a:bodyPr>
          <a:p>
            <a:r>
              <a:rPr altLang="en-US" lang="zh-CN"/>
              <a:t>机器学习的主要类型</a:t>
            </a:r>
            <a:endParaRPr altLang="en-US" lang="zh-CN"/>
          </a:p>
        </p:txBody>
      </p:sp>
      <p:sp>
        <p:nvSpPr>
          <p:cNvPr id="104922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监督学习：通过已有的标记数据来训练模型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4"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无监督学习：通过无标记数据来发现数据中的模式和结构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强化学习：通过与环境的交互来学习策略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深度学习：基于神经网络的机器学习方法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8" name="标题 2"/>
          <p:cNvSpPr>
            <a:spLocks noGrp="1"/>
          </p:cNvSpPr>
          <p:nvPr>
            <p:ph type="title" idx="5"/>
          </p:nvPr>
        </p:nvSpPr>
        <p:spPr/>
        <p:txBody>
          <a:bodyPr>
            <a:normAutofit fontScale="91667"/>
          </a:bodyPr>
          <a:p>
            <a:r>
              <a:rPr altLang="en-US" lang="zh-CN"/>
              <a:t>机器学习的应用领域</a:t>
            </a:r>
            <a:endParaRPr altLang="en-US" lang="zh-CN"/>
          </a:p>
        </p:txBody>
      </p:sp>
      <p:sp>
        <p:nvSpPr>
          <p:cNvPr id="1049300"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02"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304"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自然语言处理：利用机器学习技术对文本进行分析、理解和生成</a:t>
            </a:r>
            <a:endParaRPr altLang="en-US" dirty="0" lang="zh-CN" spc="150">
              <a:solidFill>
                <a:schemeClr val="tx1">
                  <a:lumMod val="85000"/>
                  <a:lumOff val="15000"/>
                </a:schemeClr>
              </a:solidFill>
              <a:latin typeface="+mn-ea"/>
              <a:sym typeface="+mn-ea"/>
            </a:endParaRPr>
          </a:p>
        </p:txBody>
      </p:sp>
      <p:sp>
        <p:nvSpPr>
          <p:cNvPr id="1049306"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08"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10"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计算机视觉：通过机器学习技术实现图像识别、目标检测和人脸识别等功能</a:t>
            </a:r>
            <a:endParaRPr altLang="en-US" dirty="0" sz="2000" lang="zh-CN" spc="150">
              <a:solidFill>
                <a:schemeClr val="tx1">
                  <a:lumMod val="85000"/>
                  <a:lumOff val="15000"/>
                </a:schemeClr>
              </a:solidFill>
              <a:latin typeface="+mn-ea"/>
              <a:sym typeface="+mn-ea"/>
            </a:endParaRPr>
          </a:p>
        </p:txBody>
      </p:sp>
      <p:sp>
        <p:nvSpPr>
          <p:cNvPr id="1049312"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14"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16"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语音识别：利用机器学习技术实现语音到文本的转换，以及语音合成等功能</a:t>
            </a:r>
            <a:endParaRPr altLang="en-US" dirty="0" sz="2000" lang="zh-CN" spc="150">
              <a:solidFill>
                <a:schemeClr val="tx1">
                  <a:lumMod val="85000"/>
                  <a:lumOff val="15000"/>
                </a:schemeClr>
              </a:solidFill>
              <a:latin typeface="+mn-ea"/>
              <a:sym typeface="+mn-ea"/>
            </a:endParaRPr>
          </a:p>
        </p:txBody>
      </p:sp>
      <p:sp>
        <p:nvSpPr>
          <p:cNvPr id="1049318"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20"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22"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推荐系统：通过机器学习技术分析用户行为和兴趣，为用户推荐相关内容或产品</a:t>
            </a:r>
            <a:endParaRPr altLang="en-US" dirty="0" sz="2000" lang="zh-CN" spc="150">
              <a:solidFill>
                <a:schemeClr val="tx1">
                  <a:lumMod val="85000"/>
                  <a:lumOff val="15000"/>
                </a:schemeClr>
              </a:solidFill>
              <a:latin typeface="+mn-ea"/>
              <a:sym typeface="+mn-ea"/>
            </a:endParaRPr>
          </a:p>
        </p:txBody>
      </p:sp>
      <p:sp>
        <p:nvSpPr>
          <p:cNvPr id="1049324"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26"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28"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自动驾驶：利用机器学习技术实现车辆自主驾驶，提高交通效率和安全性</a:t>
            </a:r>
            <a:endParaRPr altLang="en-US" dirty="0" lang="zh-CN" spc="150">
              <a:solidFill>
                <a:schemeClr val="tx1">
                  <a:lumMod val="85000"/>
                  <a:lumOff val="15000"/>
                </a:schemeClr>
              </a:solidFill>
              <a:latin typeface="+mn-ea"/>
              <a:sym typeface="+mn-ea"/>
            </a:endParaRPr>
          </a:p>
        </p:txBody>
      </p:sp>
      <p:sp>
        <p:nvSpPr>
          <p:cNvPr id="1049330" name="矩形 67"/>
          <p:cNvSpPr/>
          <p:nvPr>
            <p:custDataLst>
              <p:tags r:id="rId16"/>
            </p:custDataLst>
          </p:nvPr>
        </p:nvSpPr>
        <p:spPr>
          <a:xfrm>
            <a:off x="6659355" y="4723060"/>
            <a:ext cx="4918093" cy="1241586"/>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32" name="矩形 68"/>
          <p:cNvSpPr/>
          <p:nvPr>
            <p:custDataLst>
              <p:tags r:id="rId17"/>
            </p:custDataLst>
          </p:nvPr>
        </p:nvSpPr>
        <p:spPr>
          <a:xfrm>
            <a:off x="6295041" y="4723060"/>
            <a:ext cx="177667" cy="1241586"/>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34" name="文本框 69"/>
          <p:cNvSpPr txBox="1"/>
          <p:nvPr>
            <p:custDataLst>
              <p:tags r:id="rId18"/>
            </p:custDataLst>
          </p:nvPr>
        </p:nvSpPr>
        <p:spPr>
          <a:xfrm>
            <a:off x="6847285" y="4830174"/>
            <a:ext cx="4619588" cy="1027100"/>
          </a:xfrm>
          <a:prstGeom prst="rect"/>
          <a:noFill/>
        </p:spPr>
        <p:txBody>
          <a:bodyPr anchor="ctr" anchorCtr="0" bIns="45720" lIns="91440" rIns="91440" rtlCol="0" tIns="45720" vert="horz" wrap="square">
            <a:normAutofit fontScale="7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医疗诊断：通过机器学习技术辅助医生进行疾病诊断和治疗方案制定，提高医疗水平和效率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8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88" name="标题 6"/>
          <p:cNvSpPr>
            <a:spLocks noGrp="1"/>
          </p:cNvSpPr>
          <p:nvPr>
            <p:ph type="title" idx="1"/>
            <p:custDataLst>
              <p:tags r:id="rId2"/>
            </p:custDataLst>
          </p:nvPr>
        </p:nvSpPr>
        <p:spPr/>
        <p:txBody>
          <a:bodyPr>
            <a:normAutofit fontScale="93333"/>
          </a:bodyPr>
          <a:p>
            <a:r>
              <a:rPr altLang="en-US" lang="zh-CN"/>
              <a:t>社交媒体分析的重要性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02" name="标题 2"/>
          <p:cNvSpPr>
            <a:spLocks noGrp="1"/>
          </p:cNvSpPr>
          <p:nvPr>
            <p:ph type="title" idx="5"/>
          </p:nvPr>
        </p:nvSpPr>
        <p:spPr/>
        <p:txBody>
          <a:bodyPr>
            <a:normAutofit fontScale="91667"/>
          </a:bodyPr>
          <a:p>
            <a:r>
              <a:rPr altLang="en-US" lang="zh-CN"/>
              <a:t>社交媒体的发展趋势</a:t>
            </a:r>
            <a:endParaRPr altLang="en-US" lang="zh-CN"/>
          </a:p>
        </p:txBody>
      </p:sp>
      <p:sp>
        <p:nvSpPr>
          <p:cNvPr id="10495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用户数量爆炸性增长</a:t>
            </a:r>
            <a:endParaRPr altLang="en-US" dirty="0" sz="2000" lang="zh-CN" spc="150">
              <a:solidFill>
                <a:schemeClr val="tx1">
                  <a:lumMod val="85000"/>
                  <a:lumOff val="15000"/>
                </a:schemeClr>
              </a:solidFill>
              <a:latin typeface="+mn-ea"/>
              <a:sym typeface="+mn-ea"/>
            </a:endParaRPr>
          </a:p>
        </p:txBody>
      </p:sp>
      <p:sp>
        <p:nvSpPr>
          <p:cNvPr id="10495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内容形式多样化</a:t>
            </a:r>
            <a:endParaRPr altLang="en-US" dirty="0" sz="2000" lang="zh-CN" spc="150">
              <a:solidFill>
                <a:schemeClr val="tx1">
                  <a:lumMod val="85000"/>
                  <a:lumOff val="15000"/>
                </a:schemeClr>
              </a:solidFill>
              <a:latin typeface="+mn-ea"/>
              <a:sym typeface="+mn-ea"/>
            </a:endParaRPr>
          </a:p>
        </p:txBody>
      </p:sp>
      <p:sp>
        <p:nvSpPr>
          <p:cNvPr id="10495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社交媒体平台竞争激烈</a:t>
            </a:r>
            <a:endParaRPr altLang="en-US" dirty="0" sz="2000" lang="zh-CN" spc="150">
              <a:solidFill>
                <a:schemeClr val="tx1">
                  <a:lumMod val="85000"/>
                  <a:lumOff val="15000"/>
                </a:schemeClr>
              </a:solidFill>
              <a:latin typeface="+mn-ea"/>
              <a:sym typeface="+mn-ea"/>
            </a:endParaRPr>
          </a:p>
        </p:txBody>
      </p:sp>
      <p:sp>
        <p:nvSpPr>
          <p:cNvPr id="10495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社交媒体与现实生活紧密相连</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78" name="标题 2"/>
          <p:cNvSpPr>
            <a:spLocks noGrp="1"/>
          </p:cNvSpPr>
          <p:nvPr>
            <p:ph type="title" idx="5"/>
          </p:nvPr>
        </p:nvSpPr>
        <p:spPr/>
        <p:txBody>
          <a:bodyPr>
            <a:normAutofit fontScale="91667"/>
          </a:bodyPr>
          <a:p>
            <a:r>
              <a:rPr altLang="en-US" lang="zh-CN"/>
              <a:t>社交媒体分析的意义</a:t>
            </a:r>
            <a:endParaRPr altLang="en-US" lang="zh-CN"/>
          </a:p>
        </p:txBody>
      </p:sp>
      <p:sp>
        <p:nvSpPr>
          <p:cNvPr id="104958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了解用户需求和行为：通过分析社交媒体数据，可以深入了解用户的需求、兴趣和行为，为企业制定更精准的营销策略提供依据。</a:t>
            </a:r>
            <a:endParaRPr altLang="en-US" dirty="0" sz="2000" lang="zh-CN" spc="150">
              <a:solidFill>
                <a:schemeClr val="tx1">
                  <a:lumMod val="75000"/>
                  <a:lumOff val="25000"/>
                </a:schemeClr>
              </a:solidFill>
              <a:latin typeface="+mn-ea"/>
              <a:sym typeface="+mn-ea"/>
            </a:endParaRPr>
          </a:p>
        </p:txBody>
      </p:sp>
      <p:sp>
        <p:nvSpPr>
          <p:cNvPr id="104958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监测舆情和危机管理：社交媒体分析可以帮助企业监测舆情，及时发现和处理危机事件，避免或减少负面影响。</a:t>
            </a:r>
            <a:endParaRPr altLang="en-US" dirty="0" lang="zh-CN" spc="150">
              <a:solidFill>
                <a:schemeClr val="tx1">
                  <a:lumMod val="75000"/>
                  <a:lumOff val="25000"/>
                </a:schemeClr>
              </a:solidFill>
              <a:latin typeface="+mn-ea"/>
              <a:sym typeface="+mn-ea"/>
            </a:endParaRPr>
          </a:p>
        </p:txBody>
      </p:sp>
      <p:sp>
        <p:nvSpPr>
          <p:cNvPr id="104959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品牌建设和声誉管理：通过分析社交媒体上的品牌声誉和口碑，可以及时调整品牌策略，提升品牌形象和声誉。</a:t>
            </a:r>
            <a:endParaRPr altLang="en-US" dirty="0" lang="zh-CN" spc="150">
              <a:solidFill>
                <a:schemeClr val="tx1">
                  <a:lumMod val="75000"/>
                  <a:lumOff val="25000"/>
                </a:schemeClr>
              </a:solidFill>
              <a:latin typeface="+mn-ea"/>
              <a:sym typeface="+mn-ea"/>
            </a:endParaRPr>
          </a:p>
        </p:txBody>
      </p:sp>
      <p:sp>
        <p:nvSpPr>
          <p:cNvPr id="104959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市场研究和竞争情报：社交媒体分析可以提供市场研究和竞争情报，帮助企业了解竞争对手的动态和市场趋势，为决策提供支持。</a:t>
            </a:r>
            <a:endParaRPr altLang="en-US" dirty="0" sz="2000" lang="zh-CN" spc="150">
              <a:solidFill>
                <a:schemeClr val="tx1">
                  <a:lumMod val="75000"/>
                  <a:lumOff val="25000"/>
                </a:schemeClr>
              </a:solidFill>
              <a:latin typeface="+mn-ea"/>
              <a:sym typeface="+mn-ea"/>
            </a:endParaRPr>
          </a:p>
        </p:txBody>
      </p:sp>
      <p:sp>
        <p:nvSpPr>
          <p:cNvPr id="104960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4" name="标题 2"/>
          <p:cNvSpPr>
            <a:spLocks noGrp="1"/>
          </p:cNvSpPr>
          <p:nvPr>
            <p:ph type="title" idx="5"/>
          </p:nvPr>
        </p:nvSpPr>
        <p:spPr/>
        <p:txBody>
          <a:bodyPr>
            <a:normAutofit fontScale="91667"/>
          </a:bodyPr>
          <a:p>
            <a:r>
              <a:rPr altLang="en-US" lang="zh-CN"/>
              <a:t>社交媒体分析的主要内容</a:t>
            </a:r>
            <a:endParaRPr altLang="en-US" lang="zh-CN"/>
          </a:p>
        </p:txBody>
      </p:sp>
      <p:sp>
        <p:nvSpPr>
          <p:cNvPr id="10496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社交媒体用户行为分析：了解用户需求、兴趣和偏好，为产品或服务提供改进方向。</a:t>
            </a:r>
            <a:endParaRPr altLang="en-US" dirty="0" sz="2000" lang="zh-CN" spc="150">
              <a:solidFill>
                <a:schemeClr val="tx1">
                  <a:lumMod val="85000"/>
                  <a:lumOff val="15000"/>
                </a:schemeClr>
              </a:solidFill>
              <a:latin typeface="+mn-ea"/>
              <a:sym typeface="+mn-ea"/>
            </a:endParaRPr>
          </a:p>
        </p:txBody>
      </p:sp>
      <p:sp>
        <p:nvSpPr>
          <p:cNvPr id="10496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社交媒体趋势分析：预测未来流行趋势，为企业决策提供参考。</a:t>
            </a:r>
            <a:endParaRPr altLang="en-US" dirty="0" sz="2000" lang="zh-CN" spc="150">
              <a:solidFill>
                <a:schemeClr val="tx1">
                  <a:lumMod val="85000"/>
                  <a:lumOff val="15000"/>
                </a:schemeClr>
              </a:solidFill>
              <a:latin typeface="+mn-ea"/>
              <a:sym typeface="+mn-ea"/>
            </a:endParaRPr>
          </a:p>
        </p:txBody>
      </p:sp>
      <p:sp>
        <p:nvSpPr>
          <p:cNvPr id="10496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社交媒体情感分析：识别用户情绪，帮助企业了解客户满意度和口碑。</a:t>
            </a:r>
            <a:endParaRPr altLang="en-US" dirty="0" sz="2000" lang="zh-CN" spc="150">
              <a:solidFill>
                <a:schemeClr val="tx1">
                  <a:lumMod val="85000"/>
                  <a:lumOff val="15000"/>
                </a:schemeClr>
              </a:solidFill>
              <a:latin typeface="+mn-ea"/>
              <a:sym typeface="+mn-ea"/>
            </a:endParaRPr>
          </a:p>
        </p:txBody>
      </p:sp>
      <p:sp>
        <p:nvSpPr>
          <p:cNvPr id="10496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社交媒体竞争分析：分析竞争对手在社交媒体上的表现，为企业制定营销策略提供支持。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32" name="标题 6"/>
          <p:cNvSpPr>
            <a:spLocks noGrp="1"/>
          </p:cNvSpPr>
          <p:nvPr>
            <p:ph type="title" idx="1"/>
            <p:custDataLst>
              <p:tags r:id="rId2"/>
            </p:custDataLst>
          </p:nvPr>
        </p:nvSpPr>
        <p:spPr/>
        <p:txBody>
          <a:bodyPr>
            <a:normAutofit fontScale="90000"/>
          </a:bodyPr>
          <a:p>
            <a:r>
              <a:rPr altLang="en-US" lang="zh-CN"/>
              <a:t>机器学习在社交媒体分析中的应用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46" name="标题 2"/>
          <p:cNvSpPr>
            <a:spLocks noGrp="1"/>
          </p:cNvSpPr>
          <p:nvPr>
            <p:ph type="title" idx="5"/>
          </p:nvPr>
        </p:nvSpPr>
        <p:spPr/>
        <p:txBody>
          <a:bodyPr>
            <a:normAutofit fontScale="91667"/>
          </a:bodyPr>
          <a:p>
            <a:r>
              <a:rPr altLang="en-US" lang="zh-CN"/>
              <a:t>情感分析</a:t>
            </a:r>
            <a:endParaRPr altLang="en-US" lang="zh-CN"/>
          </a:p>
        </p:txBody>
      </p:sp>
      <p:sp>
        <p:nvSpPr>
          <p:cNvPr id="10498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情感分析的方法和流程</a:t>
            </a:r>
            <a:endParaRPr altLang="en-US" sz="1400" lang="zh-CN" spc="150">
              <a:solidFill>
                <a:schemeClr val="tx1"/>
              </a:solidFill>
              <a:effectLst/>
              <a:latin typeface="+mn-ea"/>
              <a:sym typeface="+mn-ea"/>
            </a:endParaRPr>
          </a:p>
        </p:txBody>
      </p:sp>
      <p:sp>
        <p:nvSpPr>
          <p:cNvPr id="10498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情感分析的定义和目的</a:t>
            </a:r>
            <a:endParaRPr altLang="en-US" dirty="0" sz="1400" lang="zh-CN" spc="150">
              <a:solidFill>
                <a:schemeClr val="tx1"/>
              </a:solidFill>
              <a:effectLst/>
              <a:latin typeface="+mn-ea"/>
              <a:sym typeface="+mn-ea"/>
            </a:endParaRPr>
          </a:p>
        </p:txBody>
      </p:sp>
      <p:sp>
        <p:nvSpPr>
          <p:cNvPr id="10498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情感分析在社交媒体中的应用</a:t>
            </a:r>
            <a:endParaRPr altLang="en-US" sz="1400" lang="zh-CN" spc="150">
              <a:solidFill>
                <a:schemeClr val="tx1"/>
              </a:solidFill>
              <a:effectLst/>
              <a:latin typeface="+mn-ea"/>
              <a:sym typeface="+mn-ea"/>
            </a:endParaRPr>
          </a:p>
        </p:txBody>
      </p:sp>
      <p:sp>
        <p:nvSpPr>
          <p:cNvPr id="10498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情感分析的优缺点和未来发展趋势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14" name="标题 2"/>
          <p:cNvSpPr>
            <a:spLocks noGrp="1"/>
          </p:cNvSpPr>
          <p:nvPr>
            <p:ph type="title" idx="5"/>
          </p:nvPr>
        </p:nvSpPr>
        <p:spPr/>
        <p:txBody>
          <a:bodyPr>
            <a:normAutofit fontScale="91667"/>
          </a:bodyPr>
          <a:p>
            <a:r>
              <a:rPr altLang="en-US" lang="zh-CN"/>
              <a:t>主题建模</a:t>
            </a:r>
            <a:endParaRPr altLang="en-US" lang="zh-CN"/>
          </a:p>
        </p:txBody>
      </p:sp>
      <p:sp>
        <p:nvSpPr>
          <p:cNvPr id="10499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主题建模的方法和技术</a:t>
            </a:r>
            <a:endParaRPr altLang="en-US" sz="1400" lang="zh-CN" spc="150">
              <a:solidFill>
                <a:schemeClr val="tx1"/>
              </a:solidFill>
              <a:effectLst/>
              <a:latin typeface="+mn-ea"/>
              <a:sym typeface="+mn-ea"/>
            </a:endParaRPr>
          </a:p>
        </p:txBody>
      </p:sp>
      <p:sp>
        <p:nvSpPr>
          <p:cNvPr id="10499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主题建模的定义和重要性</a:t>
            </a:r>
            <a:endParaRPr altLang="en-US" dirty="0" sz="1400" lang="zh-CN" spc="150">
              <a:solidFill>
                <a:schemeClr val="tx1"/>
              </a:solidFill>
              <a:effectLst/>
              <a:latin typeface="+mn-ea"/>
              <a:sym typeface="+mn-ea"/>
            </a:endParaRPr>
          </a:p>
        </p:txBody>
      </p:sp>
      <p:sp>
        <p:nvSpPr>
          <p:cNvPr id="10499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主题建模在社交媒体分析中的应用</a:t>
            </a:r>
            <a:endParaRPr altLang="en-US" sz="1400" lang="zh-CN" spc="150">
              <a:solidFill>
                <a:schemeClr val="tx1"/>
              </a:solidFill>
              <a:effectLst/>
              <a:latin typeface="+mn-ea"/>
              <a:sym typeface="+mn-ea"/>
            </a:endParaRPr>
          </a:p>
        </p:txBody>
      </p:sp>
      <p:sp>
        <p:nvSpPr>
          <p:cNvPr id="10499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主题建模的优缺点和未来发展方向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82" name="标题 2"/>
          <p:cNvSpPr>
            <a:spLocks noGrp="1"/>
          </p:cNvSpPr>
          <p:nvPr>
            <p:ph type="title" idx="5"/>
          </p:nvPr>
        </p:nvSpPr>
        <p:spPr/>
        <p:txBody>
          <a:bodyPr>
            <a:normAutofit fontScale="91667"/>
          </a:bodyPr>
          <a:p>
            <a:r>
              <a:rPr altLang="en-US" lang="zh-CN"/>
              <a:t>社区发现</a:t>
            </a:r>
            <a:endParaRPr altLang="en-US" lang="zh-CN"/>
          </a:p>
        </p:txBody>
      </p:sp>
      <p:sp>
        <p:nvSpPr>
          <p:cNvPr id="10499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关键技术：聚类算法、图理论等</a:t>
            </a:r>
            <a:endParaRPr altLang="zh-CN" dirty="0" lang="en-US">
              <a:solidFill>
                <a:schemeClr val="dk1">
                  <a:lumMod val="80000"/>
                  <a:lumOff val="20000"/>
                </a:schemeClr>
              </a:solidFill>
              <a:latin typeface="+mn-ea"/>
              <a:sym typeface="+mn-ea"/>
            </a:endParaRPr>
          </a:p>
        </p:txBody>
      </p:sp>
      <p:sp>
        <p:nvSpPr>
          <p:cNvPr id="10499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定义：通过机器学习技术，将社交媒体上的用户划分为不同的社区或群体</a:t>
            </a:r>
            <a:endParaRPr altLang="en-US" dirty="0" lang="zh-CN">
              <a:solidFill>
                <a:schemeClr val="dk1">
                  <a:lumMod val="80000"/>
                  <a:lumOff val="20000"/>
                </a:schemeClr>
              </a:solidFill>
              <a:latin typeface="+mn-ea"/>
              <a:sym typeface="+mn-ea"/>
            </a:endParaRPr>
          </a:p>
        </p:txBody>
      </p:sp>
      <p:sp>
        <p:nvSpPr>
          <p:cNvPr id="10500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应用场景：社交网络分析、舆情监控、品牌推广等</a:t>
            </a:r>
            <a:endParaRPr altLang="en-US" dirty="0" lang="zh-CN">
              <a:solidFill>
                <a:schemeClr val="dk1">
                  <a:lumMod val="80000"/>
                  <a:lumOff val="20000"/>
                </a:schemeClr>
              </a:solidFill>
              <a:latin typeface="+mn-ea"/>
              <a:sym typeface="+mn-ea"/>
            </a:endParaRPr>
          </a:p>
        </p:txBody>
      </p:sp>
      <p:sp>
        <p:nvSpPr>
          <p:cNvPr id="10500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优势：提高社交媒体分析的准确性和效率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66" name="标题 2"/>
          <p:cNvSpPr>
            <a:spLocks noGrp="1"/>
          </p:cNvSpPr>
          <p:nvPr>
            <p:ph type="title" idx="5"/>
          </p:nvPr>
        </p:nvSpPr>
        <p:spPr/>
        <p:txBody>
          <a:bodyPr>
            <a:normAutofit fontScale="91667"/>
          </a:bodyPr>
          <a:p>
            <a:r>
              <a:rPr altLang="en-US" lang="zh-CN"/>
              <a:t>影响力分析</a:t>
            </a:r>
            <a:endParaRPr altLang="en-US" lang="zh-CN"/>
          </a:p>
        </p:txBody>
      </p:sp>
      <p:sp>
        <p:nvSpPr>
          <p:cNvPr id="105006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定义：影响力分析是指通过机器学习技术分析社交媒体用户的影响力，包括粉丝数量、互动量、转发量等指标</a:t>
            </a:r>
            <a:endParaRPr altLang="en-US" dirty="0" sz="2000" lang="zh-CN" spc="150">
              <a:solidFill>
                <a:schemeClr val="tx1">
                  <a:lumMod val="75000"/>
                  <a:lumOff val="25000"/>
                </a:schemeClr>
              </a:solidFill>
              <a:latin typeface="+mn-ea"/>
              <a:sym typeface="+mn-ea"/>
            </a:endParaRPr>
          </a:p>
        </p:txBody>
      </p:sp>
      <p:sp>
        <p:nvSpPr>
          <p:cNvPr id="105007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应用场景：品牌推广、营销策略制定、舆论监控等</a:t>
            </a:r>
            <a:endParaRPr altLang="en-US" dirty="0" sz="2000" lang="zh-CN" spc="150">
              <a:solidFill>
                <a:schemeClr val="tx1">
                  <a:lumMod val="75000"/>
                  <a:lumOff val="25000"/>
                </a:schemeClr>
              </a:solidFill>
              <a:latin typeface="+mn-ea"/>
              <a:sym typeface="+mn-ea"/>
            </a:endParaRPr>
          </a:p>
        </p:txBody>
      </p:sp>
      <p:sp>
        <p:nvSpPr>
          <p:cNvPr id="105007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优势：能够快速准确地识别出具有影响力的用户，帮助企业制定更加精准的营销策略</a:t>
            </a:r>
            <a:endParaRPr altLang="en-US" dirty="0" sz="2000" lang="zh-CN" spc="150">
              <a:solidFill>
                <a:schemeClr val="tx1">
                  <a:lumMod val="75000"/>
                  <a:lumOff val="25000"/>
                </a:schemeClr>
              </a:solidFill>
              <a:latin typeface="+mn-ea"/>
              <a:sym typeface="+mn-ea"/>
            </a:endParaRPr>
          </a:p>
        </p:txBody>
      </p:sp>
      <p:sp>
        <p:nvSpPr>
          <p:cNvPr id="105008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未来发展：随着社交媒体的普及和机器学习技术的不断进步，影响力分析将会更加精准和智能化</a:t>
            </a:r>
            <a:endParaRPr altLang="en-US" dirty="0" sz="2000" lang="zh-CN" spc="150">
              <a:solidFill>
                <a:schemeClr val="tx1">
                  <a:lumMod val="75000"/>
                  <a:lumOff val="25000"/>
                </a:schemeClr>
              </a:solidFill>
              <a:latin typeface="+mn-ea"/>
              <a:sym typeface="+mn-ea"/>
            </a:endParaRPr>
          </a:p>
        </p:txBody>
      </p:sp>
      <p:sp>
        <p:nvSpPr>
          <p:cNvPr id="105009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42"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144" name="标题 6"/>
          <p:cNvSpPr>
            <a:spLocks noGrp="1"/>
          </p:cNvSpPr>
          <p:nvPr>
            <p:ph type="title" idx="1"/>
            <p:custDataLst>
              <p:tags r:id="rId2"/>
            </p:custDataLst>
          </p:nvPr>
        </p:nvSpPr>
        <p:spPr/>
        <p:txBody>
          <a:bodyPr>
            <a:normAutofit fontScale="90000"/>
          </a:bodyPr>
          <a:p>
            <a:r>
              <a:rPr altLang="en-US" lang="zh-CN"/>
              <a:t>机器学习在社交媒体分析中的优势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58" name="标题 2"/>
          <p:cNvSpPr>
            <a:spLocks noGrp="1"/>
          </p:cNvSpPr>
          <p:nvPr>
            <p:ph type="title" idx="5"/>
          </p:nvPr>
        </p:nvSpPr>
        <p:spPr/>
        <p:txBody>
          <a:bodyPr>
            <a:normAutofit fontScale="91667"/>
          </a:bodyPr>
          <a:p>
            <a:r>
              <a:rPr altLang="en-US" lang="zh-CN"/>
              <a:t>处理大量数据</a:t>
            </a:r>
            <a:endParaRPr altLang="en-US" lang="zh-CN"/>
          </a:p>
        </p:txBody>
      </p:sp>
      <p:sp>
        <p:nvSpPr>
          <p:cNvPr id="105026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通过算法模型对数据进行自动化分析和处理</a:t>
            </a:r>
            <a:endParaRPr altLang="en-US" sz="1400" lang="zh-CN" spc="150">
              <a:solidFill>
                <a:schemeClr val="tx1"/>
              </a:solidFill>
              <a:effectLst/>
              <a:latin typeface="+mn-ea"/>
              <a:sym typeface="+mn-ea"/>
            </a:endParaRPr>
          </a:p>
        </p:txBody>
      </p:sp>
      <p:sp>
        <p:nvSpPr>
          <p:cNvPr id="105027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机器学习技术能够高效处理海量社交媒体数据</a:t>
            </a:r>
            <a:endParaRPr altLang="en-US" dirty="0" sz="1400" lang="zh-CN" spc="150">
              <a:solidFill>
                <a:schemeClr val="tx1"/>
              </a:solidFill>
              <a:effectLst/>
              <a:latin typeface="+mn-ea"/>
              <a:sym typeface="+mn-ea"/>
            </a:endParaRPr>
          </a:p>
        </p:txBody>
      </p:sp>
      <p:sp>
        <p:nvSpPr>
          <p:cNvPr id="105027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相比传统方法，能够更快速地处理数据并提取有用信息</a:t>
            </a:r>
            <a:endParaRPr altLang="en-US" sz="1400" lang="zh-CN" spc="150">
              <a:solidFill>
                <a:schemeClr val="tx1"/>
              </a:solidFill>
              <a:effectLst/>
              <a:latin typeface="+mn-ea"/>
              <a:sym typeface="+mn-ea"/>
            </a:endParaRPr>
          </a:p>
        </p:txBody>
      </p:sp>
      <p:sp>
        <p:nvSpPr>
          <p:cNvPr id="105027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适用于各种规模的社交媒体数据，具有强大的可扩展性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26" name="标题 2"/>
          <p:cNvSpPr>
            <a:spLocks noGrp="1"/>
          </p:cNvSpPr>
          <p:nvPr>
            <p:ph type="title" idx="5"/>
          </p:nvPr>
        </p:nvSpPr>
        <p:spPr/>
        <p:txBody>
          <a:bodyPr>
            <a:normAutofit fontScale="91667"/>
          </a:bodyPr>
          <a:p>
            <a:r>
              <a:rPr altLang="en-US" lang="zh-CN"/>
              <a:t>提高分析准确性</a:t>
            </a:r>
            <a:endParaRPr altLang="en-US" lang="zh-CN"/>
          </a:p>
        </p:txBody>
      </p:sp>
      <p:sp>
        <p:nvSpPr>
          <p:cNvPr id="105032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机器学习技术能够自动处理大量数据，减少人为错误和偏见</a:t>
            </a:r>
            <a:endParaRPr altLang="en-US" dirty="0" sz="1200" lang="zh-CN" spc="150">
              <a:solidFill>
                <a:schemeClr val="tx1">
                  <a:lumMod val="65000"/>
                  <a:lumOff val="35000"/>
                </a:schemeClr>
              </a:solidFill>
              <a:latin typeface="+mn-ea"/>
              <a:sym typeface="+mn-ea"/>
            </a:endParaRPr>
          </a:p>
        </p:txBody>
      </p:sp>
      <p:sp>
        <p:nvSpPr>
          <p:cNvPr id="105033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通过算法模型对社交媒体数据进行分类、聚类和情感分析，提高分析的准确性和客观性</a:t>
            </a:r>
            <a:endParaRPr altLang="en-US" dirty="0" sz="1200" lang="zh-CN" spc="150">
              <a:solidFill>
                <a:schemeClr val="tx1">
                  <a:lumMod val="65000"/>
                  <a:lumOff val="35000"/>
                </a:schemeClr>
              </a:solidFill>
              <a:latin typeface="+mn-ea"/>
              <a:sym typeface="+mn-ea"/>
            </a:endParaRPr>
          </a:p>
        </p:txBody>
      </p:sp>
      <p:sp>
        <p:nvSpPr>
          <p:cNvPr id="105033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机器学习技术能够发现数据中的隐藏模式和趋势，为决策提供更准确的信息</a:t>
            </a:r>
            <a:endParaRPr altLang="en-US" dirty="0" sz="1200" lang="zh-CN" spc="150">
              <a:solidFill>
                <a:schemeClr val="tx1">
                  <a:lumMod val="65000"/>
                  <a:lumOff val="35000"/>
                </a:schemeClr>
              </a:solidFill>
              <a:latin typeface="+mn-ea"/>
              <a:sym typeface="+mn-ea"/>
            </a:endParaRPr>
          </a:p>
        </p:txBody>
      </p:sp>
      <p:sp>
        <p:nvSpPr>
          <p:cNvPr id="105033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通过不断学习和优化，机器学习技术能够提高分析的准确性和可靠性，为社交媒体分析提供更可靠的支持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86" name="标题 2"/>
          <p:cNvSpPr>
            <a:spLocks noGrp="1"/>
          </p:cNvSpPr>
          <p:nvPr>
            <p:ph type="title" idx="5"/>
          </p:nvPr>
        </p:nvSpPr>
        <p:spPr/>
        <p:txBody>
          <a:bodyPr>
            <a:normAutofit fontScale="91667"/>
          </a:bodyPr>
          <a:p>
            <a:r>
              <a:rPr altLang="en-US" lang="zh-CN"/>
              <a:t>自动化和智能化分析</a:t>
            </a:r>
            <a:endParaRPr altLang="en-US" lang="zh-CN"/>
          </a:p>
        </p:txBody>
      </p:sp>
      <p:sp>
        <p:nvSpPr>
          <p:cNvPr id="105038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自动化分析：机器学习技术可以自动处理和分析大量社交媒体数据，减少人工干预，提高分析效率。</a:t>
            </a:r>
            <a:endParaRPr altLang="en-US" dirty="0" sz="1200" lang="zh-CN" spc="150">
              <a:solidFill>
                <a:schemeClr val="tx1">
                  <a:lumMod val="85000"/>
                  <a:lumOff val="15000"/>
                </a:schemeClr>
              </a:solidFill>
              <a:latin typeface="+mn-ea"/>
              <a:sym typeface="+mn-ea"/>
            </a:endParaRPr>
          </a:p>
        </p:txBody>
      </p:sp>
      <p:sp>
        <p:nvSpPr>
          <p:cNvPr id="105039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智能化分析：机器学习技术可以通过算法和模型对社交媒体数据进行智能化处理，提取有用的信息和特征，为后续的分析和决策提供支持。</a:t>
            </a:r>
            <a:endParaRPr altLang="en-US" dirty="0" sz="1200" lang="zh-CN" spc="150">
              <a:solidFill>
                <a:schemeClr val="tx1">
                  <a:lumMod val="85000"/>
                  <a:lumOff val="15000"/>
                </a:schemeClr>
              </a:solidFill>
              <a:latin typeface="+mn-ea"/>
              <a:sym typeface="+mn-ea"/>
            </a:endParaRPr>
          </a:p>
        </p:txBody>
      </p:sp>
      <p:sp>
        <p:nvSpPr>
          <p:cNvPr id="105039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预测和预警：机器学习技术可以对社交媒体数据进行预测和预警，发现潜在的问题和风险，及时采取相应的措施。</a:t>
            </a:r>
            <a:endParaRPr altLang="en-US" dirty="0" sz="1200" lang="zh-CN" spc="150">
              <a:solidFill>
                <a:schemeClr val="tx1">
                  <a:lumMod val="85000"/>
                  <a:lumOff val="15000"/>
                </a:schemeClr>
              </a:solidFill>
              <a:latin typeface="+mn-ea"/>
              <a:sym typeface="+mn-ea"/>
            </a:endParaRPr>
          </a:p>
        </p:txBody>
      </p:sp>
      <p:sp>
        <p:nvSpPr>
          <p:cNvPr id="105040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个性化推荐：机器学习技术可以根据用户的兴趣和行为，对社交媒体内容进行个性化推荐，提高用户体验和满意度。</a:t>
            </a:r>
            <a:endParaRPr altLang="en-US" dirty="0" sz="1200" lang="zh-CN" spc="150">
              <a:solidFill>
                <a:schemeClr val="tx1">
                  <a:lumMod val="85000"/>
                  <a:lumOff val="15000"/>
                </a:schemeClr>
              </a:solidFill>
              <a:latin typeface="+mn-ea"/>
              <a:sym typeface="+mn-ea"/>
            </a:endParaRPr>
          </a:p>
        </p:txBody>
      </p:sp>
      <p:sp>
        <p:nvSpPr>
          <p:cNvPr id="105040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62" name="标题 2"/>
          <p:cNvSpPr>
            <a:spLocks noGrp="1"/>
          </p:cNvSpPr>
          <p:nvPr>
            <p:ph type="title" idx="5"/>
          </p:nvPr>
        </p:nvSpPr>
        <p:spPr/>
        <p:txBody>
          <a:bodyPr>
            <a:normAutofit fontScale="91667"/>
          </a:bodyPr>
          <a:p>
            <a:r>
              <a:rPr altLang="en-US" lang="zh-CN"/>
              <a:t>帮助企业决策和营销策略</a:t>
            </a:r>
            <a:endParaRPr altLang="en-US" lang="zh-CN"/>
          </a:p>
        </p:txBody>
      </p:sp>
      <p:sp>
        <p:nvSpPr>
          <p:cNvPr id="10504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机器学习技术可以分析社交媒体上的用户行为和情绪，帮助企业了解消费者对产品的反馈和评价，及时调整产品设计和改进方向。</a:t>
            </a:r>
            <a:endParaRPr altLang="zh-CN" dirty="0" lang="en-US">
              <a:solidFill>
                <a:schemeClr val="dk1">
                  <a:lumMod val="80000"/>
                  <a:lumOff val="20000"/>
                </a:schemeClr>
              </a:solidFill>
              <a:latin typeface="+mn-ea"/>
              <a:sym typeface="+mn-ea"/>
            </a:endParaRPr>
          </a:p>
        </p:txBody>
      </p:sp>
      <p:sp>
        <p:nvSpPr>
          <p:cNvPr id="10504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机器学习技术能够分析社交媒体数据，帮助企业了解消费者需求和市场趋势，从而制定更精准的营销策略。</a:t>
            </a:r>
            <a:endParaRPr altLang="en-US" dirty="0" lang="zh-CN">
              <a:solidFill>
                <a:schemeClr val="dk1">
                  <a:lumMod val="80000"/>
                  <a:lumOff val="20000"/>
                </a:schemeClr>
              </a:solidFill>
              <a:latin typeface="+mn-ea"/>
              <a:sym typeface="+mn-ea"/>
            </a:endParaRPr>
          </a:p>
        </p:txBody>
      </p:sp>
      <p:sp>
        <p:nvSpPr>
          <p:cNvPr id="10504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通过机器学习技术，企业可以识别潜在客户群体，实现个性化营销和精准投放，提高营销效果。</a:t>
            </a:r>
            <a:endParaRPr altLang="en-US" dirty="0" lang="zh-CN">
              <a:solidFill>
                <a:schemeClr val="dk1">
                  <a:lumMod val="80000"/>
                  <a:lumOff val="20000"/>
                </a:schemeClr>
              </a:solidFill>
              <a:latin typeface="+mn-ea"/>
              <a:sym typeface="+mn-ea"/>
            </a:endParaRPr>
          </a:p>
        </p:txBody>
      </p:sp>
      <p:sp>
        <p:nvSpPr>
          <p:cNvPr id="10504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机器学习技术还可以帮助企业预测市场趋势和竞争格局，从而制定更加科学合理的战略规划。</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46"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548" name="标题 6"/>
          <p:cNvSpPr>
            <a:spLocks noGrp="1"/>
          </p:cNvSpPr>
          <p:nvPr>
            <p:ph type="title" idx="1"/>
            <p:custDataLst>
              <p:tags r:id="rId2"/>
            </p:custDataLst>
          </p:nvPr>
        </p:nvSpPr>
        <p:spPr/>
        <p:txBody>
          <a:bodyPr>
            <a:normAutofit fontScale="90000"/>
          </a:bodyPr>
          <a:p>
            <a:r>
              <a:rPr altLang="en-US" lang="zh-CN"/>
              <a:t>机器学习在社交媒体分析中的挑战和未来发展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62" name="标题 2"/>
          <p:cNvSpPr>
            <a:spLocks noGrp="1"/>
          </p:cNvSpPr>
          <p:nvPr>
            <p:ph type="title" idx="5"/>
          </p:nvPr>
        </p:nvSpPr>
        <p:spPr/>
        <p:txBody>
          <a:bodyPr>
            <a:normAutofit fontScale="91667"/>
          </a:bodyPr>
          <a:p>
            <a:r>
              <a:rPr altLang="en-US" lang="zh-CN"/>
              <a:t>数据隐私和安全问题</a:t>
            </a:r>
            <a:endParaRPr altLang="en-US" lang="zh-CN"/>
          </a:p>
        </p:txBody>
      </p:sp>
      <p:sp>
        <p:nvSpPr>
          <p:cNvPr id="105066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6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668"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数据隐私：机器学习技术需要大量数据进行分析和训练，但数据的获取和处理可能涉及用户隐私和敏感信息泄露的风险。</a:t>
            </a:r>
            <a:endParaRPr altLang="en-US" dirty="0" sz="2000" lang="zh-CN" spc="200">
              <a:solidFill>
                <a:schemeClr val="tx1">
                  <a:lumMod val="85000"/>
                  <a:lumOff val="15000"/>
                </a:schemeClr>
              </a:solidFill>
              <a:latin typeface="+mn-ea"/>
              <a:sym typeface="+mn-ea"/>
            </a:endParaRPr>
          </a:p>
        </p:txBody>
      </p:sp>
      <p:sp>
        <p:nvSpPr>
          <p:cNvPr id="105067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7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74"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数据安全：社交媒体上的数据可能包含用户的个人信息和社交关系，一旦泄露或被滥用，可能对用户造成损失或伤害。</a:t>
            </a:r>
            <a:endParaRPr altLang="en-US" dirty="0" sz="2000" lang="zh-CN" spc="200">
              <a:solidFill>
                <a:schemeClr val="tx1">
                  <a:lumMod val="85000"/>
                  <a:lumOff val="15000"/>
                </a:schemeClr>
              </a:solidFill>
              <a:latin typeface="+mn-ea"/>
              <a:sym typeface="+mn-ea"/>
            </a:endParaRPr>
          </a:p>
        </p:txBody>
      </p:sp>
      <p:sp>
        <p:nvSpPr>
          <p:cNvPr id="105067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7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80"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法律和伦理问题：机器学习技术的应用可能涉及法律和伦理问题，如数据使用合法性、算法偏见等，需要遵守相关法律法规和伦理规范。</a:t>
            </a:r>
            <a:endParaRPr altLang="en-US" dirty="0" sz="2000" lang="zh-CN" spc="200">
              <a:solidFill>
                <a:schemeClr val="tx1">
                  <a:lumMod val="85000"/>
                  <a:lumOff val="15000"/>
                </a:schemeClr>
              </a:solidFill>
              <a:latin typeface="+mn-ea"/>
              <a:sym typeface="+mn-ea"/>
            </a:endParaRPr>
          </a:p>
        </p:txBody>
      </p:sp>
      <p:sp>
        <p:nvSpPr>
          <p:cNvPr id="105068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8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8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技术挑战：机器学习技术在社交媒体分析中面临技术挑战，如数据清洗、特征提取、模型训练等，需要不断提高算法的准确性和效率。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38" name="标题 2"/>
          <p:cNvSpPr>
            <a:spLocks noGrp="1"/>
          </p:cNvSpPr>
          <p:nvPr>
            <p:ph type="title" idx="5"/>
          </p:nvPr>
        </p:nvSpPr>
        <p:spPr/>
        <p:txBody>
          <a:bodyPr>
            <a:normAutofit fontScale="91667"/>
          </a:bodyPr>
          <a:p>
            <a:r>
              <a:rPr altLang="en-US" lang="zh-CN"/>
              <a:t>算法的可解释性和透明度问题</a:t>
            </a:r>
            <a:endParaRPr altLang="en-US" lang="zh-CN"/>
          </a:p>
        </p:txBody>
      </p:sp>
      <p:sp>
        <p:nvSpPr>
          <p:cNvPr id="105074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4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4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算法可解释性定义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4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4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5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算法透明度定义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5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5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5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机器学习算法的可解释性和透明度挑战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5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6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6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未来发展：提高算法的可解释性和透明度的方法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14" name="标题 2"/>
          <p:cNvSpPr>
            <a:spLocks noGrp="1"/>
          </p:cNvSpPr>
          <p:nvPr>
            <p:ph type="title" idx="5"/>
          </p:nvPr>
        </p:nvSpPr>
        <p:spPr/>
        <p:txBody>
          <a:bodyPr>
            <a:normAutofit fontScale="91667"/>
          </a:bodyPr>
          <a:p>
            <a:r>
              <a:rPr altLang="en-US" lang="zh-CN"/>
              <a:t>跨平台和多模态数据分析的挑战</a:t>
            </a:r>
            <a:endParaRPr altLang="en-US" lang="zh-CN"/>
          </a:p>
        </p:txBody>
      </p:sp>
      <p:sp>
        <p:nvSpPr>
          <p:cNvPr id="10508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跨平台数据整合与标准化</a:t>
            </a:r>
            <a:endParaRPr altLang="en-US" dirty="0" sz="1200" lang="zh-CN" spc="150">
              <a:solidFill>
                <a:schemeClr val="tx1">
                  <a:lumMod val="65000"/>
                  <a:lumOff val="35000"/>
                </a:schemeClr>
              </a:solidFill>
              <a:latin typeface="+mn-ea"/>
              <a:sym typeface="+mn-ea"/>
            </a:endParaRPr>
          </a:p>
        </p:txBody>
      </p:sp>
      <p:sp>
        <p:nvSpPr>
          <p:cNvPr id="10508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多模态数据融合与处理</a:t>
            </a:r>
            <a:endParaRPr altLang="en-US" dirty="0" sz="1200" lang="zh-CN" spc="150">
              <a:solidFill>
                <a:schemeClr val="tx1">
                  <a:lumMod val="65000"/>
                  <a:lumOff val="35000"/>
                </a:schemeClr>
              </a:solidFill>
              <a:latin typeface="+mn-ea"/>
              <a:sym typeface="+mn-ea"/>
            </a:endParaRPr>
          </a:p>
        </p:txBody>
      </p:sp>
      <p:sp>
        <p:nvSpPr>
          <p:cNvPr id="10508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数据隐私与安全问题</a:t>
            </a:r>
            <a:endParaRPr altLang="en-US" dirty="0" sz="1200" lang="zh-CN" spc="150">
              <a:solidFill>
                <a:schemeClr val="tx1">
                  <a:lumMod val="65000"/>
                  <a:lumOff val="35000"/>
                </a:schemeClr>
              </a:solidFill>
              <a:latin typeface="+mn-ea"/>
              <a:sym typeface="+mn-ea"/>
            </a:endParaRPr>
          </a:p>
        </p:txBody>
      </p:sp>
      <p:sp>
        <p:nvSpPr>
          <p:cNvPr id="10508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算法模型的可扩展性与鲁棒性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874" name="标题 2"/>
          <p:cNvSpPr>
            <a:spLocks noGrp="1"/>
          </p:cNvSpPr>
          <p:nvPr>
            <p:ph type="title" idx="5"/>
          </p:nvPr>
        </p:nvSpPr>
        <p:spPr/>
        <p:txBody>
          <a:bodyPr>
            <a:normAutofit fontScale="91667"/>
          </a:bodyPr>
          <a:p>
            <a:r>
              <a:rPr altLang="en-US" lang="zh-CN"/>
              <a:t>未来发展趋势和展望</a:t>
            </a:r>
            <a:endParaRPr altLang="en-US" lang="zh-CN"/>
          </a:p>
        </p:txBody>
      </p:sp>
      <p:sp>
        <p:nvSpPr>
          <p:cNvPr id="10508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自然语言处理技术将进一步提高社交媒体分析的准确性和效率</a:t>
            </a:r>
            <a:endParaRPr altLang="en-US" sz="1400" lang="zh-CN" spc="150">
              <a:solidFill>
                <a:schemeClr val="tx1"/>
              </a:solidFill>
              <a:effectLst/>
              <a:latin typeface="+mn-ea"/>
              <a:sym typeface="+mn-ea"/>
            </a:endParaRPr>
          </a:p>
        </p:txBody>
      </p:sp>
      <p:sp>
        <p:nvSpPr>
          <p:cNvPr id="10508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深度学习在社交媒体分析中的应用将更加广泛</a:t>
            </a:r>
            <a:endParaRPr altLang="en-US" dirty="0" sz="1400" lang="zh-CN" spc="150">
              <a:solidFill>
                <a:schemeClr val="tx1"/>
              </a:solidFill>
              <a:effectLst/>
              <a:latin typeface="+mn-ea"/>
              <a:sym typeface="+mn-ea"/>
            </a:endParaRPr>
          </a:p>
        </p:txBody>
      </p:sp>
      <p:sp>
        <p:nvSpPr>
          <p:cNvPr id="10508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社交媒体分析将更加注重情感分析和用户行为预测</a:t>
            </a:r>
            <a:endParaRPr altLang="en-US" sz="1400" lang="zh-CN" spc="150">
              <a:solidFill>
                <a:schemeClr val="tx1"/>
              </a:solidFill>
              <a:effectLst/>
              <a:latin typeface="+mn-ea"/>
              <a:sym typeface="+mn-ea"/>
            </a:endParaRPr>
          </a:p>
        </p:txBody>
      </p:sp>
      <p:sp>
        <p:nvSpPr>
          <p:cNvPr id="10508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跨领域合作将推动社交媒体分析技术的不断创新和发展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42" name="文本占位符 2"/>
          <p:cNvSpPr>
            <a:spLocks noGrp="1"/>
          </p:cNvSpPr>
          <p:nvPr>
            <p:ph type="body" idx="2"/>
            <p:custDataLst>
              <p:tags r:id="rId1"/>
            </p:custDataLst>
          </p:nvPr>
        </p:nvSpPr>
        <p:spPr/>
        <p:txBody>
          <a:bodyPr>
            <a:normAutofit fontScale="96875"/>
          </a:bodyPr>
          <a:p>
            <a:r>
              <a:rPr altLang="en-US" lang="zh-CN"/>
              <a:t>PART SEVEN</a:t>
            </a:r>
            <a:endParaRPr altLang="en-US" lang="zh-CN"/>
          </a:p>
        </p:txBody>
      </p:sp>
      <p:sp>
        <p:nvSpPr>
          <p:cNvPr id="1050944" name="标题 6"/>
          <p:cNvSpPr>
            <a:spLocks noGrp="1"/>
          </p:cNvSpPr>
          <p:nvPr>
            <p:ph type="title" idx="1"/>
            <p:custDataLst>
              <p:tags r:id="rId2"/>
            </p:custDataLst>
          </p:nvPr>
        </p:nvSpPr>
        <p:spPr/>
        <p:txBody>
          <a:bodyPr/>
          <a:p>
            <a:r>
              <a:rPr altLang="en-US" lang="zh-CN"/>
              <a:t>案例分析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058" name="标题 2"/>
          <p:cNvSpPr>
            <a:spLocks noGrp="1"/>
          </p:cNvSpPr>
          <p:nvPr>
            <p:ph type="title" idx="5"/>
          </p:nvPr>
        </p:nvSpPr>
        <p:spPr/>
        <p:txBody>
          <a:bodyPr>
            <a:normAutofit fontScale="91667"/>
          </a:bodyPr>
          <a:p>
            <a:r>
              <a:rPr altLang="en-US" lang="zh-CN"/>
              <a:t>情感分析案例</a:t>
            </a:r>
            <a:endParaRPr altLang="en-US" lang="zh-CN"/>
          </a:p>
        </p:txBody>
      </p:sp>
      <p:sp>
        <p:nvSpPr>
          <p:cNvPr id="1051060"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62"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1064"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案例背景：介绍案例的背景和目的</a:t>
            </a:r>
            <a:endParaRPr altLang="en-US" dirty="0" sz="2000" lang="zh-CN" spc="150">
              <a:solidFill>
                <a:schemeClr val="tx1">
                  <a:lumMod val="85000"/>
                  <a:lumOff val="15000"/>
                </a:schemeClr>
              </a:solidFill>
              <a:latin typeface="+mn-ea"/>
              <a:sym typeface="+mn-ea"/>
            </a:endParaRPr>
          </a:p>
        </p:txBody>
      </p:sp>
      <p:sp>
        <p:nvSpPr>
          <p:cNvPr id="1051066"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68"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70"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数据来源：说明数据来源和收集方法</a:t>
            </a:r>
            <a:endParaRPr altLang="en-US" dirty="0" sz="2000" lang="zh-CN" spc="150">
              <a:solidFill>
                <a:schemeClr val="tx1">
                  <a:lumMod val="85000"/>
                  <a:lumOff val="15000"/>
                </a:schemeClr>
              </a:solidFill>
              <a:latin typeface="+mn-ea"/>
              <a:sym typeface="+mn-ea"/>
            </a:endParaRPr>
          </a:p>
        </p:txBody>
      </p:sp>
      <p:sp>
        <p:nvSpPr>
          <p:cNvPr id="1051072"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74"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76"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情感分析方法：详细介绍情感分析的方法和技术</a:t>
            </a:r>
            <a:endParaRPr altLang="en-US" dirty="0" sz="2000" lang="zh-CN" spc="150">
              <a:solidFill>
                <a:schemeClr val="tx1">
                  <a:lumMod val="85000"/>
                  <a:lumOff val="15000"/>
                </a:schemeClr>
              </a:solidFill>
              <a:latin typeface="+mn-ea"/>
              <a:sym typeface="+mn-ea"/>
            </a:endParaRPr>
          </a:p>
        </p:txBody>
      </p:sp>
      <p:sp>
        <p:nvSpPr>
          <p:cNvPr id="1051078"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80"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82"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案例结果：展示案例的分析结果和结论</a:t>
            </a:r>
            <a:endParaRPr altLang="en-US" dirty="0" sz="2000" lang="zh-CN" spc="150">
              <a:solidFill>
                <a:schemeClr val="tx1">
                  <a:lumMod val="85000"/>
                  <a:lumOff val="15000"/>
                </a:schemeClr>
              </a:solidFill>
              <a:latin typeface="+mn-ea"/>
              <a:sym typeface="+mn-ea"/>
            </a:endParaRPr>
          </a:p>
        </p:txBody>
      </p:sp>
      <p:sp>
        <p:nvSpPr>
          <p:cNvPr id="1051084"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86"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1088"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案例总结：总结案例的亮点和不足，提出改进方向</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140" name="标题 2"/>
          <p:cNvSpPr>
            <a:spLocks noGrp="1"/>
          </p:cNvSpPr>
          <p:nvPr>
            <p:ph type="title" idx="5"/>
          </p:nvPr>
        </p:nvSpPr>
        <p:spPr/>
        <p:txBody>
          <a:bodyPr>
            <a:normAutofit fontScale="91667"/>
          </a:bodyPr>
          <a:p>
            <a:r>
              <a:rPr altLang="en-US" lang="zh-CN"/>
              <a:t>主题建模案例</a:t>
            </a:r>
            <a:endParaRPr altLang="en-US" lang="zh-CN"/>
          </a:p>
        </p:txBody>
      </p:sp>
      <p:sp>
        <p:nvSpPr>
          <p:cNvPr id="1051142" name="矩形 15"/>
          <p:cNvSpPr/>
          <p:nvPr>
            <p:custDataLst>
              <p:tags r:id="rId1"/>
            </p:custDataLst>
          </p:nvPr>
        </p:nvSpPr>
        <p:spPr>
          <a:xfrm>
            <a:off x="2691734" y="1558486"/>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案例背景：介绍案例的背景和目的</a:t>
            </a:r>
            <a:endParaRPr altLang="en-US" dirty="0" sz="1200" lang="zh-CN" spc="150">
              <a:solidFill>
                <a:schemeClr val="tx1">
                  <a:lumMod val="85000"/>
                  <a:lumOff val="15000"/>
                </a:schemeClr>
              </a:solidFill>
              <a:latin typeface="+mn-ea"/>
              <a:sym typeface="+mn-ea"/>
            </a:endParaRPr>
          </a:p>
        </p:txBody>
      </p:sp>
      <p:sp>
        <p:nvSpPr>
          <p:cNvPr id="1051144" name="任意多边形 17"/>
          <p:cNvSpPr/>
          <p:nvPr>
            <p:custDataLst>
              <p:tags r:id="rId2"/>
            </p:custDataLst>
          </p:nvPr>
        </p:nvSpPr>
        <p:spPr>
          <a:xfrm flipV="1">
            <a:off x="2619110" y="1490400"/>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46" name="任意多边形 18"/>
          <p:cNvSpPr/>
          <p:nvPr>
            <p:custDataLst>
              <p:tags r:id="rId3"/>
            </p:custDataLst>
          </p:nvPr>
        </p:nvSpPr>
        <p:spPr>
          <a:xfrm flipH="1">
            <a:off x="8350424" y="1896645"/>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48" name="矩形 27"/>
          <p:cNvSpPr/>
          <p:nvPr>
            <p:custDataLst>
              <p:tags r:id="rId4"/>
            </p:custDataLst>
          </p:nvPr>
        </p:nvSpPr>
        <p:spPr>
          <a:xfrm>
            <a:off x="2691734" y="2589608"/>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数据收集与处理：说明数据来源和处理方法</a:t>
            </a:r>
            <a:endParaRPr altLang="en-US" dirty="0" sz="1200" lang="zh-CN" spc="150">
              <a:solidFill>
                <a:schemeClr val="tx1">
                  <a:lumMod val="85000"/>
                  <a:lumOff val="15000"/>
                </a:schemeClr>
              </a:solidFill>
              <a:latin typeface="+mn-ea"/>
              <a:sym typeface="+mn-ea"/>
            </a:endParaRPr>
          </a:p>
        </p:txBody>
      </p:sp>
      <p:sp>
        <p:nvSpPr>
          <p:cNvPr id="1051150" name="任意多边形 29"/>
          <p:cNvSpPr/>
          <p:nvPr>
            <p:custDataLst>
              <p:tags r:id="rId5"/>
            </p:custDataLst>
          </p:nvPr>
        </p:nvSpPr>
        <p:spPr>
          <a:xfrm flipV="1">
            <a:off x="2619110" y="2521522"/>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2" name="任意多边形 30"/>
          <p:cNvSpPr/>
          <p:nvPr>
            <p:custDataLst>
              <p:tags r:id="rId6"/>
            </p:custDataLst>
          </p:nvPr>
        </p:nvSpPr>
        <p:spPr>
          <a:xfrm flipH="1">
            <a:off x="8350424" y="2927768"/>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4" name="矩形 5"/>
          <p:cNvSpPr/>
          <p:nvPr>
            <p:custDataLst>
              <p:tags r:id="rId7"/>
            </p:custDataLst>
          </p:nvPr>
        </p:nvSpPr>
        <p:spPr>
          <a:xfrm>
            <a:off x="2691734" y="3620730"/>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主题建模：详细介绍主题建模的过程和算法</a:t>
            </a:r>
            <a:endParaRPr altLang="en-US" dirty="0" sz="1200" lang="zh-CN" spc="150">
              <a:solidFill>
                <a:schemeClr val="tx1">
                  <a:lumMod val="85000"/>
                  <a:lumOff val="15000"/>
                </a:schemeClr>
              </a:solidFill>
              <a:latin typeface="+mn-ea"/>
              <a:sym typeface="+mn-ea"/>
            </a:endParaRPr>
          </a:p>
        </p:txBody>
      </p:sp>
      <p:sp>
        <p:nvSpPr>
          <p:cNvPr id="1051156" name="任意多边形 7"/>
          <p:cNvSpPr/>
          <p:nvPr>
            <p:custDataLst>
              <p:tags r:id="rId8"/>
            </p:custDataLst>
          </p:nvPr>
        </p:nvSpPr>
        <p:spPr>
          <a:xfrm flipV="1">
            <a:off x="2619110" y="3552644"/>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8" name="任意多边形 8"/>
          <p:cNvSpPr/>
          <p:nvPr>
            <p:custDataLst>
              <p:tags r:id="rId9"/>
            </p:custDataLst>
          </p:nvPr>
        </p:nvSpPr>
        <p:spPr>
          <a:xfrm flipH="1">
            <a:off x="8350424" y="3958890"/>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0" name="矩形 10"/>
          <p:cNvSpPr/>
          <p:nvPr>
            <p:custDataLst>
              <p:tags r:id="rId10"/>
            </p:custDataLst>
          </p:nvPr>
        </p:nvSpPr>
        <p:spPr>
          <a:xfrm>
            <a:off x="2691734" y="4651852"/>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案例分析：对案例进行深入的分析和讨论</a:t>
            </a:r>
            <a:endParaRPr altLang="en-US" dirty="0" sz="1200" lang="zh-CN" spc="150">
              <a:solidFill>
                <a:schemeClr val="tx1">
                  <a:lumMod val="85000"/>
                  <a:lumOff val="15000"/>
                </a:schemeClr>
              </a:solidFill>
              <a:latin typeface="+mn-ea"/>
              <a:sym typeface="+mn-ea"/>
            </a:endParaRPr>
          </a:p>
        </p:txBody>
      </p:sp>
      <p:sp>
        <p:nvSpPr>
          <p:cNvPr id="1051162" name="任意多边形 12"/>
          <p:cNvSpPr/>
          <p:nvPr>
            <p:custDataLst>
              <p:tags r:id="rId11"/>
            </p:custDataLst>
          </p:nvPr>
        </p:nvSpPr>
        <p:spPr>
          <a:xfrm flipV="1">
            <a:off x="2619110" y="4583766"/>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4" name="任意多边形 13"/>
          <p:cNvSpPr/>
          <p:nvPr>
            <p:custDataLst>
              <p:tags r:id="rId12"/>
            </p:custDataLst>
          </p:nvPr>
        </p:nvSpPr>
        <p:spPr>
          <a:xfrm flipH="1">
            <a:off x="8350424" y="4990012"/>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6" name="矩形 19"/>
          <p:cNvSpPr/>
          <p:nvPr>
            <p:custDataLst>
              <p:tags r:id="rId13"/>
            </p:custDataLst>
          </p:nvPr>
        </p:nvSpPr>
        <p:spPr>
          <a:xfrm>
            <a:off x="2691734" y="5682974"/>
            <a:ext cx="6805557" cy="49929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结论与展望：总结案例的成果和不足，并提出未来研究方向</a:t>
            </a:r>
            <a:endParaRPr altLang="en-US" dirty="0" sz="1200" lang="zh-CN" spc="150">
              <a:solidFill>
                <a:schemeClr val="tx1">
                  <a:lumMod val="85000"/>
                  <a:lumOff val="15000"/>
                </a:schemeClr>
              </a:solidFill>
              <a:latin typeface="+mn-ea"/>
              <a:sym typeface="+mn-ea"/>
            </a:endParaRPr>
          </a:p>
        </p:txBody>
      </p:sp>
      <p:sp>
        <p:nvSpPr>
          <p:cNvPr id="1051168" name="任意多边形 21"/>
          <p:cNvSpPr/>
          <p:nvPr>
            <p:custDataLst>
              <p:tags r:id="rId14"/>
            </p:custDataLst>
          </p:nvPr>
        </p:nvSpPr>
        <p:spPr>
          <a:xfrm flipV="1">
            <a:off x="2619110" y="5614889"/>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70" name="任意多边形 22"/>
          <p:cNvSpPr/>
          <p:nvPr>
            <p:custDataLst>
              <p:tags r:id="rId15"/>
            </p:custDataLst>
          </p:nvPr>
        </p:nvSpPr>
        <p:spPr>
          <a:xfrm flipH="1">
            <a:off x="8350424" y="6021134"/>
            <a:ext cx="1217223" cy="2292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222" name="标题 2"/>
          <p:cNvSpPr>
            <a:spLocks noGrp="1"/>
          </p:cNvSpPr>
          <p:nvPr>
            <p:ph type="title" idx="5"/>
          </p:nvPr>
        </p:nvSpPr>
        <p:spPr/>
        <p:txBody>
          <a:bodyPr>
            <a:normAutofit fontScale="91667"/>
          </a:bodyPr>
          <a:p>
            <a:r>
              <a:rPr altLang="en-US" lang="zh-CN"/>
              <a:t>社区发现案例</a:t>
            </a:r>
            <a:endParaRPr altLang="en-US" lang="zh-CN"/>
          </a:p>
        </p:txBody>
      </p:sp>
      <p:sp>
        <p:nvSpPr>
          <p:cNvPr id="105122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22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2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案例背景：介绍社区发现的概念、目的和意义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23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23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3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数据来源：说明使用的数据来源和数据特点</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23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23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算法选择：介绍使用的算法和算法原理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24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4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24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4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结果展示：展示社区发现的结果，包括社区划分、社区成员特征等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298" name="标题 2"/>
          <p:cNvSpPr>
            <a:spLocks noGrp="1"/>
          </p:cNvSpPr>
          <p:nvPr>
            <p:ph type="title" idx="5"/>
          </p:nvPr>
        </p:nvSpPr>
        <p:spPr/>
        <p:txBody>
          <a:bodyPr>
            <a:normAutofit fontScale="91667"/>
          </a:bodyPr>
          <a:p>
            <a:r>
              <a:rPr altLang="en-US" lang="zh-CN"/>
              <a:t>影响力分析案例</a:t>
            </a:r>
            <a:endParaRPr altLang="en-US" lang="zh-CN"/>
          </a:p>
        </p:txBody>
      </p:sp>
      <p:sp>
        <p:nvSpPr>
          <p:cNvPr id="105130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0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30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0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30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1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31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1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31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分析方法：利用机器学习技术，对大V账号的粉丝数量、转发量、评论量等数据进行处理和分析</a:t>
            </a:r>
            <a:endParaRPr altLang="en-US" dirty="0" sz="2400" lang="zh-CN">
              <a:latin typeface="+mn-ea"/>
              <a:ea typeface="+mn-ea"/>
            </a:endParaRPr>
          </a:p>
        </p:txBody>
      </p:sp>
      <p:sp>
        <p:nvSpPr>
          <p:cNvPr id="105131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分析结果：揭示大V账号在微博平台上的影响力排名和特点，为品牌营销和舆情监控提供参考</a:t>
            </a:r>
            <a:endParaRPr altLang="en-US" dirty="0" sz="2400" lang="zh-CN">
              <a:latin typeface="+mn-ea"/>
              <a:ea typeface="+mn-ea"/>
            </a:endParaRPr>
          </a:p>
        </p:txBody>
      </p:sp>
      <p:sp>
        <p:nvSpPr>
          <p:cNvPr id="105132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案例名称：微博大V影响力分析</a:t>
            </a:r>
            <a:endParaRPr altLang="en-US" dirty="0" sz="2400" lang="zh-CN">
              <a:latin typeface="+mn-ea"/>
              <a:ea typeface="+mn-ea"/>
            </a:endParaRPr>
          </a:p>
        </p:txBody>
      </p:sp>
      <p:sp>
        <p:nvSpPr>
          <p:cNvPr id="105132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案例背景：微博作为社交媒体平台，大V账号具有极高的关注度和影响力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37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37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3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7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2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EVEN"/>
</p:tagLst>
</file>

<file path=ppt/tags/tag3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6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4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4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5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5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17.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2023-12-16T22:07:36Z</dcterms:created>
  <dcterms:modified xsi:type="dcterms:W3CDTF">2023-12-16T22:07:36Z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81ad658c75e1432080c6af662c0fcc71_21</vt:lpwstr>
  </property>
</Properties>
</file>