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32" r:id="rId1"/>
    <p:sldMasterId id="2147493669" r:id="rId2"/>
  </p:sldMasterIdLst>
  <p:notesMasterIdLst>
    <p:notesMasterId r:id="rId3"/>
  </p:notesMasterIdLst>
  <p:sldIdLst>
    <p:sldId id="4940" r:id="rId4"/>
    <p:sldId id="4943" r:id="rId5"/>
    <p:sldId id="4946" r:id="rId6"/>
    <p:sldId id="4949" r:id="rId7"/>
    <p:sldId id="4955" r:id="rId9"/>
    <p:sldId id="4958" r:id="rId10"/>
    <p:sldId id="4961" r:id="rId11"/>
    <p:sldId id="4967" r:id="rId13"/>
    <p:sldId id="4970" r:id="rId14"/>
    <p:sldId id="4973" r:id="rId15"/>
    <p:sldId id="4976" r:id="rId16"/>
    <p:sldId id="4979" r:id="rId17"/>
    <p:sldId id="4985" r:id="rId19"/>
    <p:sldId id="4988" r:id="rId20"/>
    <p:sldId id="4991" r:id="rId21"/>
    <p:sldId id="4994" r:id="rId22"/>
    <p:sldId id="4997" r:id="rId23"/>
    <p:sldId id="5003" r:id="rId25"/>
    <p:sldId id="5006" r:id="rId26"/>
    <p:sldId id="5009" r:id="rId27"/>
    <p:sldId id="5012" r:id="rId28"/>
    <p:sldId id="5015" r:id="rId29"/>
    <p:sldId id="5021" r:id="rId31"/>
    <p:sldId id="5024" r:id="rId32"/>
    <p:sldId id="5027" r:id="rId33"/>
    <p:sldId id="5030" r:id="rId34"/>
    <p:sldId id="5036" r:id="rId36"/>
    <p:sldId id="5039" r:id="rId37"/>
    <p:sldId id="5042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33" r:id="rId1"/>
    <p:sldLayoutId id="2147493634" r:id="rId2"/>
    <p:sldLayoutId id="2147493635" r:id="rId3"/>
    <p:sldLayoutId id="2147493636" r:id="rId4"/>
    <p:sldLayoutId id="2147493637" r:id="rId5"/>
    <p:sldLayoutId id="2147493638" r:id="rId6"/>
    <p:sldLayoutId id="2147493639" r:id="rId7"/>
    <p:sldLayoutId id="2147493640" r:id="rId8"/>
    <p:sldLayoutId id="2147493641" r:id="rId9"/>
    <p:sldLayoutId id="2147493642" r:id="rId10"/>
    <p:sldLayoutId id="21474936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70" r:id="rId1"/>
    <p:sldLayoutId id="2147493671" r:id="rId2"/>
    <p:sldLayoutId id="2147493672" r:id="rId3"/>
    <p:sldLayoutId id="2147493673" r:id="rId4"/>
    <p:sldLayoutId id="2147493674" r:id="rId5"/>
    <p:sldLayoutId id="2147493675" r:id="rId6"/>
    <p:sldLayoutId id="2147493676" r:id="rId7"/>
    <p:sldLayoutId id="2147493677" r:id="rId8"/>
    <p:sldLayoutId id="2147493678" r:id="rId9"/>
    <p:sldLayoutId id="2147493679" r:id="rId10"/>
    <p:sldLayoutId id="21474936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建立健康的企业沟通文化的方法与技巧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建立健康的企业沟通文化的关键要素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企业沟通文化的定义与重要性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提升企业沟通文化的技巧和方法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克服企业沟通障碍的策略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建立健康的企业沟通文化的实践案例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企业沟通文化的定义与重要性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定义企业沟通文化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企业沟通文化的重要性：良好的企业沟通文化可以促进企业内部信息的畅通，提高工作效率和员工满意度，增强企业的凝聚力和向心力，同时也有助于企业与外部利益相关者之间的合作与共赢。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企业沟通文化的概念：指企业内部员工之间相互交流、沟通的方式和习惯，以及企业与外部利益相关者之间的沟通方式和文化氛围。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企业沟通文化的特点：包括开放性、尊重性、平等性、互动性等，这些特点有助于促进企业内部员工之间的相互理解、信任和支持，提高企业的凝聚力和竞争力。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建立健康的企业沟通文化的关键要素：包括建立信任、尊重差异、鼓励参与、倾听反馈等，这些要素有助于营造积极向上的企业氛围，提高员工的归属感和工作积极性，促进企业的可持续发展。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强调企业沟通文化的重要性</a:t>
            </a:r>
            <a:endParaRPr altLang="en-US" lang="zh-CN"/>
          </a:p>
        </p:txBody>
      </p:sp>
      <p:sp>
        <p:nvSpPr>
          <p:cNvPr id="10491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增强员工之间的信任与合作，形成良好的工作氛围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促进企业内部信息流通，提高工作效率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帮助企业更好地了解客户需求，提升客户满意度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推动企业不断创新与发展，增强市场竞争力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建立健康的企业沟通文化的关键要素</a:t>
            </a:r>
            <a:endParaRPr altLang="en-US" dirty="0" lang="zh-CN"/>
          </a:p>
        </p:txBody>
      </p:sp>
      <p:sp>
        <p:nvSpPr>
          <p:cNvPr id="10492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明确沟通目标</a:t>
            </a:r>
            <a:endParaRPr altLang="en-US" lang="zh-CN"/>
          </a:p>
        </p:txBody>
      </p:sp>
      <p:sp>
        <p:nvSpPr>
          <p:cNvPr id="10493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制定沟通计划和时间表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确定沟通的目的和期望结果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考虑沟通的受众和背景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确保沟通信息的准确性和清晰度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建立有效的沟通渠道</a:t>
            </a:r>
            <a:endParaRPr altLang="en-US" lang="zh-CN"/>
          </a:p>
        </p:txBody>
      </p:sp>
      <p:sp>
        <p:nvSpPr>
          <p:cNvPr id="1049392" name="圆角矩形 30"/>
          <p:cNvSpPr/>
          <p:nvPr>
            <p:custDataLst>
              <p:tags r:id="rId1"/>
            </p:custDataLst>
          </p:nvPr>
        </p:nvSpPr>
        <p:spPr>
          <a:xfrm>
            <a:off x="3037053" y="1364400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94" name="圆角矩形 65"/>
          <p:cNvSpPr/>
          <p:nvPr>
            <p:custDataLst>
              <p:tags r:id="rId2"/>
            </p:custDataLst>
          </p:nvPr>
        </p:nvSpPr>
        <p:spPr>
          <a:xfrm>
            <a:off x="3037053" y="2341699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96" name="圆角矩形 72"/>
          <p:cNvSpPr/>
          <p:nvPr>
            <p:custDataLst>
              <p:tags r:id="rId3"/>
            </p:custDataLst>
          </p:nvPr>
        </p:nvSpPr>
        <p:spPr>
          <a:xfrm>
            <a:off x="3037053" y="3318999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98" name="圆角矩形 78"/>
          <p:cNvSpPr/>
          <p:nvPr>
            <p:custDataLst>
              <p:tags r:id="rId4"/>
            </p:custDataLst>
          </p:nvPr>
        </p:nvSpPr>
        <p:spPr>
          <a:xfrm>
            <a:off x="3037053" y="4296298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00" name="圆角矩形 84"/>
          <p:cNvSpPr/>
          <p:nvPr>
            <p:custDataLst>
              <p:tags r:id="rId5"/>
            </p:custDataLst>
          </p:nvPr>
        </p:nvSpPr>
        <p:spPr>
          <a:xfrm>
            <a:off x="3037053" y="5273598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02" name="圆角矩形 35"/>
          <p:cNvSpPr/>
          <p:nvPr>
            <p:custDataLst>
              <p:tags r:id="rId6"/>
            </p:custDataLst>
          </p:nvPr>
        </p:nvSpPr>
        <p:spPr>
          <a:xfrm>
            <a:off x="2714544" y="1534817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04" name="圆角矩形 35"/>
          <p:cNvSpPr/>
          <p:nvPr>
            <p:custDataLst>
              <p:tags r:id="rId7"/>
            </p:custDataLst>
          </p:nvPr>
        </p:nvSpPr>
        <p:spPr>
          <a:xfrm>
            <a:off x="2714544" y="5444015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06" name="圆角矩形 35"/>
          <p:cNvSpPr/>
          <p:nvPr>
            <p:custDataLst>
              <p:tags r:id="rId8"/>
            </p:custDataLst>
          </p:nvPr>
        </p:nvSpPr>
        <p:spPr>
          <a:xfrm>
            <a:off x="2714544" y="4466715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08" name="圆角矩形 35"/>
          <p:cNvSpPr/>
          <p:nvPr>
            <p:custDataLst>
              <p:tags r:id="rId9"/>
            </p:custDataLst>
          </p:nvPr>
        </p:nvSpPr>
        <p:spPr>
          <a:xfrm>
            <a:off x="2714544" y="3489416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0" name="圆角矩形 35"/>
          <p:cNvSpPr/>
          <p:nvPr>
            <p:custDataLst>
              <p:tags r:id="rId10"/>
            </p:custDataLst>
          </p:nvPr>
        </p:nvSpPr>
        <p:spPr>
          <a:xfrm>
            <a:off x="2714544" y="2512116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2" name="文本框 4"/>
          <p:cNvSpPr txBox="1"/>
          <p:nvPr>
            <p:custDataLst>
              <p:tags r:id="rId11"/>
            </p:custDataLst>
          </p:nvPr>
        </p:nvSpPr>
        <p:spPr>
          <a:xfrm>
            <a:off x="4470018" y="2386900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选择合适的沟通渠道：根据沟通目标和受众，选择合适的沟通渠道，如面对面会议、电话、电子邮件、即时通讯等。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14" name="文本框 5"/>
          <p:cNvSpPr txBox="1"/>
          <p:nvPr>
            <p:custDataLst>
              <p:tags r:id="rId12"/>
            </p:custDataLst>
          </p:nvPr>
        </p:nvSpPr>
        <p:spPr>
          <a:xfrm>
            <a:off x="4470018" y="3364199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建立信任：建立信任是有效沟通的基础，需要尊重对方、坦诚相待，避免使用攻击性或指责性的语言。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16" name="文本框 10"/>
          <p:cNvSpPr txBox="1"/>
          <p:nvPr>
            <p:custDataLst>
              <p:tags r:id="rId13"/>
            </p:custDataLst>
          </p:nvPr>
        </p:nvSpPr>
        <p:spPr>
          <a:xfrm>
            <a:off x="4470018" y="4341499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倾听与理解：在沟通过程中，需要倾听对方的观点和意见，理解对方的立场和需求，以便更好地达成共识。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18" name="文本框 11"/>
          <p:cNvSpPr txBox="1"/>
          <p:nvPr>
            <p:custDataLst>
              <p:tags r:id="rId14"/>
            </p:custDataLst>
          </p:nvPr>
        </p:nvSpPr>
        <p:spPr>
          <a:xfrm>
            <a:off x="4470018" y="5318798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及时反馈：在沟通过程中，需要及时给予反馈，让对方知道自己的想法和意见，以便更好地调整沟通方式和内容。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20" name="文本框 12"/>
          <p:cNvSpPr txBox="1"/>
          <p:nvPr>
            <p:custDataLst>
              <p:tags r:id="rId15"/>
            </p:custDataLst>
          </p:nvPr>
        </p:nvSpPr>
        <p:spPr>
          <a:xfrm>
            <a:off x="4470018" y="1409600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明确沟通目标：在沟通之前，需要明确沟通的目标和期望结果，以便更好地指导沟通内容和方式。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鼓励开放和诚实的沟通</a:t>
            </a:r>
            <a:endParaRPr altLang="en-US" lang="zh-CN"/>
          </a:p>
        </p:txBody>
      </p:sp>
      <p:sp>
        <p:nvSpPr>
          <p:cNvPr id="10494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倾听和表达：倾听员工的意见和建议，鼓励他们表达自己的想法和感受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建立信任：鼓励员工之间建立信任，创造一个安全、开放和支持性的沟通环境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尊重多样性：尊重不同观点和文化背景，促进包容性和平等沟通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及时反馈：提供及时、具体和建设性的反馈，帮助员工改进和成长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培养倾听和理解他人的能力</a:t>
            </a:r>
            <a:endParaRPr altLang="en-US" lang="zh-CN"/>
          </a:p>
        </p:txBody>
      </p:sp>
      <p:sp>
        <p:nvSpPr>
          <p:cNvPr id="10495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倾听是沟通的基础：积极倾听他人的意见和想法，给予反馈和肯定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理解他人的立场和情感：站在他人的角度思考问题，关注情感和感受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避免打断和争论：尊重他人的发言权，保持冷静和理性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建立信任和尊重：通过倾听和理解建立信任，促进良好的人际关系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提升企业沟通文化的技巧和方法</a:t>
            </a:r>
            <a:endParaRPr altLang="en-US" dirty="0" lang="zh-CN"/>
          </a:p>
        </p:txBody>
      </p:sp>
      <p:sp>
        <p:nvSpPr>
          <p:cNvPr id="10495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积极倾听</a:t>
            </a:r>
            <a:endParaRPr altLang="en-US" lang="zh-CN"/>
          </a:p>
        </p:txBody>
      </p:sp>
      <p:sp>
        <p:nvSpPr>
          <p:cNvPr id="10496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倾听的重要性：理解对方观点，建立信任关系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倾听的技巧：保持专注，不打断对方，给予反馈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倾听的应用：在会议、谈判、日常交流中积极倾听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倾听的实践：通过培训和实践提升倾听能力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清晰表达</a:t>
            </a:r>
            <a:endParaRPr altLang="en-US" lang="zh-CN"/>
          </a:p>
        </p:txBody>
      </p:sp>
      <p:sp>
        <p:nvSpPr>
          <p:cNvPr id="10497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明确沟通目标：在沟通之前，明确沟通的目标和期望结果，避免沟通偏离主题或浪费时间。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清晰表达观点：使用简洁明了的语言，避免使用模糊或含糊不清的表达方式，确保信息传达准确无误。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倾听与理解：在沟通中，积极倾听对方的观点和意见，理解对方的立场和需求，避免误解和冲突。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反馈与确认：在沟通后，及时给予反馈并确认对方是否理解自己的意思，确保信息传递的准确性和有效性。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有效反馈</a:t>
            </a:r>
            <a:endParaRPr altLang="en-US" lang="zh-CN"/>
          </a:p>
        </p:txBody>
      </p:sp>
      <p:sp>
        <p:nvSpPr>
          <p:cNvPr id="10497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倾听：认真听取对方的观点和意见，避免打断或插话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肯定：对对方的观点表示认同，增强对方的自信心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建设性反馈：提出有建设性的意见和建议，帮助对方改进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尊重：尊重对方的意见和观点，避免使用攻击性或贬低性的语言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建立信任和尊重的氛围</a:t>
            </a:r>
            <a:endParaRPr altLang="en-US" lang="zh-CN"/>
          </a:p>
        </p:txBody>
      </p:sp>
      <p:sp>
        <p:nvSpPr>
          <p:cNvPr id="10498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保密能力：保护企业机密和员工隐私，建立信任基础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真诚沟通：坦诚、开放地交流，避免隐瞒和欺骗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倾听与理解：积极倾听他人的观点，理解并尊重不同的意见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建立共同目标：明确共同目标，激发团队凝聚力，促进合作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克服企业沟通障碍的策略</a:t>
            </a:r>
            <a:endParaRPr altLang="en-US" dirty="0" lang="zh-CN"/>
          </a:p>
        </p:txBody>
      </p:sp>
      <p:sp>
        <p:nvSpPr>
          <p:cNvPr id="1049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识别和解决沟通障碍</a:t>
            </a:r>
            <a:endParaRPr altLang="en-US" lang="zh-CN"/>
          </a:p>
        </p:txBody>
      </p:sp>
      <p:sp>
        <p:nvSpPr>
          <p:cNvPr id="10500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建立信任：通过建立信任关系，提高沟通效果，减少误解和冲突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识别沟通障碍：了解沟通障碍的表现形式，如信息传递不准确、语言理解困难、文化差异等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解决沟通障碍：采用有效的沟通技巧和方法，如清晰表达、倾听理解、确认反馈等，以消除沟通障碍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保持开放心态：保持开放心态，尊重不同观点和文化，促进有效沟通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建立有效的冲突解决机制</a:t>
            </a:r>
            <a:endParaRPr altLang="en-US" lang="zh-CN"/>
          </a:p>
        </p:txBody>
      </p:sp>
      <p:sp>
        <p:nvSpPr>
          <p:cNvPr id="10500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学会倾听和理解对方的观点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寻求共同的解决办法！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明确冲突的来源和原因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建立平等的和公正的方式来解决冲突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培养跨文化沟通能力</a:t>
            </a:r>
            <a:endParaRPr altLang="en-US" lang="zh-CN"/>
          </a:p>
        </p:txBody>
      </p:sp>
      <p:sp>
        <p:nvSpPr>
          <p:cNvPr id="10501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建立信任：通过真诚、坦率的沟通建立信任，促进跨文化交流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灵活适应：根据不同文化背景调整沟通方式，以适应不同的沟通环境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了解不同文化背景：尊重并理解不同文化背景下的沟通方式，避免误解和冲突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提高语言能力：掌握外语，以便更好地与不同文化背景的人进行沟通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借助技术提升沟通效率</a:t>
            </a:r>
            <a:endParaRPr altLang="en-US" lang="zh-CN"/>
          </a:p>
        </p:txBody>
      </p:sp>
      <p:sp>
        <p:nvSpPr>
          <p:cNvPr id="10502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利用即时通讯工具：如微信、企业微信等，实现快速、便捷的沟通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建立知识管理系统：如企业百科、内部文档库等，方便员工查阅与共享知识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利用视频会议系统：如Zoom、腾讯会议等，实现远程会议与培训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建立企业沟通平台：如企业微博、内部论坛等，促进员工之间的交流与互动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建立健康的企业沟通文化的实践案例</a:t>
            </a:r>
            <a:endParaRPr altLang="en-US" dirty="0" lang="zh-CN"/>
          </a:p>
        </p:txBody>
      </p:sp>
      <p:sp>
        <p:nvSpPr>
          <p:cNvPr id="10502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成功的企业沟通文化案例分享</a:t>
            </a:r>
            <a:endParaRPr altLang="en-US" lang="zh-CN"/>
          </a:p>
        </p:txBody>
      </p:sp>
      <p:sp>
        <p:nvSpPr>
          <p:cNvPr id="10503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阿里巴巴：开放、透明、互动的企业沟通文化，促进员工之间的合作与交流。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华为：倡导“狼性文化”，强调团队协作、快速响应和高效执行，促进企业快速发展。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腾讯：注重员工关怀，通过多种渠道与员工沟通，提高员工满意度和归属感，增强企业凝聚力。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京东：倡导“诚信、激情、专业、创新”的企业文化，鼓励员工勇于担当、追求卓越，推动企业持续发展。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分析案例中的关键要素和技巧</a:t>
            </a:r>
            <a:endParaRPr altLang="en-US" lang="zh-CN"/>
          </a:p>
        </p:txBody>
      </p:sp>
      <p:sp>
        <p:nvSpPr>
          <p:cNvPr id="1050438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案例背景：介绍案例的背景和基本情况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沟通方式：分析案例中采用的沟通方式，如面对面、电话、邮件等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沟通技巧：总结案例中体现出的沟通技巧，如倾听、表达、反馈等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关键要素：分析案例中成功的关键要素，如信任、尊重、合作等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实践效果：介绍案例实践后带来的效果和影响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总结与启示：总结案例中的经验和教训，提出对企业建立健康沟通文化的启示和建议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从案例中学习如何建立健康的企业沟通文化</a:t>
            </a:r>
            <a:endParaRPr altLang="en-US" lang="zh-CN"/>
          </a:p>
        </p:txBody>
      </p:sp>
      <p:sp>
        <p:nvSpPr>
          <p:cNvPr id="105048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altLang="en-US" lang="zh-CN"/>
              <a:t>案例一：某知名互联网公司的内部沟通实践</a:t>
            </a:r>
            <a:endParaRPr altLang="en-US" lang="zh-CN"/>
          </a:p>
          <a:p>
            <a:r>
              <a:rPr altLang="en-US" lang="zh-CN"/>
              <a:t>案例二：某大型制造企业的跨部门协作经验</a:t>
            </a:r>
            <a:endParaRPr altLang="en-US" lang="zh-CN"/>
          </a:p>
          <a:p>
            <a:r>
              <a:rPr altLang="en-US" lang="zh-CN"/>
              <a:t>案例三：某创业公司的扁平化沟通模式</a:t>
            </a:r>
            <a:endParaRPr altLang="en-US" lang="zh-CN"/>
          </a:p>
          <a:p>
            <a:r>
              <a:rPr altLang="en-US" lang="zh-CN"/>
              <a:t>案例四：某跨国公司的多元化沟通策略  通过以上案例，我们可以学习到如何建立健康的企业沟通文化，包括跨部门协作、扁平化沟通、多元化沟通等方面的实践经验。这些案例可以为我们提供有益的参考，帮助我们更好地建立和维护企业内部的沟通文化。</a:t>
            </a:r>
            <a:endParaRPr altLang="en-US" lang="zh-CN"/>
          </a:p>
          <a:p>
            <a:pPr lvl="1"/>
            <a:r>
              <a:rPr altLang="en-US" lang="zh-CN"/>
              <a:t>通过以上案例，我们可以学习到如何建立健康的企业沟通文化，包括跨部门协作、扁平化沟通、多元化沟通等方面的实践经验。这些案例可以为我们提供有益的参考，帮助我们更好地建立和维护企业内部的沟通文化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5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总结建立健康的企业沟通文化的方法与技巧</a:t>
            </a:r>
            <a:endParaRPr altLang="en-US" lang="zh-CN"/>
          </a:p>
        </p:txBody>
      </p:sp>
      <p:sp>
        <p:nvSpPr>
          <p:cNvPr id="10506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总结：回顾本次演讲的主要内容，包括建立健康的企业沟通文化的重要性、方法和技巧。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展望：展望未来，提出进一步推动企业沟通文化建设的建议和展望。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实践应用：分享一些成功的实践案例，说明如何将所学的理论应用到实际工作中。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互动环节：邀请听众提问或分享自己的经验和看法，进一步探讨如何建立更加健康的企业沟通文化。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对未来企业沟通文化的展望</a:t>
            </a:r>
            <a:endParaRPr altLang="en-US" lang="zh-CN"/>
          </a:p>
        </p:txBody>
      </p:sp>
      <p:sp>
        <p:nvSpPr>
          <p:cNvPr id="10506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多元化与包容性：随着全球化的加速，未来企业将更加注重多元化和包容性，鼓励员工之间互相尊重和理解，以建立更加包容和开放的企业文化。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更加注重倾听与理解：未来企业将更加注重倾听员工的声音，理解他们的需求和想法，以建立更加和谐的工作关系。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创新与变革：未来企业将更加注重创新和变革，鼓励员工提出新的想法和解决方案，以适应不断变化的市场环境。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建立信任与合作：未来企业将更加注重建立信任和合作，通过有效的沟通和协作，提高工作效率和团队凝聚力。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2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4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4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4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8_4*l_h_f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4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5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7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2023-12-19T14:28:33Z</dcterms:created>
  <dcterms:modified xsi:type="dcterms:W3CDTF">2023-12-19T14:28:33Z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2b3e2e3bde524fb4901e73d5c69a969d_21</vt:lpwstr>
  </property>
</Properties>
</file>