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458" r:id="rId1"/>
    <p:sldMasterId id="2147499495" r:id="rId2"/>
  </p:sldMasterIdLst>
  <p:notesMasterIdLst>
    <p:notesMasterId r:id="rId3"/>
  </p:notesMasterIdLst>
  <p:sldIdLst>
    <p:sldId id="7157" r:id="rId4"/>
    <p:sldId id="7160" r:id="rId5"/>
    <p:sldId id="7163" r:id="rId6"/>
    <p:sldId id="7166" r:id="rId7"/>
    <p:sldId id="7169" r:id="rId8"/>
    <p:sldId id="7172" r:id="rId9"/>
    <p:sldId id="7175" r:id="rId10"/>
    <p:sldId id="7178" r:id="rId11"/>
    <p:sldId id="7181" r:id="rId12"/>
    <p:sldId id="7184" r:id="rId13"/>
    <p:sldId id="7187" r:id="rId14"/>
    <p:sldId id="7190" r:id="rId15"/>
    <p:sldId id="7193" r:id="rId16"/>
    <p:sldId id="7196" r:id="rId17"/>
    <p:sldId id="7199" r:id="rId18"/>
    <p:sldId id="7202" r:id="rId19"/>
    <p:sldId id="7205" r:id="rId20"/>
    <p:sldId id="7208" r:id="rId21"/>
    <p:sldId id="7211" r:id="rId22"/>
    <p:sldId id="7214" r:id="rId23"/>
    <p:sldId id="7217" r:id="rId24"/>
    <p:sldId id="7220" r:id="rId25"/>
    <p:sldId id="7223" r:id="rId26"/>
    <p:sldId id="7226" r:id="rId27"/>
    <p:sldId id="7229" r:id="rId28"/>
    <p:sldId id="7232" r:id="rId29"/>
    <p:sldId id="7235" r:id="rId30"/>
    <p:sldId id="7238" r:id="rId31"/>
    <p:sldId id="7241" r:id="rId32"/>
    <p:sldId id="7244" r:id="rId33"/>
    <p:sldId id="7247" r:id="rId34"/>
    <p:sldId id="725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459" r:id="rId1"/>
    <p:sldLayoutId id="2147499460" r:id="rId2"/>
    <p:sldLayoutId id="2147499461" r:id="rId3"/>
    <p:sldLayoutId id="2147499462" r:id="rId4"/>
    <p:sldLayoutId id="2147499463" r:id="rId5"/>
    <p:sldLayoutId id="2147499464" r:id="rId6"/>
    <p:sldLayoutId id="2147499465" r:id="rId7"/>
    <p:sldLayoutId id="2147499466" r:id="rId8"/>
    <p:sldLayoutId id="2147499467" r:id="rId9"/>
    <p:sldLayoutId id="2147499468" r:id="rId10"/>
    <p:sldLayoutId id="21474994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496" r:id="rId1"/>
    <p:sldLayoutId id="2147499497" r:id="rId2"/>
    <p:sldLayoutId id="2147499498" r:id="rId3"/>
    <p:sldLayoutId id="2147499499" r:id="rId4"/>
    <p:sldLayoutId id="2147499500" r:id="rId5"/>
    <p:sldLayoutId id="2147499501" r:id="rId6"/>
    <p:sldLayoutId id="2147499502" r:id="rId7"/>
    <p:sldLayoutId id="2147499503" r:id="rId8"/>
    <p:sldLayoutId id="2147499504" r:id="rId9"/>
    <p:sldLayoutId id="2147499505" r:id="rId10"/>
    <p:sldLayoutId id="214749950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tags" Target="../tags/tag154.xml"/><Relationship Id="rId22" Type="http://schemas.openxmlformats.org/officeDocument/2006/relationships/tags" Target="../tags/tag155.xml"/><Relationship Id="rId23" Type="http://schemas.openxmlformats.org/officeDocument/2006/relationships/tags" Target="../tags/tag156.xml"/><Relationship Id="rId24" Type="http://schemas.openxmlformats.org/officeDocument/2006/relationships/tags" Target="../tags/tag157.xml"/><Relationship Id="rId25" Type="http://schemas.openxmlformats.org/officeDocument/2006/relationships/tags" Target="../tags/tag158.xml"/><Relationship Id="rId26" Type="http://schemas.openxmlformats.org/officeDocument/2006/relationships/tags" Target="../tags/tag159.xml"/><Relationship Id="rId27" Type="http://schemas.openxmlformats.org/officeDocument/2006/relationships/tags" Target="../tags/tag160.xml"/><Relationship Id="rId28" Type="http://schemas.openxmlformats.org/officeDocument/2006/relationships/tags" Target="../tags/tag161.xml"/><Relationship Id="rId29" Type="http://schemas.openxmlformats.org/officeDocument/2006/relationships/tags" Target="../tags/tag162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tags" Target="../tags/tag351.xml"/><Relationship Id="rId22" Type="http://schemas.openxmlformats.org/officeDocument/2006/relationships/tags" Target="../tags/tag352.xml"/><Relationship Id="rId23" Type="http://schemas.openxmlformats.org/officeDocument/2006/relationships/tags" Target="../tags/tag353.xml"/><Relationship Id="rId24" Type="http://schemas.openxmlformats.org/officeDocument/2006/relationships/tags" Target="../tags/tag354.xml"/><Relationship Id="rId25" Type="http://schemas.openxmlformats.org/officeDocument/2006/relationships/tags" Target="../tags/tag355.xml"/><Relationship Id="rId26" Type="http://schemas.openxmlformats.org/officeDocument/2006/relationships/tags" Target="../tags/tag356.xml"/><Relationship Id="rId27" Type="http://schemas.openxmlformats.org/officeDocument/2006/relationships/tags" Target="../tags/tag357.xml"/><Relationship Id="rId28" Type="http://schemas.openxmlformats.org/officeDocument/2006/relationships/tags" Target="../tags/tag358.xml"/><Relationship Id="rId29" Type="http://schemas.openxmlformats.org/officeDocument/2006/relationships/tags" Target="../tags/tag359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学校双减背景下的教育研究与创新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双减政策的背景与意义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双减政策下的教育改革与创新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双减政策下的教师角色与专业发展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双减政策下的学生全面发展与个性化教育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双减政策下的家校共育与社区资源整合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双减政策实施过程中的挑战与对策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双减政策的背景与意义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4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减轻学生过重作业负担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895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提升学校课后服务水平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895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9091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防止和纠正“小学化”倾向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896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全面规范校外培训行为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双减政策的意义与目的</a:t>
            </a:r>
            <a:endParaRPr altLang="en-US" lang="zh-CN"/>
          </a:p>
        </p:txBody>
      </p:sp>
      <p:sp>
        <p:nvSpPr>
          <p:cNvPr id="10490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减轻学生过重的作业负担，促进学生身心健康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推动学校教育教学改革，提高学校教育质量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促进教育公平，让每个孩子都能享有优质教育资源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减轻学生校外培训负担，降低家庭的教育支出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双减政策对教育领域的影响</a:t>
            </a:r>
            <a:endParaRPr altLang="en-US" lang="zh-CN"/>
          </a:p>
        </p:txBody>
      </p:sp>
      <p:sp>
        <p:nvSpPr>
          <p:cNvPr id="104908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推动教育改革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双减政策下的教育改革与创新</a:t>
            </a:r>
            <a:endParaRPr altLang="en-US" dirty="0" lang="zh-CN"/>
          </a:p>
        </p:txBody>
      </p:sp>
      <p:sp>
        <p:nvSpPr>
          <p:cNvPr id="10491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教育理念的转变与创新</a:t>
            </a:r>
            <a:endParaRPr altLang="en-US" lang="zh-CN"/>
          </a:p>
        </p:txBody>
      </p:sp>
      <p:sp>
        <p:nvSpPr>
          <p:cNvPr id="10491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重视学生的全面发展，减少过度应试的现象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加强素质教育，提高学生的创新能力和实践能力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推动教育信息化和数字化，利用科技手段提高教育质量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提倡个性化教育，关注学生的兴趣和特长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课程设置的改革与实践</a:t>
            </a:r>
            <a:endParaRPr altLang="en-US" lang="zh-CN"/>
          </a:p>
        </p:txBody>
      </p:sp>
      <p:sp>
        <p:nvSpPr>
          <p:cNvPr id="10492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引入创新教育课程，培养学生创新思维和创业精神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实施个性化教育，满足学生个性化发展需求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减少课程门类和学时，增加学生自主选择权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强化实践性和综合性，提高学生动手能力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教学方法的改革与创新</a:t>
            </a:r>
            <a:endParaRPr altLang="en-US" lang="zh-CN"/>
          </a:p>
        </p:txBody>
      </p:sp>
      <p:sp>
        <p:nvSpPr>
          <p:cNvPr id="10493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推广合作学习，培养学生团队协作和沟通能力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结合双减政策，减轻学生负担，提高教育质量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引入项目式学习，提高学生实践能力和创新思维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利用信息技术手段，开展在线教育，实现个性化教学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教育评价体系的改革与实践</a:t>
            </a:r>
            <a:endParaRPr altLang="en-US" lang="zh-CN"/>
          </a:p>
        </p:txBody>
      </p:sp>
      <p:sp>
        <p:nvSpPr>
          <p:cNvPr id="10493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建立多元评价体系，注重学生的综合素质和能力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改革考试制度，减少考试次数，减轻学生负担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强化过程评价，关注学生的学习过程和成长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引入第三方评价机构，提高评价的客观性和公正性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双减政策下的教师角色与专业发展</a:t>
            </a:r>
            <a:endParaRPr altLang="en-US" dirty="0" lang="zh-CN"/>
          </a:p>
        </p:txBody>
      </p:sp>
      <p:sp>
        <p:nvSpPr>
          <p:cNvPr id="10494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教师角色的重新定位</a:t>
            </a:r>
            <a:endParaRPr altLang="en-US" lang="zh-CN"/>
          </a:p>
        </p:txBody>
      </p:sp>
      <p:sp>
        <p:nvSpPr>
          <p:cNvPr id="10494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从主导者转变为引导者，注重培养学生的自主学习能力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从单一学科教师转变为跨学科教师，具备多学科教学能力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从知识传授者转变为创新实践者，注重培养学生的创新精神和实践能力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从个体教师转变为团队教师，加强与其他教师的合作与交流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教师专业发展的路径与实践</a:t>
            </a:r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提升教育教学能力：通过参加培训、研究和实践，提高教师的教学水平和专业素养。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参与课题研究：通过参与课题研究，深入了解教育教学的本质和规律，提升教师的学术水平和研究能力。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跨学科合作与交流：通过与其他学科教师的合作与交流，拓宽教师的视野和思维方式，促进教师的专业发展。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反思与自我评价：通过反思与自我评价，发现自身不足和问题，及时调整和改进教学方法和策略，提升教师的自我发展能力。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教师培训与进修的机制与实践</a:t>
            </a:r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培训内容：针对双减政策下的教育理念、教学方法和课堂管理等方面进行培训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培训形式：线上与线下相结合，包括讲座、研讨、观摩等多种形式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进修机会：为教师提供国内外学术交流、参观考察等进修机会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实践环节：鼓励教师在实际教学中运用所学知识，提高教学质量和效果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教师评价体系的改革与实践</a:t>
            </a:r>
            <a:endParaRPr altLang="en-US" lang="zh-CN"/>
          </a:p>
        </p:txBody>
      </p:sp>
      <p:sp>
        <p:nvSpPr>
          <p:cNvPr id="10496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实施分层分类评价，激发教师工作积极性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完善评价机制，促进教师专业成长和教学质量提升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建立多元评价体系，注重过程评价和表现评价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强调教师专业发展，提高教师教育教学能力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双减政策下的学生全面发展与个性化教育</a:t>
            </a:r>
            <a:endParaRPr altLang="en-US" dirty="0" lang="zh-CN"/>
          </a:p>
        </p:txBody>
      </p:sp>
      <p:sp>
        <p:nvSpPr>
          <p:cNvPr id="10496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学生全面发展的路径与实践</a:t>
            </a:r>
            <a:endParaRPr altLang="en-US" lang="zh-CN"/>
          </a:p>
        </p:txBody>
      </p:sp>
      <p:sp>
        <p:nvSpPr>
          <p:cNvPr id="10497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实施个性化教育：关注学生的兴趣、特长和需求，提供多样化的教育资源和教学方式。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强化体育、美育和劳动教育：通过丰富的课程和活动，培养学生的身体素质、审美能力和劳动精神。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开展社会实践和志愿服务：引导学生参与社会实践和志愿服务，增强社会责任感和实践能力。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推进学生自我管理与自主学习：培养学生的自我管理能力、自主学习能力和创新精神。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个性化教育的理念与实践</a:t>
            </a:r>
            <a:endParaRPr altLang="en-US" lang="zh-CN"/>
          </a:p>
        </p:txBody>
      </p:sp>
      <p:sp>
        <p:nvSpPr>
          <p:cNvPr id="104977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个性化教育理念：尊重学生个性差异，因材施教，促进学生全面发展。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实践方式：制定个性化教育计划，开展多元化教学活动，建立个性化评价体系。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实施效果：提高学生综合素质，培养创新精神和实践能力，促进学生个性化发展。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未来展望：进一步完善个性化教育体系，加强教师培训和资源建设，推进教育信息化和国际化。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学生心理健康教育的加强与实践</a:t>
            </a:r>
            <a:endParaRPr altLang="en-US" lang="zh-CN"/>
          </a:p>
        </p:txBody>
      </p:sp>
      <p:sp>
        <p:nvSpPr>
          <p:cNvPr id="10498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关注学生心理健康，预防和解决心理问题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开展心理健康教育活动，提升学生心理素质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加强心理辅导与咨询，提供个性化心理支持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建立心理危机干预机制，及时应对心理危机事件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学生社会实践活动的开展与实践</a:t>
            </a:r>
            <a:endParaRPr altLang="en-US" lang="zh-CN"/>
          </a:p>
        </p:txBody>
      </p:sp>
      <p:sp>
        <p:nvSpPr>
          <p:cNvPr id="10498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实践活动目的：培养学生综合素质，促进全面发展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实践活动内容：开展各类社会实践活动，如志愿服务、社会调查等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实践活动形式：学校组织、学生自主参与等多种形式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实践活动效果：提升学生社会责任感和实践能力，促进个性化发展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双减政策下的家校共育与社区资源整合</a:t>
            </a:r>
            <a:endParaRPr altLang="en-US" dirty="0" lang="zh-CN"/>
          </a:p>
        </p:txBody>
      </p:sp>
      <p:sp>
        <p:nvSpPr>
          <p:cNvPr id="10499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家校共育的理念与实践</a:t>
            </a:r>
            <a:endParaRPr altLang="en-US" lang="zh-CN"/>
          </a:p>
        </p:txBody>
      </p:sp>
      <p:sp>
        <p:nvSpPr>
          <p:cNvPr id="10499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理念：学校与家庭共同参与教育，形成教育合力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实践效果：提高教育质量，促进学生的全面发展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社区资源整合：利用社区资源开展课外拓展活动，丰富学生的课余生活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实践方式：定期开展家长会、家访、亲子活动等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社区资源整合的路径与实践</a:t>
            </a:r>
            <a:endParaRPr altLang="en-US" lang="zh-CN"/>
          </a:p>
        </p:txBody>
      </p:sp>
      <p:sp>
        <p:nvSpPr>
          <p:cNvPr id="10500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建立家校合作机制，共同参与社区资源整合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发挥社区优势，整合教育资源，提高教育质量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搭建社区教育平台，提供多样化的教育服务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创新社区教育模式，满足不同家庭和学生的需求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学校与社区的合作模式与实践</a:t>
            </a:r>
            <a:endParaRPr altLang="en-US" lang="zh-CN"/>
          </a:p>
        </p:txBody>
      </p:sp>
      <p:sp>
        <p:nvSpPr>
          <p:cNvPr id="10500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合作模式：学校与社区共同制定教育计划，共享教育资源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未来展望：探讨如何进一步优化学校与社区的合作模式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合作效果：分析学校与社区合作对教育质量和学生发展的影响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实践案例：介绍成功的家校共育与社区资源整合的实践案例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家校沟通机制的建立与实践</a:t>
            </a:r>
            <a:endParaRPr altLang="en-US" lang="zh-CN"/>
          </a:p>
        </p:txBody>
      </p:sp>
      <p:sp>
        <p:nvSpPr>
          <p:cNvPr id="10501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建立定期沟通机制，加强家校之间的联系与互动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开展家长会、座谈会等活动，增进相互了解与信任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利用现代信息技术手段，如微信群、钉钉等，建立便捷的沟通渠道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鼓励家长参与学校管理、课程开发等事务，共同促进学生的成长与发展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双减政策实施过程中的挑战与对策</a:t>
            </a:r>
            <a:endParaRPr altLang="en-US" dirty="0" lang="zh-CN"/>
          </a:p>
        </p:txBody>
      </p:sp>
      <p:sp>
        <p:nvSpPr>
          <p:cNvPr id="10502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双减政策实施过程中的困难与挑战</a:t>
            </a:r>
            <a:endParaRPr altLang="en-US" lang="zh-CN"/>
          </a:p>
        </p:txBody>
      </p:sp>
      <p:sp>
        <p:nvSpPr>
          <p:cNvPr id="10502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学科类培训机构的转型与升级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校内课后服务的资源与质量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家长对减负的认知与态度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学生的个性化需求与差异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双减政策实施过程中的经验与教训</a:t>
            </a:r>
            <a:endParaRPr altLang="en-US" lang="zh-CN"/>
          </a:p>
        </p:txBody>
      </p:sp>
      <p:sp>
        <p:nvSpPr>
          <p:cNvPr id="10503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经验：强化学校教育主阵地作用，提升课堂教学质量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经验：优化作业管理，减轻学生作业负担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教训：部分学校执行力度不够，存在违规行为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教训：需要加强家校沟通，形成教育合力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双减政策实施过程中的创新与突破</a:t>
            </a:r>
            <a:endParaRPr altLang="en-US" lang="zh-CN"/>
          </a:p>
        </p:txBody>
      </p:sp>
      <p:sp>
        <p:nvSpPr>
          <p:cNvPr id="10503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强化课堂效率：教师需要提高课堂教学效率，注重知识的系统性和连贯性，合理安排教学进度，确保学生在课堂上能够掌握核心知识点。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3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家校合作：双减政策需要家校合作的支持。学校可以加强与家长的沟通与合作，引导家长正确看待孩子的学业压力，共同关注孩子的身心健康。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创新教育模式：在双减政策下，学校可以尝试创新教育模式，如项目式学习、翻转课堂等，以激发学生的学习兴趣和创造力。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4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优化作业设计：针对双减政策对作业量的限制，教师需要精心设计作业，注重作业的多样性和开放性，避免机械重复和低水平的练习。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双减政策实施过程中的政策建议与展望</a:t>
            </a:r>
            <a:endParaRPr altLang="en-US" lang="zh-CN"/>
          </a:p>
        </p:txBody>
      </p:sp>
      <p:sp>
        <p:nvSpPr>
          <p:cNvPr id="10504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展望：推动教育创新，促进教育公平和高质量发展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政策建议：完善教育评价体系，加强教师培训和资源整合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挑战：减轻学生负担与提高教育质量的平衡问题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对策：加强家校合作，优化课程设置和教学方式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8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49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9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7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3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6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9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7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15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2024-01-05T04:20:18Z</dcterms:created>
  <dcterms:modified xsi:type="dcterms:W3CDTF">2024-01-05T04:20:18Z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0a997f0e07df41c58d4fdd78368bcdbe_21</vt:lpwstr>
  </property>
</Properties>
</file>