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36" r:id="rId1"/>
    <p:sldMasterId id="2147484173" r:id="rId2"/>
  </p:sldMasterIdLst>
  <p:notesMasterIdLst>
    <p:notesMasterId r:id="rId3"/>
  </p:notesMasterIdLst>
  <p:sldIdLst>
    <p:sldId id="503" r:id="rId4"/>
    <p:sldId id="508" r:id="rId5"/>
    <p:sldId id="513" r:id="rId6"/>
    <p:sldId id="518" r:id="rId7"/>
    <p:sldId id="525" r:id="rId9"/>
    <p:sldId id="528" r:id="rId10"/>
    <p:sldId id="532" r:id="rId11"/>
    <p:sldId id="539" r:id="rId13"/>
    <p:sldId id="542" r:id="rId14"/>
    <p:sldId id="545" r:id="rId15"/>
    <p:sldId id="548" r:id="rId16"/>
    <p:sldId id="552" r:id="rId17"/>
    <p:sldId id="559" r:id="rId19"/>
    <p:sldId id="562" r:id="rId20"/>
    <p:sldId id="565" r:id="rId21"/>
    <p:sldId id="568" r:id="rId22"/>
    <p:sldId id="572" r:id="rId23"/>
    <p:sldId id="579" r:id="rId25"/>
    <p:sldId id="582" r:id="rId26"/>
    <p:sldId id="585" r:id="rId27"/>
    <p:sldId id="589" r:id="rId28"/>
    <p:sldId id="596" r:id="rId30"/>
    <p:sldId id="599" r:id="rId31"/>
    <p:sldId id="602" r:id="rId32"/>
    <p:sldId id="606" r:id="rId33"/>
    <p:sldId id="613" r:id="rId35"/>
    <p:sldId id="616" r:id="rId36"/>
    <p:sldId id="62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tags" Target="../tags/tag134.xml"/><Relationship Id="rId22" Type="http://schemas.openxmlformats.org/officeDocument/2006/relationships/tags" Target="../tags/tag135.xml"/><Relationship Id="rId23" Type="http://schemas.openxmlformats.org/officeDocument/2006/relationships/tags" Target="../tags/tag136.xml"/><Relationship Id="rId24" Type="http://schemas.openxmlformats.org/officeDocument/2006/relationships/tags" Target="../tags/tag137.xml"/><Relationship Id="rId25" Type="http://schemas.openxmlformats.org/officeDocument/2006/relationships/tags" Target="../tags/tag138.xml"/><Relationship Id="rId26" Type="http://schemas.openxmlformats.org/officeDocument/2006/relationships/tags" Target="../tags/tag139.xml"/><Relationship Id="rId27" Type="http://schemas.openxmlformats.org/officeDocument/2006/relationships/tags" Target="../tags/tag140.xml"/><Relationship Id="rId28" Type="http://schemas.openxmlformats.org/officeDocument/2006/relationships/tags" Target="../tags/tag141.xml"/><Relationship Id="rId29" Type="http://schemas.openxmlformats.org/officeDocument/2006/relationships/tags" Target="../tags/tag142.xml"/><Relationship Id="rId30" Type="http://schemas.openxmlformats.org/officeDocument/2006/relationships/tags" Target="../tags/tag143.xml"/><Relationship Id="rId31" Type="http://schemas.openxmlformats.org/officeDocument/2006/relationships/tags" Target="../tags/tag144.xml"/><Relationship Id="rId32" Type="http://schemas.openxmlformats.org/officeDocument/2006/relationships/tags" Target="../tags/tag145.xml"/><Relationship Id="rId33" Type="http://schemas.openxmlformats.org/officeDocument/2006/relationships/tags" Target="../tags/tag146.xml"/><Relationship Id="rId34" Type="http://schemas.openxmlformats.org/officeDocument/2006/relationships/tags" Target="../tags/tag147.xml"/><Relationship Id="rId35" Type="http://schemas.openxmlformats.org/officeDocument/2006/relationships/tags" Target="../tags/tag148.xml"/><Relationship Id="rId36" Type="http://schemas.openxmlformats.org/officeDocument/2006/relationships/tags" Target="../tags/tag149.xml"/><Relationship Id="rId37" Type="http://schemas.openxmlformats.org/officeDocument/2006/relationships/tags" Target="../tags/tag150.xml"/><Relationship Id="rId38" Type="http://schemas.openxmlformats.org/officeDocument/2006/relationships/tags" Target="../tags/tag151.xml"/><Relationship Id="rId39" Type="http://schemas.openxmlformats.org/officeDocument/2006/relationships/tags" Target="../tags/tag152.xml"/><Relationship Id="rId40" Type="http://schemas.openxmlformats.org/officeDocument/2006/relationships/tags" Target="../tags/tag153.xml"/><Relationship Id="rId4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tags" Target="../tags/tag198.xml"/><Relationship Id="rId23" Type="http://schemas.openxmlformats.org/officeDocument/2006/relationships/tags" Target="../tags/tag199.xml"/><Relationship Id="rId24" Type="http://schemas.openxmlformats.org/officeDocument/2006/relationships/tags" Target="../tags/tag200.xml"/><Relationship Id="rId25" Type="http://schemas.openxmlformats.org/officeDocument/2006/relationships/tags" Target="../tags/tag201.xml"/><Relationship Id="rId26" Type="http://schemas.openxmlformats.org/officeDocument/2006/relationships/tags" Target="../tags/tag202.xml"/><Relationship Id="rId27" Type="http://schemas.openxmlformats.org/officeDocument/2006/relationships/tags" Target="../tags/tag203.xml"/><Relationship Id="rId28" Type="http://schemas.openxmlformats.org/officeDocument/2006/relationships/tags" Target="../tags/tag204.xml"/><Relationship Id="rId29" Type="http://schemas.openxmlformats.org/officeDocument/2006/relationships/tags" Target="../tags/tag205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tags" Target="../tags/tag356.xml"/><Relationship Id="rId22" Type="http://schemas.openxmlformats.org/officeDocument/2006/relationships/tags" Target="../tags/tag357.xml"/><Relationship Id="rId23" Type="http://schemas.openxmlformats.org/officeDocument/2006/relationships/tags" Target="../tags/tag358.xml"/><Relationship Id="rId24" Type="http://schemas.openxmlformats.org/officeDocument/2006/relationships/tags" Target="../tags/tag359.xml"/><Relationship Id="rId25" Type="http://schemas.openxmlformats.org/officeDocument/2006/relationships/tags" Target="../tags/tag360.xml"/><Relationship Id="rId26" Type="http://schemas.openxmlformats.org/officeDocument/2006/relationships/tags" Target="../tags/tag361.xml"/><Relationship Id="rId27" Type="http://schemas.openxmlformats.org/officeDocument/2006/relationships/tags" Target="../tags/tag362.xml"/><Relationship Id="rId28" Type="http://schemas.openxmlformats.org/officeDocument/2006/relationships/tags" Target="../tags/tag363.xml"/><Relationship Id="rId29" Type="http://schemas.openxmlformats.org/officeDocument/2006/relationships/tags" Target="../tags/tag364.xml"/><Relationship Id="rId30" Type="http://schemas.openxmlformats.org/officeDocument/2006/relationships/tags" Target="../tags/tag365.xml"/><Relationship Id="rId31" Type="http://schemas.openxmlformats.org/officeDocument/2006/relationships/tags" Target="../tags/tag366.xml"/><Relationship Id="rId32" Type="http://schemas.openxmlformats.org/officeDocument/2006/relationships/tags" Target="../tags/tag367.xml"/><Relationship Id="rId33" Type="http://schemas.openxmlformats.org/officeDocument/2006/relationships/tags" Target="../tags/tag368.xml"/><Relationship Id="rId34" Type="http://schemas.openxmlformats.org/officeDocument/2006/relationships/tags" Target="../tags/tag369.xml"/><Relationship Id="rId35" Type="http://schemas.openxmlformats.org/officeDocument/2006/relationships/tags" Target="../tags/tag370.xml"/><Relationship Id="rId36" Type="http://schemas.openxmlformats.org/officeDocument/2006/relationships/tags" Target="../tags/tag371.xml"/><Relationship Id="rId37" Type="http://schemas.openxmlformats.org/officeDocument/2006/relationships/tags" Target="../tags/tag372.xml"/><Relationship Id="rId38" Type="http://schemas.openxmlformats.org/officeDocument/2006/relationships/tags" Target="../tags/tag373.xml"/><Relationship Id="rId39" Type="http://schemas.openxmlformats.org/officeDocument/2006/relationships/tags" Target="../tags/tag374.xml"/><Relationship Id="rId40" Type="http://schemas.openxmlformats.org/officeDocument/2006/relationships/tags" Target="../tags/tag375.xml"/><Relationship Id="rId41" Type="http://schemas.openxmlformats.org/officeDocument/2006/relationships/tags" Target="../tags/tag376.xml"/><Relationship Id="rId42" Type="http://schemas.openxmlformats.org/officeDocument/2006/relationships/tags" Target="../tags/tag377.xml"/><Relationship Id="rId4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企业管理的变革与创新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企业管理变革的背景与趋势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企业管理变革的内容与方向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企业管理创新的思路与策略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企业管理变革与创新的实践案例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企业管理变革与创新的挑战与对策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企业管理变革的背景与趋势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企业管理变革的背景</a:t>
            </a:r>
            <a:endParaRPr altLang="en-US" lang="zh-CN"/>
          </a:p>
        </p:txBody>
      </p:sp>
      <p:sp>
        <p:nvSpPr>
          <p:cNvPr id="1048958" name="任意多边形: 形状 16"/>
          <p:cNvSpPr/>
          <p:nvPr>
            <p:custDataLst>
              <p:tags r:id="rId1"/>
            </p:custDataLst>
          </p:nvPr>
        </p:nvSpPr>
        <p:spPr>
          <a:xfrm>
            <a:off x="608330" y="1477837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0" name="Freeform 488"/>
          <p:cNvSpPr/>
          <p:nvPr>
            <p:custDataLst>
              <p:tags r:id="rId2"/>
            </p:custDataLst>
          </p:nvPr>
        </p:nvSpPr>
        <p:spPr>
          <a:xfrm rot="5400000">
            <a:off x="5213024" y="1463045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2" name="序号"/>
          <p:cNvSpPr txBox="1"/>
          <p:nvPr>
            <p:custDataLst>
              <p:tags r:id="rId3"/>
            </p:custDataLst>
          </p:nvPr>
        </p:nvSpPr>
        <p:spPr>
          <a:xfrm>
            <a:off x="5339816" y="1693385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8964" name="标题"/>
          <p:cNvSpPr txBox="1"/>
          <p:nvPr>
            <p:custDataLst>
              <p:tags r:id="rId4"/>
            </p:custDataLst>
          </p:nvPr>
        </p:nvSpPr>
        <p:spPr>
          <a:xfrm>
            <a:off x="996457" y="153066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市场竞争加剧：企业需要提高效率、降低成本以应对市场竞争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8966" name="正文"/>
          <p:cNvSpPr txBox="1"/>
          <p:nvPr>
            <p:custDataLst>
              <p:tags r:id="rId5"/>
            </p:custDataLst>
          </p:nvPr>
        </p:nvSpPr>
        <p:spPr>
          <a:xfrm>
            <a:off x="996457" y="199064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896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246" y="202445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0" name="Freeform 488"/>
          <p:cNvSpPr/>
          <p:nvPr>
            <p:custDataLst>
              <p:tags r:id="rId7"/>
            </p:custDataLst>
          </p:nvPr>
        </p:nvSpPr>
        <p:spPr>
          <a:xfrm rot="5400000">
            <a:off x="6147064" y="2009663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2" name="序号"/>
          <p:cNvSpPr txBox="1"/>
          <p:nvPr>
            <p:custDataLst>
              <p:tags r:id="rId8"/>
            </p:custDataLst>
          </p:nvPr>
        </p:nvSpPr>
        <p:spPr>
          <a:xfrm>
            <a:off x="6255543" y="2234368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8974" name="任意多边形: 形状 2"/>
          <p:cNvSpPr/>
          <p:nvPr>
            <p:custDataLst>
              <p:tags r:id="rId9"/>
            </p:custDataLst>
          </p:nvPr>
        </p:nvSpPr>
        <p:spPr>
          <a:xfrm>
            <a:off x="608330" y="2571073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8976" name="Freeform 488"/>
          <p:cNvSpPr/>
          <p:nvPr>
            <p:custDataLst>
              <p:tags r:id="rId10"/>
            </p:custDataLst>
          </p:nvPr>
        </p:nvSpPr>
        <p:spPr>
          <a:xfrm rot="5400000">
            <a:off x="5213024" y="2556281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8" name="序号"/>
          <p:cNvSpPr txBox="1"/>
          <p:nvPr>
            <p:custDataLst>
              <p:tags r:id="rId11"/>
            </p:custDataLst>
          </p:nvPr>
        </p:nvSpPr>
        <p:spPr>
          <a:xfrm>
            <a:off x="5339816" y="2785917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898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246" y="311276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8982" name="Freeform 488"/>
          <p:cNvSpPr/>
          <p:nvPr>
            <p:custDataLst>
              <p:tags r:id="rId13"/>
            </p:custDataLst>
          </p:nvPr>
        </p:nvSpPr>
        <p:spPr>
          <a:xfrm rot="5400000">
            <a:off x="6147064" y="3098672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4" name="序号"/>
          <p:cNvSpPr txBox="1"/>
          <p:nvPr>
            <p:custDataLst>
              <p:tags r:id="rId14"/>
            </p:custDataLst>
          </p:nvPr>
        </p:nvSpPr>
        <p:spPr>
          <a:xfrm>
            <a:off x="6255543" y="3319856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8986" name="任意多边形: 形状 12"/>
          <p:cNvSpPr/>
          <p:nvPr>
            <p:custDataLst>
              <p:tags r:id="rId15"/>
            </p:custDataLst>
          </p:nvPr>
        </p:nvSpPr>
        <p:spPr>
          <a:xfrm>
            <a:off x="608330" y="366360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8988" name="Freeform 488"/>
          <p:cNvSpPr/>
          <p:nvPr>
            <p:custDataLst>
              <p:tags r:id="rId16"/>
            </p:custDataLst>
          </p:nvPr>
        </p:nvSpPr>
        <p:spPr>
          <a:xfrm rot="5400000">
            <a:off x="5213024" y="364951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0" name="序号"/>
          <p:cNvSpPr txBox="1"/>
          <p:nvPr>
            <p:custDataLst>
              <p:tags r:id="rId17"/>
            </p:custDataLst>
          </p:nvPr>
        </p:nvSpPr>
        <p:spPr>
          <a:xfrm>
            <a:off x="5339816" y="3879153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899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246" y="4201770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8994" name="Freeform 488"/>
          <p:cNvSpPr/>
          <p:nvPr>
            <p:custDataLst>
              <p:tags r:id="rId19"/>
            </p:custDataLst>
          </p:nvPr>
        </p:nvSpPr>
        <p:spPr>
          <a:xfrm rot="5400000">
            <a:off x="6147064" y="4186978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96" name="序号"/>
          <p:cNvSpPr txBox="1"/>
          <p:nvPr>
            <p:custDataLst>
              <p:tags r:id="rId20"/>
            </p:custDataLst>
          </p:nvPr>
        </p:nvSpPr>
        <p:spPr>
          <a:xfrm>
            <a:off x="6255543" y="440816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8998" name="任意多边形: 形状 27"/>
          <p:cNvSpPr/>
          <p:nvPr>
            <p:custDataLst>
              <p:tags r:id="rId21"/>
            </p:custDataLst>
          </p:nvPr>
        </p:nvSpPr>
        <p:spPr>
          <a:xfrm>
            <a:off x="608330" y="475684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000" name="Freeform 488"/>
          <p:cNvSpPr/>
          <p:nvPr>
            <p:custDataLst>
              <p:tags r:id="rId22"/>
            </p:custDataLst>
          </p:nvPr>
        </p:nvSpPr>
        <p:spPr>
          <a:xfrm rot="5400000">
            <a:off x="5213024" y="4742049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2" name="序号"/>
          <p:cNvSpPr txBox="1"/>
          <p:nvPr>
            <p:custDataLst>
              <p:tags r:id="rId23"/>
            </p:custDataLst>
          </p:nvPr>
        </p:nvSpPr>
        <p:spPr>
          <a:xfrm>
            <a:off x="5339816" y="4972389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00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246" y="5290076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006" name="Freeform 488"/>
          <p:cNvSpPr/>
          <p:nvPr>
            <p:custDataLst>
              <p:tags r:id="rId25"/>
            </p:custDataLst>
          </p:nvPr>
        </p:nvSpPr>
        <p:spPr>
          <a:xfrm rot="5400000">
            <a:off x="6147064" y="527598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序号"/>
          <p:cNvSpPr txBox="1"/>
          <p:nvPr>
            <p:custDataLst>
              <p:tags r:id="rId26"/>
            </p:custDataLst>
          </p:nvPr>
        </p:nvSpPr>
        <p:spPr>
          <a:xfrm>
            <a:off x="6255543" y="549717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010" name="标题"/>
          <p:cNvSpPr txBox="1"/>
          <p:nvPr>
            <p:custDataLst>
              <p:tags r:id="rId27"/>
            </p:custDataLst>
          </p:nvPr>
        </p:nvSpPr>
        <p:spPr>
          <a:xfrm>
            <a:off x="7445282" y="2066015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技术创新：互联网、大数据等技术的普及，为企业提供了更多的管理工具和手段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12" name="正文"/>
          <p:cNvSpPr txBox="1"/>
          <p:nvPr>
            <p:custDataLst>
              <p:tags r:id="rId28"/>
            </p:custDataLst>
          </p:nvPr>
        </p:nvSpPr>
        <p:spPr>
          <a:xfrm>
            <a:off x="7445282" y="2525287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14" name="标题"/>
          <p:cNvSpPr txBox="1"/>
          <p:nvPr>
            <p:custDataLst>
              <p:tags r:id="rId29"/>
            </p:custDataLst>
          </p:nvPr>
        </p:nvSpPr>
        <p:spPr>
          <a:xfrm>
            <a:off x="996457" y="2625313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全球化趋势：企业需要适应全球化趋势，加强跨文化交流与合作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16" name="正文"/>
          <p:cNvSpPr txBox="1"/>
          <p:nvPr>
            <p:custDataLst>
              <p:tags r:id="rId30"/>
            </p:custDataLst>
          </p:nvPr>
        </p:nvSpPr>
        <p:spPr>
          <a:xfrm>
            <a:off x="996457" y="308458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18" name="标题"/>
          <p:cNvSpPr txBox="1"/>
          <p:nvPr>
            <p:custDataLst>
              <p:tags r:id="rId31"/>
            </p:custDataLst>
          </p:nvPr>
        </p:nvSpPr>
        <p:spPr>
          <a:xfrm>
            <a:off x="7445282" y="3159956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8000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消费者需求变化：消费者对产品和服务的需求不断升级，企业需要不断创新以满足市场需求  企业管理变革的趋势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20" name="正文"/>
          <p:cNvSpPr txBox="1"/>
          <p:nvPr>
            <p:custDataLst>
              <p:tags r:id="rId32"/>
            </p:custDataLst>
          </p:nvPr>
        </p:nvSpPr>
        <p:spPr>
          <a:xfrm>
            <a:off x="7445282" y="3619228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企业管理变革的趋势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22" name="标题"/>
          <p:cNvSpPr txBox="1"/>
          <p:nvPr>
            <p:custDataLst>
              <p:tags r:id="rId33"/>
            </p:custDataLst>
          </p:nvPr>
        </p:nvSpPr>
        <p:spPr>
          <a:xfrm>
            <a:off x="996457" y="371220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数字化转型：企业需要借助数字化技术提高管理效率和质量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24" name="正文"/>
          <p:cNvSpPr txBox="1"/>
          <p:nvPr>
            <p:custDataLst>
              <p:tags r:id="rId34"/>
            </p:custDataLst>
          </p:nvPr>
        </p:nvSpPr>
        <p:spPr>
          <a:xfrm>
            <a:off x="996457" y="4171481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26" name="标题"/>
          <p:cNvSpPr txBox="1"/>
          <p:nvPr>
            <p:custDataLst>
              <p:tags r:id="rId35"/>
            </p:custDataLst>
          </p:nvPr>
        </p:nvSpPr>
        <p:spPr>
          <a:xfrm>
            <a:off x="7445282" y="425741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智能化升级：企业需要借助人工智能、机器学习等技术实现智能化决策和管理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28" name="正文"/>
          <p:cNvSpPr txBox="1"/>
          <p:nvPr>
            <p:custDataLst>
              <p:tags r:id="rId36"/>
            </p:custDataLst>
          </p:nvPr>
        </p:nvSpPr>
        <p:spPr>
          <a:xfrm>
            <a:off x="7445282" y="4716690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0" name="标题"/>
          <p:cNvSpPr txBox="1"/>
          <p:nvPr>
            <p:custDataLst>
              <p:tags r:id="rId37"/>
            </p:custDataLst>
          </p:nvPr>
        </p:nvSpPr>
        <p:spPr>
          <a:xfrm>
            <a:off x="996457" y="4791357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柔性化组织：企业需要建立柔性化组织，以适应快速变化的市场环境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32" name="正文"/>
          <p:cNvSpPr txBox="1"/>
          <p:nvPr>
            <p:custDataLst>
              <p:tags r:id="rId38"/>
            </p:custDataLst>
          </p:nvPr>
        </p:nvSpPr>
        <p:spPr>
          <a:xfrm>
            <a:off x="996457" y="5251333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34" name="标题"/>
          <p:cNvSpPr txBox="1"/>
          <p:nvPr>
            <p:custDataLst>
              <p:tags r:id="rId39"/>
            </p:custDataLst>
          </p:nvPr>
        </p:nvSpPr>
        <p:spPr>
          <a:xfrm>
            <a:off x="7445282" y="533867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生态化发展：企业需要与合作伙伴、供应商等建立生态合作关系，实现共赢发展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36" name="正文"/>
          <p:cNvSpPr txBox="1"/>
          <p:nvPr>
            <p:custDataLst>
              <p:tags r:id="rId40"/>
            </p:custDataLst>
          </p:nvPr>
        </p:nvSpPr>
        <p:spPr>
          <a:xfrm>
            <a:off x="7445282" y="5798656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企业管理变革的趋势</a:t>
            </a:r>
            <a:endParaRPr altLang="en-US" lang="zh-CN"/>
          </a:p>
        </p:txBody>
      </p:sp>
      <p:sp>
        <p:nvSpPr>
          <p:cNvPr id="104907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敏捷组织：构建灵活、快速响应市场变化的企业组织结构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数字化转型：利用大数据、人工智能等技术提升企业管理效率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人才发展：重视员工培训和职业发展，提升员工素质和能力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可持续发展：将环保、社会责任等因素纳入企业管理中，实现可持续发展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企业管理变革的内容与方向</a:t>
            </a:r>
            <a:endParaRPr altLang="en-US" lang="zh-CN"/>
          </a:p>
        </p:txBody>
      </p:sp>
      <p:sp>
        <p:nvSpPr>
          <p:cNvPr id="104912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组织结构的变革</a:t>
            </a:r>
            <a:endParaRPr altLang="en-US" lang="zh-CN"/>
          </a:p>
        </p:txBody>
      </p:sp>
      <p:sp>
        <p:nvSpPr>
          <p:cNvPr id="10491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扁平化：减少管理层级，提高决策效率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柔性化：适应市场变化，快速调整组织结构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网络化：构建内部网络，促进信息共享与协作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平台化：打造企业平台，吸引外部资源与人才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管理制度的变革</a:t>
            </a:r>
            <a:endParaRPr altLang="en-US" lang="zh-CN"/>
          </a:p>
        </p:txBody>
      </p:sp>
      <p:sp>
        <p:nvSpPr>
          <p:cNvPr id="104924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传统管理制度的局限性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管理制度变革对企业发展的影响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管理制度变革的方向与目标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现代管理制度的创新与发展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领导方式的变革</a:t>
            </a:r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传统领导方式：以领导者为中心，强调权威和命令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2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现代领导方式：以员工为中心，强调参与和合作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变革方向：从单一的领导方式向多元化领导方式转变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变革意义：提高员工参与度，增强企业创新能力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员工激励的变革</a:t>
            </a:r>
            <a:endParaRPr altLang="en-US" lang="zh-CN"/>
          </a:p>
        </p:txBody>
      </p:sp>
      <p:sp>
        <p:nvSpPr>
          <p:cNvPr id="104938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8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传统激励方式：以物质激励为主，缺乏精神层面的激励。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变革方向：增加非物质激励手段，如晋升、培训、荣誉等，提高员工的工作积极性和满意度。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变革措施：制定明确的晋升通道和培训计划，设立员工荣誉制度，鼓励员工参与企业决策等。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变革效果：提高员工的工作效率和质量，增强企业的凝聚力和竞争力。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企业管理创新的思路与策略</a:t>
            </a:r>
            <a:endParaRPr altLang="en-US" lang="zh-CN"/>
          </a:p>
        </p:txBody>
      </p:sp>
      <p:sp>
        <p:nvSpPr>
          <p:cNvPr id="10494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创新管理理念</a:t>
            </a:r>
            <a:endParaRPr altLang="en-US" lang="zh-CN"/>
          </a:p>
        </p:txBody>
      </p:sp>
      <p:sp>
        <p:nvSpPr>
          <p:cNvPr id="10495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强调以人为本，注重员工个人发展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强调团队合作，共同解决问题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注重企业社会责任，实现可持续发展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提倡开放思维，鼓励员工提出新想法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创新管理方法</a:t>
            </a:r>
            <a:endParaRPr altLang="en-US" lang="zh-CN"/>
          </a:p>
        </p:txBody>
      </p:sp>
      <p:sp>
        <p:nvSpPr>
          <p:cNvPr id="104957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借助科技手段提高管理效率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建立高效的管理制度和流程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引入先进的管理理念和方法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创新管理手段</a:t>
            </a:r>
            <a:endParaRPr altLang="en-US" lang="zh-CN"/>
          </a:p>
        </p:txBody>
      </p:sp>
      <p:sp>
        <p:nvSpPr>
          <p:cNvPr id="104963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引入先进的管理理念和方法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借助信息技术手段提高管理效率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鼓励员工提出创新性的管理思路和方案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建立有效的激励机制，激发员工的创新精神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创新管理流程</a:t>
            </a:r>
            <a:endParaRPr altLang="en-US" lang="zh-CN"/>
          </a:p>
        </p:txBody>
      </p:sp>
      <p:sp>
        <p:nvSpPr>
          <p:cNvPr id="104969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创新管理策略：制定创新战略、创新组织结构和创新激励机制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创新管理理念：强调创新思维、开放思维和跨界思维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创新管理流程：建立创新管理流程，包括创意收集、评估、实施和推广等环节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创新管理实践：企业需要不断尝试新的管理方法，不断学习和总结经验，不断完善和创新管理流程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企业管理变革与创新的实践案例</a:t>
            </a:r>
            <a:endParaRPr altLang="en-US" lang="zh-CN"/>
          </a:p>
        </p:txBody>
      </p:sp>
      <p:sp>
        <p:nvSpPr>
          <p:cNvPr id="10497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国内外企业管理变革与创新的案例介绍</a:t>
            </a:r>
            <a:endParaRPr altLang="en-US" lang="zh-CN"/>
          </a:p>
        </p:txBody>
      </p:sp>
      <p:sp>
        <p:nvSpPr>
          <p:cNvPr id="104981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国内案例：海尔的人单合一模式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国内案例：华为的IPD变革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国外案例：亚马逊的云计算创新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国外案例：特斯拉的电动汽车革命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成功案例的经验总结与启示</a:t>
            </a:r>
            <a:endParaRPr altLang="en-US" lang="zh-CN"/>
          </a:p>
        </p:txBody>
      </p:sp>
      <p:sp>
        <p:nvSpPr>
          <p:cNvPr id="1049860" name="圆角矩形 3"/>
          <p:cNvSpPr/>
          <p:nvPr>
            <p:custDataLst>
              <p:tags r:id="rId1"/>
            </p:custDataLst>
          </p:nvPr>
        </p:nvSpPr>
        <p:spPr>
          <a:xfrm rot="16200000">
            <a:off x="5700967" y="-2391517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4"/>
          <p:cNvSpPr/>
          <p:nvPr>
            <p:custDataLst>
              <p:tags r:id="rId2"/>
            </p:custDataLst>
          </p:nvPr>
        </p:nvSpPr>
        <p:spPr>
          <a:xfrm rot="16200000">
            <a:off x="536187" y="2773908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圆角矩形 5"/>
          <p:cNvSpPr/>
          <p:nvPr>
            <p:custDataLst>
              <p:tags r:id="rId3"/>
            </p:custDataLst>
          </p:nvPr>
        </p:nvSpPr>
        <p:spPr>
          <a:xfrm rot="16200000">
            <a:off x="5700967" y="-3389383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6"/>
          <p:cNvSpPr/>
          <p:nvPr>
            <p:custDataLst>
              <p:tags r:id="rId4"/>
            </p:custDataLst>
          </p:nvPr>
        </p:nvSpPr>
        <p:spPr>
          <a:xfrm rot="16200000">
            <a:off x="536187" y="1775397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8" name="圆角矩形 11"/>
          <p:cNvSpPr/>
          <p:nvPr>
            <p:custDataLst>
              <p:tags r:id="rId5"/>
            </p:custDataLst>
          </p:nvPr>
        </p:nvSpPr>
        <p:spPr>
          <a:xfrm rot="16200000">
            <a:off x="5700967" y="-395140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12"/>
          <p:cNvSpPr/>
          <p:nvPr>
            <p:custDataLst>
              <p:tags r:id="rId6"/>
            </p:custDataLst>
          </p:nvPr>
        </p:nvSpPr>
        <p:spPr>
          <a:xfrm rot="16200000">
            <a:off x="536187" y="4770285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圆角矩形 9"/>
          <p:cNvSpPr/>
          <p:nvPr>
            <p:custDataLst>
              <p:tags r:id="rId7"/>
            </p:custDataLst>
          </p:nvPr>
        </p:nvSpPr>
        <p:spPr>
          <a:xfrm rot="16200000">
            <a:off x="5700967" y="-1393006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10"/>
          <p:cNvSpPr/>
          <p:nvPr>
            <p:custDataLst>
              <p:tags r:id="rId8"/>
            </p:custDataLst>
          </p:nvPr>
        </p:nvSpPr>
        <p:spPr>
          <a:xfrm rot="16200000">
            <a:off x="536187" y="3771774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7"/>
          <p:cNvSpPr/>
          <p:nvPr>
            <p:custDataLst>
              <p:tags r:id="rId9"/>
            </p:custDataLst>
          </p:nvPr>
        </p:nvSpPr>
        <p:spPr>
          <a:xfrm rot="16200000">
            <a:off x="5700967" y="602081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8"/>
          <p:cNvSpPr/>
          <p:nvPr>
            <p:custDataLst>
              <p:tags r:id="rId10"/>
            </p:custDataLst>
          </p:nvPr>
        </p:nvSpPr>
        <p:spPr>
          <a:xfrm rot="16200000">
            <a:off x="536187" y="5767506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14"/>
          <p:cNvSpPr txBox="1"/>
          <p:nvPr>
            <p:custDataLst>
              <p:tags r:id="rId11"/>
            </p:custDataLst>
          </p:nvPr>
        </p:nvSpPr>
        <p:spPr>
          <a:xfrm>
            <a:off x="1297972" y="5446280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启示：结合案例，探讨企业管理变革与创新的趋势和未来发展方向，对企业和行业的影响和意义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82" name="文本框 15"/>
          <p:cNvSpPr txBox="1"/>
          <p:nvPr>
            <p:custDataLst>
              <p:tags r:id="rId12"/>
            </p:custDataLst>
          </p:nvPr>
        </p:nvSpPr>
        <p:spPr>
          <a:xfrm>
            <a:off x="1298617" y="3449257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实施效果：介绍变革与创新举措对企业业绩、员工满意度等方面的影响和效果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84" name="文本框 16"/>
          <p:cNvSpPr txBox="1"/>
          <p:nvPr>
            <p:custDataLst>
              <p:tags r:id="rId13"/>
            </p:custDataLst>
          </p:nvPr>
        </p:nvSpPr>
        <p:spPr>
          <a:xfrm>
            <a:off x="1297972" y="4448414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经验总结：提炼案例中的成功经验和教训，如领导力、团队协作、市场洞察等方面的优势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86" name="文本框 17"/>
          <p:cNvSpPr txBox="1"/>
          <p:nvPr>
            <p:custDataLst>
              <p:tags r:id="rId14"/>
            </p:custDataLst>
          </p:nvPr>
        </p:nvSpPr>
        <p:spPr>
          <a:xfrm>
            <a:off x="1298617" y="1452880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案例背景：介绍案例企业的基本情况、行业地位等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88" name="文本框 18"/>
          <p:cNvSpPr txBox="1"/>
          <p:nvPr>
            <p:custDataLst>
              <p:tags r:id="rId15"/>
            </p:custDataLst>
          </p:nvPr>
        </p:nvSpPr>
        <p:spPr>
          <a:xfrm>
            <a:off x="1297972" y="2452036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变革与创新举措：详细阐述企业在管理方面的变革和创新举措，如组织结构调整、流程优化、技术创新等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失败案例的教训与反思</a:t>
            </a:r>
            <a:endParaRPr altLang="en-US" lang="zh-CN"/>
          </a:p>
        </p:txBody>
      </p:sp>
      <p:sp>
        <p:nvSpPr>
          <p:cNvPr id="10499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案例背景：介绍失败案例的企业背景、行业背景和失败原因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教训总结：从失败案例中总结教训，分析失败的原因和影响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反思与启示：对失败案例进行深入反思，提出对企业管理的启示和建议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失败过程：详细描述失败案例的发展过程和关键节点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企业管理变革与创新的挑战与对策</a:t>
            </a:r>
            <a:endParaRPr altLang="en-US" lang="zh-CN"/>
          </a:p>
        </p:txBody>
      </p:sp>
      <p:sp>
        <p:nvSpPr>
          <p:cNvPr id="10499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变革与创新过程中面临的挑战</a:t>
            </a:r>
            <a:endParaRPr altLang="en-US" lang="zh-CN"/>
          </a:p>
        </p:txBody>
      </p:sp>
      <p:sp>
        <p:nvSpPr>
          <p:cNvPr id="1050062" name="矩形 26"/>
          <p:cNvSpPr/>
          <p:nvPr>
            <p:custDataLst>
              <p:tags r:id="rId1"/>
            </p:custDataLst>
          </p:nvPr>
        </p:nvSpPr>
        <p:spPr>
          <a:xfrm>
            <a:off x="608330" y="4809903"/>
            <a:ext cx="5387596" cy="1408972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64" name="矩形 32"/>
          <p:cNvSpPr/>
          <p:nvPr>
            <p:custDataLst>
              <p:tags r:id="rId2"/>
            </p:custDataLst>
          </p:nvPr>
        </p:nvSpPr>
        <p:spPr>
          <a:xfrm>
            <a:off x="793436" y="5257720"/>
            <a:ext cx="564861" cy="76969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66" name="矩形 34"/>
          <p:cNvSpPr/>
          <p:nvPr>
            <p:custDataLst>
              <p:tags r:id="rId3"/>
            </p:custDataLst>
          </p:nvPr>
        </p:nvSpPr>
        <p:spPr>
          <a:xfrm>
            <a:off x="734915" y="5213829"/>
            <a:ext cx="564861" cy="76969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68" name="文本框 36"/>
          <p:cNvSpPr txBox="1"/>
          <p:nvPr>
            <p:custDataLst>
              <p:tags r:id="rId4"/>
            </p:custDataLst>
          </p:nvPr>
        </p:nvSpPr>
        <p:spPr>
          <a:xfrm>
            <a:off x="735551" y="5380489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平衡利益相关者：在变革过程中，需要平衡各利益相关者的利益和需求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三角形 33"/>
          <p:cNvSpPr/>
          <p:nvPr>
            <p:custDataLst>
              <p:tags r:id="rId5"/>
            </p:custDataLst>
          </p:nvPr>
        </p:nvSpPr>
        <p:spPr>
          <a:xfrm>
            <a:off x="5762051" y="6057304"/>
            <a:ext cx="111318" cy="9605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72" name="三角形 7"/>
          <p:cNvSpPr/>
          <p:nvPr>
            <p:custDataLst>
              <p:tags r:id="rId6"/>
            </p:custDataLst>
          </p:nvPr>
        </p:nvSpPr>
        <p:spPr>
          <a:xfrm>
            <a:off x="5720704" y="6034404"/>
            <a:ext cx="111318" cy="9605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74" name="文本框 60"/>
          <p:cNvSpPr txBox="1"/>
          <p:nvPr>
            <p:custDataLst>
              <p:tags r:id="rId7"/>
            </p:custDataLst>
          </p:nvPr>
        </p:nvSpPr>
        <p:spPr>
          <a:xfrm>
            <a:off x="628049" y="4774917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076" name="矩形 3"/>
          <p:cNvSpPr/>
          <p:nvPr>
            <p:custDataLst>
              <p:tags r:id="rId8"/>
            </p:custDataLst>
          </p:nvPr>
        </p:nvSpPr>
        <p:spPr>
          <a:xfrm>
            <a:off x="6189513" y="4809903"/>
            <a:ext cx="5387596" cy="1408972"/>
          </a:xfrm>
          <a:prstGeom prst="rect"/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78" name="矩形 4"/>
          <p:cNvSpPr/>
          <p:nvPr>
            <p:custDataLst>
              <p:tags r:id="rId9"/>
            </p:custDataLst>
          </p:nvPr>
        </p:nvSpPr>
        <p:spPr>
          <a:xfrm>
            <a:off x="6374619" y="5257720"/>
            <a:ext cx="564861" cy="76969"/>
          </a:xfrm>
          <a:prstGeom prst="rect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80" name="矩形 5"/>
          <p:cNvSpPr/>
          <p:nvPr>
            <p:custDataLst>
              <p:tags r:id="rId10"/>
            </p:custDataLst>
          </p:nvPr>
        </p:nvSpPr>
        <p:spPr>
          <a:xfrm>
            <a:off x="6316098" y="5213829"/>
            <a:ext cx="564861" cy="76969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82" name="文本框 6"/>
          <p:cNvSpPr txBox="1"/>
          <p:nvPr>
            <p:custDataLst>
              <p:tags r:id="rId11"/>
            </p:custDataLst>
          </p:nvPr>
        </p:nvSpPr>
        <p:spPr>
          <a:xfrm>
            <a:off x="6316734" y="5380489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应对文化冲突：在跨文化交流和合作中，需要应对文化差异和冲突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三角形 33"/>
          <p:cNvSpPr/>
          <p:nvPr>
            <p:custDataLst>
              <p:tags r:id="rId12"/>
            </p:custDataLst>
          </p:nvPr>
        </p:nvSpPr>
        <p:spPr>
          <a:xfrm>
            <a:off x="11342598" y="6057304"/>
            <a:ext cx="111318" cy="96052"/>
          </a:xfrm>
          <a:prstGeom prst="triangle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86" name="三角形 7"/>
          <p:cNvSpPr/>
          <p:nvPr>
            <p:custDataLst>
              <p:tags r:id="rId13"/>
            </p:custDataLst>
          </p:nvPr>
        </p:nvSpPr>
        <p:spPr>
          <a:xfrm>
            <a:off x="11300615" y="6034404"/>
            <a:ext cx="111318" cy="96052"/>
          </a:xfrm>
          <a:prstGeom prst="triangle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88" name="文本框 62"/>
          <p:cNvSpPr txBox="1"/>
          <p:nvPr>
            <p:custDataLst>
              <p:tags r:id="rId14"/>
            </p:custDataLst>
          </p:nvPr>
        </p:nvSpPr>
        <p:spPr>
          <a:xfrm>
            <a:off x="6209232" y="4774917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06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090" name="矩形 39"/>
          <p:cNvSpPr/>
          <p:nvPr>
            <p:custDataLst>
              <p:tags r:id="rId15"/>
            </p:custDataLst>
          </p:nvPr>
        </p:nvSpPr>
        <p:spPr>
          <a:xfrm>
            <a:off x="608330" y="3154758"/>
            <a:ext cx="5387596" cy="1408972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2" name="矩形 42"/>
          <p:cNvSpPr/>
          <p:nvPr>
            <p:custDataLst>
              <p:tags r:id="rId16"/>
            </p:custDataLst>
          </p:nvPr>
        </p:nvSpPr>
        <p:spPr>
          <a:xfrm>
            <a:off x="793436" y="3602576"/>
            <a:ext cx="564861" cy="76969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4" name="矩形 43"/>
          <p:cNvSpPr/>
          <p:nvPr>
            <p:custDataLst>
              <p:tags r:id="rId17"/>
            </p:custDataLst>
          </p:nvPr>
        </p:nvSpPr>
        <p:spPr>
          <a:xfrm>
            <a:off x="734915" y="3559321"/>
            <a:ext cx="564861" cy="7696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6" name="文本框 13"/>
          <p:cNvSpPr txBox="1"/>
          <p:nvPr>
            <p:custDataLst>
              <p:tags r:id="rId18"/>
            </p:custDataLst>
          </p:nvPr>
        </p:nvSpPr>
        <p:spPr>
          <a:xfrm>
            <a:off x="735551" y="3725344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培养新能力：提升企业的创新能力、协作能力和学习能力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三角形 33"/>
          <p:cNvSpPr/>
          <p:nvPr>
            <p:custDataLst>
              <p:tags r:id="rId19"/>
            </p:custDataLst>
          </p:nvPr>
        </p:nvSpPr>
        <p:spPr>
          <a:xfrm>
            <a:off x="5762051" y="4402159"/>
            <a:ext cx="111318" cy="9605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0" name="三角形 7"/>
          <p:cNvSpPr/>
          <p:nvPr>
            <p:custDataLst>
              <p:tags r:id="rId20"/>
            </p:custDataLst>
          </p:nvPr>
        </p:nvSpPr>
        <p:spPr>
          <a:xfrm>
            <a:off x="5720704" y="4379260"/>
            <a:ext cx="111318" cy="9605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2" name="文本框 61"/>
          <p:cNvSpPr txBox="1"/>
          <p:nvPr>
            <p:custDataLst>
              <p:tags r:id="rId21"/>
            </p:custDataLst>
          </p:nvPr>
        </p:nvSpPr>
        <p:spPr>
          <a:xfrm>
            <a:off x="628049" y="3119772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04" name="矩形 19"/>
          <p:cNvSpPr/>
          <p:nvPr>
            <p:custDataLst>
              <p:tags r:id="rId22"/>
            </p:custDataLst>
          </p:nvPr>
        </p:nvSpPr>
        <p:spPr>
          <a:xfrm>
            <a:off x="6189513" y="3154758"/>
            <a:ext cx="5387596" cy="1408972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6" name="矩形 20"/>
          <p:cNvSpPr/>
          <p:nvPr>
            <p:custDataLst>
              <p:tags r:id="rId23"/>
            </p:custDataLst>
          </p:nvPr>
        </p:nvSpPr>
        <p:spPr>
          <a:xfrm>
            <a:off x="6373983" y="3602576"/>
            <a:ext cx="564861" cy="76969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8" name="矩形 21"/>
          <p:cNvSpPr/>
          <p:nvPr>
            <p:custDataLst>
              <p:tags r:id="rId24"/>
            </p:custDataLst>
          </p:nvPr>
        </p:nvSpPr>
        <p:spPr>
          <a:xfrm>
            <a:off x="6316098" y="3559321"/>
            <a:ext cx="564861" cy="76969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0" name="文本框 22"/>
          <p:cNvSpPr txBox="1"/>
          <p:nvPr>
            <p:custDataLst>
              <p:tags r:id="rId25"/>
            </p:custDataLst>
          </p:nvPr>
        </p:nvSpPr>
        <p:spPr>
          <a:xfrm>
            <a:off x="6316734" y="3725344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应对不确定性：面对未来不确定性的挑战，企业需要具备快速响应和灵活调整的能力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三角形 33"/>
          <p:cNvSpPr/>
          <p:nvPr>
            <p:custDataLst>
              <p:tags r:id="rId26"/>
            </p:custDataLst>
          </p:nvPr>
        </p:nvSpPr>
        <p:spPr>
          <a:xfrm>
            <a:off x="11342598" y="4402159"/>
            <a:ext cx="111318" cy="9605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4" name="三角形 7"/>
          <p:cNvSpPr/>
          <p:nvPr>
            <p:custDataLst>
              <p:tags r:id="rId27"/>
            </p:custDataLst>
          </p:nvPr>
        </p:nvSpPr>
        <p:spPr>
          <a:xfrm>
            <a:off x="11300615" y="4379260"/>
            <a:ext cx="111318" cy="9605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6" name="文本框 25"/>
          <p:cNvSpPr txBox="1"/>
          <p:nvPr>
            <p:custDataLst>
              <p:tags r:id="rId28"/>
            </p:custDataLst>
          </p:nvPr>
        </p:nvSpPr>
        <p:spPr>
          <a:xfrm>
            <a:off x="6209232" y="3119772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18" name="矩形 28"/>
          <p:cNvSpPr/>
          <p:nvPr>
            <p:custDataLst>
              <p:tags r:id="rId29"/>
            </p:custDataLst>
          </p:nvPr>
        </p:nvSpPr>
        <p:spPr>
          <a:xfrm>
            <a:off x="608330" y="1498977"/>
            <a:ext cx="5387596" cy="1408972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0" name="矩形 29"/>
          <p:cNvSpPr/>
          <p:nvPr>
            <p:custDataLst>
              <p:tags r:id="rId30"/>
            </p:custDataLst>
          </p:nvPr>
        </p:nvSpPr>
        <p:spPr>
          <a:xfrm>
            <a:off x="793436" y="1947431"/>
            <a:ext cx="564861" cy="76969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2" name="矩形 30"/>
          <p:cNvSpPr/>
          <p:nvPr>
            <p:custDataLst>
              <p:tags r:id="rId31"/>
            </p:custDataLst>
          </p:nvPr>
        </p:nvSpPr>
        <p:spPr>
          <a:xfrm>
            <a:off x="734915" y="1903540"/>
            <a:ext cx="564861" cy="76969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4" name="文本框 31"/>
          <p:cNvSpPr txBox="1"/>
          <p:nvPr>
            <p:custDataLst>
              <p:tags r:id="rId32"/>
            </p:custDataLst>
          </p:nvPr>
        </p:nvSpPr>
        <p:spPr>
          <a:xfrm>
            <a:off x="735551" y="2070199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适应新环境：企业需要适应不断变化的市场环境和技术发展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三角形 33"/>
          <p:cNvSpPr/>
          <p:nvPr>
            <p:custDataLst>
              <p:tags r:id="rId33"/>
            </p:custDataLst>
          </p:nvPr>
        </p:nvSpPr>
        <p:spPr>
          <a:xfrm>
            <a:off x="5762051" y="2747015"/>
            <a:ext cx="111318" cy="9605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8" name="三角形 7"/>
          <p:cNvSpPr/>
          <p:nvPr>
            <p:custDataLst>
              <p:tags r:id="rId34"/>
            </p:custDataLst>
          </p:nvPr>
        </p:nvSpPr>
        <p:spPr>
          <a:xfrm>
            <a:off x="5720704" y="2724115"/>
            <a:ext cx="111318" cy="9605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0" name="文本框 38"/>
          <p:cNvSpPr txBox="1"/>
          <p:nvPr>
            <p:custDataLst>
              <p:tags r:id="rId35"/>
            </p:custDataLst>
          </p:nvPr>
        </p:nvSpPr>
        <p:spPr>
          <a:xfrm>
            <a:off x="628049" y="1463992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32" name="矩形 41"/>
          <p:cNvSpPr/>
          <p:nvPr>
            <p:custDataLst>
              <p:tags r:id="rId36"/>
            </p:custDataLst>
          </p:nvPr>
        </p:nvSpPr>
        <p:spPr>
          <a:xfrm>
            <a:off x="6189513" y="1498977"/>
            <a:ext cx="5387596" cy="1408972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4" name="矩形 63"/>
          <p:cNvSpPr/>
          <p:nvPr>
            <p:custDataLst>
              <p:tags r:id="rId37"/>
            </p:custDataLst>
          </p:nvPr>
        </p:nvSpPr>
        <p:spPr>
          <a:xfrm>
            <a:off x="6373983" y="1947431"/>
            <a:ext cx="564861" cy="76969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6" name="矩形 64"/>
          <p:cNvSpPr/>
          <p:nvPr>
            <p:custDataLst>
              <p:tags r:id="rId38"/>
            </p:custDataLst>
          </p:nvPr>
        </p:nvSpPr>
        <p:spPr>
          <a:xfrm>
            <a:off x="6316098" y="1903540"/>
            <a:ext cx="564861" cy="76969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8" name="文本框 65"/>
          <p:cNvSpPr txBox="1"/>
          <p:nvPr>
            <p:custDataLst>
              <p:tags r:id="rId39"/>
            </p:custDataLst>
          </p:nvPr>
        </p:nvSpPr>
        <p:spPr>
          <a:xfrm>
            <a:off x="6316734" y="2070199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改变传统观念：打破传统思维模式，接受新的管理理念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三角形 33"/>
          <p:cNvSpPr/>
          <p:nvPr>
            <p:custDataLst>
              <p:tags r:id="rId40"/>
            </p:custDataLst>
          </p:nvPr>
        </p:nvSpPr>
        <p:spPr>
          <a:xfrm>
            <a:off x="11342598" y="2747015"/>
            <a:ext cx="111318" cy="9605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2" name="三角形 7"/>
          <p:cNvSpPr/>
          <p:nvPr>
            <p:custDataLst>
              <p:tags r:id="rId41"/>
            </p:custDataLst>
          </p:nvPr>
        </p:nvSpPr>
        <p:spPr>
          <a:xfrm>
            <a:off x="11300615" y="2724115"/>
            <a:ext cx="111318" cy="9605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4" name="文本框 68"/>
          <p:cNvSpPr txBox="1"/>
          <p:nvPr>
            <p:custDataLst>
              <p:tags r:id="rId42"/>
            </p:custDataLst>
          </p:nvPr>
        </p:nvSpPr>
        <p:spPr>
          <a:xfrm>
            <a:off x="6209232" y="1463992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应对挑战的策略与方法</a:t>
            </a:r>
            <a:endParaRPr altLang="en-US" lang="zh-CN"/>
          </a:p>
        </p:txBody>
      </p:sp>
      <p:sp>
        <p:nvSpPr>
          <p:cNvPr id="105018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制定科学合理的战略规划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推进信息化建设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建立完善的管理制度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持续推进变革与创新的建议</a:t>
            </a:r>
            <a:endParaRPr altLang="en-US" lang="zh-CN"/>
          </a:p>
        </p:txBody>
      </p:sp>
      <p:sp>
        <p:nvSpPr>
          <p:cNvPr id="105022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建立创新文化：鼓励员工提出新想法，营造开放、包容的创新氛围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培养人才：加强员工培训，提高员工素质，为企业变革与创新提供人才保障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跨界合作：与其他行业、企业进行合作，共同探索新的商业模式和市场机会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拥抱新技术：利用先进技术，如人工智能、大数据等，提高企业管理效率和创新能力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2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对企业管理变革与创新的总结</a:t>
            </a:r>
            <a:endParaRPr altLang="en-US" lang="zh-CN"/>
          </a:p>
        </p:txBody>
      </p:sp>
      <p:sp>
        <p:nvSpPr>
          <p:cNvPr id="105032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企业管理变革与创新的成果和影响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未来企业管理变革与创新的展望和思考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企业管理变革与创新的背景和意义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企业管理变革与创新的实践和探索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对未来企业管理发展的展望</a:t>
            </a:r>
            <a:endParaRPr altLang="en-US" lang="zh-CN"/>
          </a:p>
        </p:txBody>
      </p:sp>
      <p:sp>
        <p:nvSpPr>
          <p:cNvPr id="105038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数字化转型：利用大数据、人工智能等技术提升企业管理效率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9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敏捷组织：构建灵活、快速响应市场变化的组织结构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9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人才发展：重视员工培训和职业发展，激发创新精神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0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社会责任：关注可持续发展，积极履行企业社会责任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4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3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8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3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5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5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5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5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5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5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5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5_5*l_h_i*1_6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5_5*l_h_i*1_6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05_5*l_h_i*1_6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5_5*l_h_f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5"/>
  <p:tag name="KSO_WM_UNIT_ID" val="diagram20231305_5*l_h_i*1_6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6"/>
  <p:tag name="KSO_WM_UNIT_ID" val="diagram20231305_5*l_h_i*1_6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1305_5*l_h_i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5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5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5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5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5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5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5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5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5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5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5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5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5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5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5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5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5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5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5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5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5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5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5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5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5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5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5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5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8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2023-12-19T10:38:14Z</dcterms:created>
  <dcterms:modified xsi:type="dcterms:W3CDTF">2023-12-19T10:38:14Z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5568bcfc668d4591b04f71d79c8be982_21</vt:lpwstr>
  </property>
</Properties>
</file>