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7" r:id="rId29"/>
    <p:sldId id="340" r:id="rId30"/>
    <p:sldId id="343" r:id="rId31"/>
    <p:sldId id="346" r:id="rId32"/>
    <p:sldId id="349" r:id="rId33"/>
    <p:sldId id="352" r:id="rId34"/>
    <p:sldId id="355" r:id="rId35"/>
    <p:sldId id="358" r:id="rId36"/>
    <p:sldId id="36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tags" Target="../tags/tag165.xml"/><Relationship Id="rId18" Type="http://schemas.openxmlformats.org/officeDocument/2006/relationships/tags" Target="../tags/tag166.xml"/><Relationship Id="rId1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tags" Target="../tags/tag314.xml"/><Relationship Id="rId18" Type="http://schemas.openxmlformats.org/officeDocument/2006/relationships/tags" Target="../tags/tag315.xml"/><Relationship Id="rId19" Type="http://schemas.openxmlformats.org/officeDocument/2006/relationships/tags" Target="../tags/tag316.xml"/><Relationship Id="rId20" Type="http://schemas.openxmlformats.org/officeDocument/2006/relationships/tags" Target="../tags/tag317.xml"/><Relationship Id="rId21" Type="http://schemas.openxmlformats.org/officeDocument/2006/relationships/tags" Target="../tags/tag318.xml"/><Relationship Id="rId22" Type="http://schemas.openxmlformats.org/officeDocument/2006/relationships/tags" Target="../tags/tag319.xml"/><Relationship Id="rId23" Type="http://schemas.openxmlformats.org/officeDocument/2006/relationships/tags" Target="../tags/tag320.xml"/><Relationship Id="rId24" Type="http://schemas.openxmlformats.org/officeDocument/2006/relationships/tags" Target="../tags/tag321.xml"/><Relationship Id="rId25" Type="http://schemas.openxmlformats.org/officeDocument/2006/relationships/tags" Target="../tags/tag322.xml"/><Relationship Id="rId26" Type="http://schemas.openxmlformats.org/officeDocument/2006/relationships/tags" Target="../tags/tag323.xml"/><Relationship Id="rId27" Type="http://schemas.openxmlformats.org/officeDocument/2006/relationships/tags" Target="../tags/tag324.xml"/><Relationship Id="rId28" Type="http://schemas.openxmlformats.org/officeDocument/2006/relationships/tags" Target="../tags/tag325.xml"/><Relationship Id="rId29" Type="http://schemas.openxmlformats.org/officeDocument/2006/relationships/tags" Target="../tags/tag326.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tags" Target="../tags/tag343.xml"/><Relationship Id="rId18" Type="http://schemas.openxmlformats.org/officeDocument/2006/relationships/tags" Target="../tags/tag344.xml"/><Relationship Id="rId19" Type="http://schemas.openxmlformats.org/officeDocument/2006/relationships/tags" Target="../tags/tag345.xml"/><Relationship Id="rId20" Type="http://schemas.openxmlformats.org/officeDocument/2006/relationships/tags" Target="../tags/tag346.xml"/><Relationship Id="rId2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机器学习在欺诈侦测中的应用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单击输入目录标题</a:t>
            </a:r>
            <a:endParaRPr altLang="en-US" b="1" dirty="0" sz="17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机器学习技术的概述</a:t>
            </a:r>
            <a:endParaRPr altLang="en-US" b="1" dirty="0" sz="17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欺诈侦测的现状和挑战</a:t>
            </a:r>
            <a:endParaRPr altLang="en-US" b="1" dirty="0" sz="17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机器学习在欺诈侦测中的应用</a:t>
            </a:r>
            <a:endParaRPr altLang="en-US" b="1" dirty="0" sz="17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60000"/>
          </a:bodyPr>
          <a:p>
            <a:pPr>
              <a:lnSpc>
                <a:spcPct val="100000"/>
              </a:lnSpc>
            </a:pPr>
            <a:r>
              <a:rPr altLang="en-US" b="1" dirty="0" sz="2800" kern="0" lang="zh-CN" spc="100">
                <a:solidFill>
                  <a:schemeClr val="lt1">
                    <a:lumMod val="100000"/>
                  </a:schemeClr>
                </a:solidFill>
                <a:effectLst/>
                <a:latin typeface="+中文标题" charset="0"/>
                <a:ea typeface="+mj-ea"/>
              </a:rPr>
              <a:t>机器学习在欺诈侦测中的挑战和限制</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700" kern="0" lang="zh-CN" spc="100">
                <a:solidFill>
                  <a:schemeClr val="lt1">
                    <a:lumMod val="100000"/>
                  </a:schemeClr>
                </a:solidFill>
                <a:effectLst/>
                <a:latin typeface="+中文标题" charset="0"/>
                <a:ea typeface="+mj-ea"/>
              </a:rPr>
              <a:t>未来研究方向和发展趋势</a:t>
            </a:r>
            <a:endParaRPr altLang="en-US" b="1" dirty="0" sz="17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机器学习技术的概述</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机器学习的定义</a:t>
            </a:r>
            <a:endParaRPr altLang="en-US" lang="zh-CN"/>
          </a:p>
        </p:txBody>
      </p:sp>
      <p:sp>
        <p:nvSpPr>
          <p:cNvPr id="104905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机器学习是一种人工智能技术</a:t>
            </a:r>
            <a:endParaRPr altLang="en-US" dirty="0" sz="2000" lang="zh-CN" spc="150">
              <a:solidFill>
                <a:schemeClr val="tx1">
                  <a:lumMod val="85000"/>
                  <a:lumOff val="15000"/>
                </a:schemeClr>
              </a:solidFill>
              <a:latin typeface="+mn-ea"/>
              <a:sym typeface="+mn-ea"/>
            </a:endParaRPr>
          </a:p>
        </p:txBody>
      </p:sp>
      <p:sp>
        <p:nvSpPr>
          <p:cNvPr id="104906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通过训练模型学习数据中的规律和模式</a:t>
            </a:r>
            <a:endParaRPr altLang="en-US" dirty="0" sz="2000" lang="zh-CN" spc="150">
              <a:solidFill>
                <a:schemeClr val="tx1">
                  <a:lumMod val="85000"/>
                  <a:lumOff val="15000"/>
                </a:schemeClr>
              </a:solidFill>
              <a:latin typeface="+mn-ea"/>
              <a:sym typeface="+mn-ea"/>
            </a:endParaRPr>
          </a:p>
        </p:txBody>
      </p:sp>
      <p:sp>
        <p:nvSpPr>
          <p:cNvPr id="104906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无需明确编程即可实现预测和决策</a:t>
            </a:r>
            <a:endParaRPr altLang="en-US" dirty="0" sz="2000" lang="zh-CN" spc="150">
              <a:solidFill>
                <a:schemeClr val="tx1">
                  <a:lumMod val="85000"/>
                  <a:lumOff val="15000"/>
                </a:schemeClr>
              </a:solidFill>
              <a:latin typeface="+mn-ea"/>
              <a:sym typeface="+mn-ea"/>
            </a:endParaRPr>
          </a:p>
        </p:txBody>
      </p:sp>
      <p:sp>
        <p:nvSpPr>
          <p:cNvPr id="104907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机器学习模型能够根据新数据进行自我优化和改进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机器学习的应用领域</a:t>
            </a:r>
            <a:endParaRPr altLang="en-US" lang="zh-CN"/>
          </a:p>
        </p:txBody>
      </p:sp>
      <p:sp>
        <p:nvSpPr>
          <p:cNvPr id="1049118" name="圆角矩形 26"/>
          <p:cNvSpPr/>
          <p:nvPr>
            <p:custDataLst>
              <p:tags r:id="rId1"/>
            </p:custDataLst>
          </p:nvPr>
        </p:nvSpPr>
        <p:spPr>
          <a:xfrm>
            <a:off x="55193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0" name="圆角矩形 28"/>
          <p:cNvSpPr/>
          <p:nvPr>
            <p:custDataLst>
              <p:tags r:id="rId2"/>
            </p:custDataLst>
          </p:nvPr>
        </p:nvSpPr>
        <p:spPr>
          <a:xfrm>
            <a:off x="553884"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22" name="文本框 31"/>
          <p:cNvSpPr txBox="1"/>
          <p:nvPr>
            <p:custDataLst>
              <p:tags r:id="rId3"/>
            </p:custDataLst>
          </p:nvPr>
        </p:nvSpPr>
        <p:spPr>
          <a:xfrm>
            <a:off x="657171" y="2303539"/>
            <a:ext cx="1469409" cy="329350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欺诈侦测：利用机器学习技术识别和预防欺诈行为</a:t>
            </a:r>
            <a:endParaRPr altLang="en-US" dirty="0" sz="2000" lang="zh-CN" spc="200">
              <a:solidFill>
                <a:schemeClr val="tx1">
                  <a:lumMod val="85000"/>
                  <a:lumOff val="15000"/>
                </a:schemeClr>
              </a:solidFill>
              <a:latin typeface="+mn-ea"/>
              <a:sym typeface="+mn-ea"/>
            </a:endParaRPr>
          </a:p>
        </p:txBody>
      </p:sp>
      <p:sp>
        <p:nvSpPr>
          <p:cNvPr id="1049124" name="圆角矩形 29"/>
          <p:cNvSpPr/>
          <p:nvPr>
            <p:custDataLst>
              <p:tags r:id="rId4"/>
            </p:custDataLst>
          </p:nvPr>
        </p:nvSpPr>
        <p:spPr>
          <a:xfrm>
            <a:off x="2433845"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6" name="圆角矩形 32"/>
          <p:cNvSpPr/>
          <p:nvPr>
            <p:custDataLst>
              <p:tags r:id="rId5"/>
            </p:custDataLst>
          </p:nvPr>
        </p:nvSpPr>
        <p:spPr>
          <a:xfrm>
            <a:off x="243579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8" name="文本框 34"/>
          <p:cNvSpPr txBox="1"/>
          <p:nvPr>
            <p:custDataLst>
              <p:tags r:id="rId6"/>
            </p:custDataLst>
          </p:nvPr>
        </p:nvSpPr>
        <p:spPr>
          <a:xfrm>
            <a:off x="2539081" y="23035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医疗诊断：通过机器学习算法提高诊断准确性和效率</a:t>
            </a:r>
            <a:endParaRPr altLang="en-US" dirty="0" sz="2000" lang="zh-CN" spc="200">
              <a:solidFill>
                <a:schemeClr val="tx1">
                  <a:lumMod val="85000"/>
                  <a:lumOff val="15000"/>
                </a:schemeClr>
              </a:solidFill>
              <a:latin typeface="+mn-ea"/>
              <a:sym typeface="+mn-ea"/>
            </a:endParaRPr>
          </a:p>
        </p:txBody>
      </p:sp>
      <p:sp>
        <p:nvSpPr>
          <p:cNvPr id="1049130" name="圆角矩形 3"/>
          <p:cNvSpPr/>
          <p:nvPr>
            <p:custDataLst>
              <p:tags r:id="rId7"/>
            </p:custDataLst>
          </p:nvPr>
        </p:nvSpPr>
        <p:spPr>
          <a:xfrm>
            <a:off x="4315754"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2" name="圆角矩形 4"/>
          <p:cNvSpPr/>
          <p:nvPr>
            <p:custDataLst>
              <p:tags r:id="rId8"/>
            </p:custDataLst>
          </p:nvPr>
        </p:nvSpPr>
        <p:spPr>
          <a:xfrm>
            <a:off x="4317703"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4" name="文本框 5"/>
          <p:cNvSpPr txBox="1"/>
          <p:nvPr>
            <p:custDataLst>
              <p:tags r:id="rId9"/>
            </p:custDataLst>
          </p:nvPr>
        </p:nvSpPr>
        <p:spPr>
          <a:xfrm>
            <a:off x="4420990" y="23035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自动驾驶：利用机器学习技术实现车辆自主驾驶</a:t>
            </a:r>
            <a:endParaRPr altLang="en-US" dirty="0" sz="2000" lang="zh-CN" spc="200">
              <a:solidFill>
                <a:schemeClr val="tx1">
                  <a:lumMod val="85000"/>
                  <a:lumOff val="15000"/>
                </a:schemeClr>
              </a:solidFill>
              <a:latin typeface="+mn-ea"/>
              <a:sym typeface="+mn-ea"/>
            </a:endParaRPr>
          </a:p>
        </p:txBody>
      </p:sp>
      <p:sp>
        <p:nvSpPr>
          <p:cNvPr id="1049136" name="圆角矩形 8"/>
          <p:cNvSpPr/>
          <p:nvPr>
            <p:custDataLst>
              <p:tags r:id="rId10"/>
            </p:custDataLst>
          </p:nvPr>
        </p:nvSpPr>
        <p:spPr>
          <a:xfrm>
            <a:off x="6197663" y="19124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8" name="圆角矩形 9"/>
          <p:cNvSpPr/>
          <p:nvPr>
            <p:custDataLst>
              <p:tags r:id="rId11"/>
            </p:custDataLst>
          </p:nvPr>
        </p:nvSpPr>
        <p:spPr>
          <a:xfrm>
            <a:off x="6199612" y="19124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0" name="文本框 10"/>
          <p:cNvSpPr txBox="1"/>
          <p:nvPr>
            <p:custDataLst>
              <p:tags r:id="rId12"/>
            </p:custDataLst>
          </p:nvPr>
        </p:nvSpPr>
        <p:spPr>
          <a:xfrm>
            <a:off x="6302900" y="23035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语音识别：通过机器学习算法实现语音到文本的转换</a:t>
            </a:r>
            <a:endParaRPr altLang="en-US" dirty="0" sz="2000" lang="zh-CN" spc="200">
              <a:solidFill>
                <a:schemeClr val="tx1">
                  <a:lumMod val="85000"/>
                  <a:lumOff val="15000"/>
                </a:schemeClr>
              </a:solidFill>
              <a:latin typeface="+mn-ea"/>
              <a:sym typeface="+mn-ea"/>
            </a:endParaRPr>
          </a:p>
        </p:txBody>
      </p:sp>
      <p:sp>
        <p:nvSpPr>
          <p:cNvPr id="1049142" name="圆角矩形 6"/>
          <p:cNvSpPr/>
          <p:nvPr>
            <p:custDataLst>
              <p:tags r:id="rId13"/>
            </p:custDataLst>
          </p:nvPr>
        </p:nvSpPr>
        <p:spPr>
          <a:xfrm>
            <a:off x="8079573"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4" name="圆角矩形 7"/>
          <p:cNvSpPr/>
          <p:nvPr>
            <p:custDataLst>
              <p:tags r:id="rId14"/>
            </p:custDataLst>
          </p:nvPr>
        </p:nvSpPr>
        <p:spPr>
          <a:xfrm>
            <a:off x="8081522"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6" name="文本框 11"/>
          <p:cNvSpPr txBox="1"/>
          <p:nvPr>
            <p:custDataLst>
              <p:tags r:id="rId15"/>
            </p:custDataLst>
          </p:nvPr>
        </p:nvSpPr>
        <p:spPr>
          <a:xfrm>
            <a:off x="8184809" y="23048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图像识别：利用机器学习技术识别图像中的对象和特征</a:t>
            </a:r>
            <a:endParaRPr altLang="en-US" dirty="0" sz="2000" lang="zh-CN" spc="200">
              <a:solidFill>
                <a:schemeClr val="tx1">
                  <a:lumMod val="85000"/>
                  <a:lumOff val="15000"/>
                </a:schemeClr>
              </a:solidFill>
              <a:latin typeface="+mn-ea"/>
              <a:sym typeface="+mn-ea"/>
            </a:endParaRPr>
          </a:p>
        </p:txBody>
      </p:sp>
      <p:sp>
        <p:nvSpPr>
          <p:cNvPr id="1049148" name="圆角矩形 16"/>
          <p:cNvSpPr/>
          <p:nvPr>
            <p:custDataLst>
              <p:tags r:id="rId16"/>
            </p:custDataLst>
          </p:nvPr>
        </p:nvSpPr>
        <p:spPr>
          <a:xfrm>
            <a:off x="9961482" y="1913776"/>
            <a:ext cx="1678937" cy="371639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0" name="圆角矩形 17"/>
          <p:cNvSpPr/>
          <p:nvPr>
            <p:custDataLst>
              <p:tags r:id="rId17"/>
            </p:custDataLst>
          </p:nvPr>
        </p:nvSpPr>
        <p:spPr>
          <a:xfrm>
            <a:off x="9963431" y="1913776"/>
            <a:ext cx="1675394" cy="1974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2" name="文本框 18"/>
          <p:cNvSpPr txBox="1"/>
          <p:nvPr>
            <p:custDataLst>
              <p:tags r:id="rId18"/>
            </p:custDataLst>
          </p:nvPr>
        </p:nvSpPr>
        <p:spPr>
          <a:xfrm>
            <a:off x="10066719" y="2304839"/>
            <a:ext cx="1469409" cy="329480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推荐系统：通过机器学习算法为用户推荐感兴趣的内容</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90" name="标题 1"/>
          <p:cNvSpPr>
            <a:spLocks noGrp="1"/>
          </p:cNvSpPr>
          <p:nvPr>
            <p:ph type="title"/>
          </p:nvPr>
        </p:nvSpPr>
        <p:spPr/>
        <p:txBody>
          <a:bodyPr/>
          <a:p>
            <a:r>
              <a:rPr altLang="en-US" lang="zh-CN"/>
              <a:t>机器学习的主要算法</a:t>
            </a:r>
            <a:endParaRPr altLang="en-US" lang="zh-CN"/>
          </a:p>
        </p:txBody>
      </p:sp>
      <p:sp>
        <p:nvSpPr>
          <p:cNvPr id="1049192"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4"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96"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98"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0"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2"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04"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06"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08"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强化学习算法：通过与环境交互进行学习，以实现长期目标</a:t>
            </a:r>
            <a:endParaRPr altLang="en-US" dirty="0" sz="2400" lang="zh-CN">
              <a:latin typeface="+mn-ea"/>
              <a:ea typeface="+mn-ea"/>
            </a:endParaRPr>
          </a:p>
        </p:txBody>
      </p:sp>
      <p:sp>
        <p:nvSpPr>
          <p:cNvPr id="1049210"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深度学习算法：利用神经网络模型处理高维数据，实现更复杂的任务</a:t>
            </a:r>
            <a:endParaRPr altLang="en-US" dirty="0" sz="2400" lang="zh-CN">
              <a:latin typeface="+mn-ea"/>
              <a:ea typeface="+mn-ea"/>
            </a:endParaRPr>
          </a:p>
        </p:txBody>
      </p:sp>
      <p:sp>
        <p:nvSpPr>
          <p:cNvPr id="1049212"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监督学习算法：通过训练数据集学习预测模型</a:t>
            </a:r>
            <a:endParaRPr altLang="en-US" dirty="0" sz="2400" lang="zh-CN">
              <a:latin typeface="+mn-ea"/>
              <a:ea typeface="+mn-ea"/>
            </a:endParaRPr>
          </a:p>
        </p:txBody>
      </p:sp>
      <p:sp>
        <p:nvSpPr>
          <p:cNvPr id="1049214"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无监督学习算法：通过无标签数据集发现数据中的模式和结构</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欺诈侦测的现状和挑战</a:t>
            </a:r>
            <a:endParaRPr altLang="en-US" dirty="0" lang="zh-CN">
              <a:solidFill>
                <a:schemeClr val="lt1">
                  <a:lumMod val="100000"/>
                </a:schemeClr>
              </a:solidFill>
            </a:endParaRPr>
          </a:p>
        </p:txBody>
      </p:sp>
      <p:sp>
        <p:nvSpPr>
          <p:cNvPr id="104925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欺诈侦测的定义</a:t>
            </a:r>
            <a:endParaRPr altLang="en-US" lang="zh-CN"/>
          </a:p>
        </p:txBody>
      </p:sp>
      <p:sp>
        <p:nvSpPr>
          <p:cNvPr id="104933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欺诈侦测是一种通过分析数据来识别欺诈行为的技术手段。</a:t>
            </a:r>
            <a:endParaRPr altLang="zh-CN" dirty="0" sz="1600" lang="en-US">
              <a:solidFill>
                <a:schemeClr val="dk1">
                  <a:lumMod val="80000"/>
                  <a:lumOff val="20000"/>
                </a:schemeClr>
              </a:solidFill>
              <a:latin typeface="+mn-ea"/>
              <a:sym typeface="+mn-ea"/>
            </a:endParaRPr>
          </a:p>
        </p:txBody>
      </p:sp>
      <p:sp>
        <p:nvSpPr>
          <p:cNvPr id="104933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欺诈侦测是指通过分析大量数据，识别出异常行为或模式，以发现潜在的欺诈行为的过程。</a:t>
            </a:r>
            <a:endParaRPr altLang="en-US" dirty="0" lang="zh-CN">
              <a:solidFill>
                <a:schemeClr val="dk1">
                  <a:lumMod val="80000"/>
                  <a:lumOff val="20000"/>
                </a:schemeClr>
              </a:solidFill>
              <a:latin typeface="+mn-ea"/>
              <a:sym typeface="+mn-ea"/>
            </a:endParaRPr>
          </a:p>
        </p:txBody>
      </p:sp>
      <p:sp>
        <p:nvSpPr>
          <p:cNvPr id="104934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欺诈侦测是利用机器学习技术对大量数据进行分析，以发现欺诈行为的一种方法。</a:t>
            </a:r>
            <a:endParaRPr altLang="en-US" dirty="0" sz="1600" lang="zh-CN">
              <a:solidFill>
                <a:schemeClr val="dk1">
                  <a:lumMod val="80000"/>
                  <a:lumOff val="20000"/>
                </a:schemeClr>
              </a:solidFill>
              <a:latin typeface="+mn-ea"/>
              <a:sym typeface="+mn-ea"/>
            </a:endParaRPr>
          </a:p>
        </p:txBody>
      </p:sp>
      <p:sp>
        <p:nvSpPr>
          <p:cNvPr id="104935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欺诈侦测是一种利用机器学习技术来发现潜在欺诈行为的方法。</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98" name="标题 1"/>
          <p:cNvSpPr>
            <a:spLocks noGrp="1"/>
          </p:cNvSpPr>
          <p:nvPr>
            <p:ph type="title"/>
          </p:nvPr>
        </p:nvSpPr>
        <p:spPr/>
        <p:txBody>
          <a:bodyPr/>
          <a:p>
            <a:r>
              <a:rPr altLang="en-US" lang="zh-CN"/>
              <a:t>欺诈侦测的现状</a:t>
            </a:r>
            <a:endParaRPr altLang="en-US" lang="zh-CN"/>
          </a:p>
        </p:txBody>
      </p:sp>
      <p:sp>
        <p:nvSpPr>
          <p:cNvPr id="104940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欺诈行为日益猖獗</a:t>
            </a:r>
            <a:endParaRPr altLang="en-US" dirty="0" sz="1200" lang="zh-CN" spc="150">
              <a:solidFill>
                <a:schemeClr val="tx1">
                  <a:lumMod val="65000"/>
                  <a:lumOff val="35000"/>
                </a:schemeClr>
              </a:solidFill>
              <a:latin typeface="+mn-ea"/>
              <a:sym typeface="+mn-ea"/>
            </a:endParaRPr>
          </a:p>
        </p:txBody>
      </p:sp>
      <p:sp>
        <p:nvSpPr>
          <p:cNvPr id="104940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传统欺诈侦测方法难以应对</a:t>
            </a:r>
            <a:endParaRPr altLang="en-US" dirty="0" sz="1200" lang="zh-CN" spc="150">
              <a:solidFill>
                <a:schemeClr val="tx1">
                  <a:lumMod val="65000"/>
                  <a:lumOff val="35000"/>
                </a:schemeClr>
              </a:solidFill>
              <a:latin typeface="+mn-ea"/>
              <a:sym typeface="+mn-ea"/>
            </a:endParaRPr>
          </a:p>
        </p:txBody>
      </p:sp>
      <p:sp>
        <p:nvSpPr>
          <p:cNvPr id="104940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欺诈手段不断更新和演变</a:t>
            </a:r>
            <a:endParaRPr altLang="en-US" dirty="0" sz="1200" lang="zh-CN" spc="150">
              <a:solidFill>
                <a:schemeClr val="tx1">
                  <a:lumMod val="65000"/>
                  <a:lumOff val="35000"/>
                </a:schemeClr>
              </a:solidFill>
              <a:latin typeface="+mn-ea"/>
              <a:sym typeface="+mn-ea"/>
            </a:endParaRPr>
          </a:p>
        </p:txBody>
      </p:sp>
      <p:sp>
        <p:nvSpPr>
          <p:cNvPr id="104940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欺诈侦测的挑战与困难</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欺诈侦测面临的挑战</a:t>
            </a:r>
            <a:endParaRPr altLang="en-US" lang="zh-CN"/>
          </a:p>
        </p:txBody>
      </p:sp>
      <p:sp>
        <p:nvSpPr>
          <p:cNvPr id="1049446"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8"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0"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欺诈行为的复杂性和多样性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52"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4"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6"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欺诈行为的技术手段不断升级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58"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0"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2"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欺诈行为对金融系统的威胁日益严重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64"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6"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8"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欺诈侦测技术的局限性和挑战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06" name="标题"/>
          <p:cNvSpPr>
            <a:spLocks noGrp="1"/>
          </p:cNvSpPr>
          <p:nvPr>
            <p:ph type="title"/>
            <p:custDataLst>
              <p:tags r:id="rId1"/>
            </p:custDataLst>
          </p:nvPr>
        </p:nvSpPr>
        <p:spPr>
          <a:xfrm>
            <a:off x="996464" y="3446585"/>
            <a:ext cx="8428889" cy="1152000"/>
          </a:xfrm>
        </p:spPr>
        <p:txBody>
          <a:bodyPr>
            <a:normAutofit fontScale="93704"/>
          </a:bodyPr>
          <a:p>
            <a:r>
              <a:rPr altLang="en-US" dirty="0" lang="zh-CN">
                <a:solidFill>
                  <a:schemeClr val="lt1">
                    <a:lumMod val="100000"/>
                  </a:schemeClr>
                </a:solidFill>
              </a:rPr>
              <a:t>机器学习在欺诈侦测中的应用</a:t>
            </a:r>
            <a:endParaRPr altLang="en-US" dirty="0" lang="zh-CN">
              <a:solidFill>
                <a:schemeClr val="lt1">
                  <a:lumMod val="100000"/>
                </a:schemeClr>
              </a:solidFill>
            </a:endParaRPr>
          </a:p>
        </p:txBody>
      </p:sp>
      <p:sp>
        <p:nvSpPr>
          <p:cNvPr id="104950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机器学习在欺诈侦测中的优势</a:t>
            </a:r>
            <a:endParaRPr altLang="en-US" lang="zh-CN"/>
          </a:p>
        </p:txBody>
      </p:sp>
      <p:sp>
        <p:nvSpPr>
          <p:cNvPr id="104958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高效性：机器学习模型能够快速地处理大量数据，并自动识别出潜在的欺诈行为。</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准确性：机器学习模型通过学习历史数据，能够准确地预测未来的欺诈行为，提高欺诈侦测的准确性。</a:t>
            </a:r>
            <a:endParaRPr altLang="en-US" dirty="0" sz="1200" lang="zh-CN" spc="150">
              <a:solidFill>
                <a:schemeClr val="tx1">
                  <a:lumMod val="65000"/>
                  <a:lumOff val="35000"/>
                </a:schemeClr>
              </a:solidFill>
              <a:latin typeface="+mn-ea"/>
              <a:sym typeface="+mn-ea"/>
            </a:endParaRPr>
          </a:p>
        </p:txBody>
      </p:sp>
      <p:sp>
        <p:nvSpPr>
          <p:cNvPr id="104958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灵活性：机器学习模型可以适应不同的欺诈模式和场景，具有很强的适应性。</a:t>
            </a:r>
            <a:endParaRPr altLang="en-US" dirty="0" sz="1200" lang="zh-CN" spc="150">
              <a:solidFill>
                <a:schemeClr val="tx1">
                  <a:lumMod val="65000"/>
                  <a:lumOff val="35000"/>
                </a:schemeClr>
              </a:solidFill>
              <a:latin typeface="+mn-ea"/>
              <a:sym typeface="+mn-ea"/>
            </a:endParaRPr>
          </a:p>
        </p:txBody>
      </p:sp>
      <p:sp>
        <p:nvSpPr>
          <p:cNvPr id="104959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可扩展性：机器学习模型可以不断地学习和改进，不断提高欺诈侦测的效率和准确性。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机器学习在欺诈侦测中的具体应用</a:t>
            </a:r>
            <a:endParaRPr altLang="en-US" lang="zh-CN"/>
          </a:p>
        </p:txBody>
      </p:sp>
      <p:sp>
        <p:nvSpPr>
          <p:cNvPr id="1049630"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34"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欺诈检测模型训练：利用历史数据训练欺诈检测模型，提高模型准确率。</a:t>
            </a:r>
            <a:endParaRPr altLang="en-US" dirty="0" sz="2000" lang="zh-CN" spc="200">
              <a:solidFill>
                <a:schemeClr val="tx1">
                  <a:lumMod val="85000"/>
                  <a:lumOff val="15000"/>
                </a:schemeClr>
              </a:solidFill>
              <a:latin typeface="+mn-ea"/>
              <a:sym typeface="+mn-ea"/>
            </a:endParaRPr>
          </a:p>
        </p:txBody>
      </p:sp>
      <p:sp>
        <p:nvSpPr>
          <p:cNvPr id="1049636"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0"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欺诈行为识别：通过分析用户行为、交易数据等，识别出异常或可疑的欺诈行为。</a:t>
            </a:r>
            <a:endParaRPr altLang="en-US" dirty="0" sz="2000" lang="zh-CN" spc="200">
              <a:solidFill>
                <a:schemeClr val="tx1">
                  <a:lumMod val="85000"/>
                  <a:lumOff val="15000"/>
                </a:schemeClr>
              </a:solidFill>
              <a:latin typeface="+mn-ea"/>
              <a:sym typeface="+mn-ea"/>
            </a:endParaRPr>
          </a:p>
        </p:txBody>
      </p:sp>
      <p:sp>
        <p:nvSpPr>
          <p:cNvPr id="1049642"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4"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6"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欺诈风险评估：对每个交易或用户进行欺诈风险评估，为决策提供依据。</a:t>
            </a:r>
            <a:endParaRPr altLang="en-US" dirty="0" sz="2000" lang="zh-CN" spc="200">
              <a:solidFill>
                <a:schemeClr val="tx1">
                  <a:lumMod val="85000"/>
                  <a:lumOff val="15000"/>
                </a:schemeClr>
              </a:solidFill>
              <a:latin typeface="+mn-ea"/>
              <a:sym typeface="+mn-ea"/>
            </a:endParaRPr>
          </a:p>
        </p:txBody>
      </p:sp>
      <p:sp>
        <p:nvSpPr>
          <p:cNvPr id="1049648"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0"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52"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实时监测与预警：实时监测交易数据，及时发现并预警潜在的欺诈行为。</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90" name="标题 1"/>
          <p:cNvSpPr>
            <a:spLocks noGrp="1"/>
          </p:cNvSpPr>
          <p:nvPr>
            <p:ph type="title"/>
          </p:nvPr>
        </p:nvSpPr>
        <p:spPr/>
        <p:txBody>
          <a:bodyPr/>
          <a:p>
            <a:r>
              <a:rPr altLang="en-US" lang="zh-CN"/>
              <a:t>机器学习在欺诈侦测中的成功案例</a:t>
            </a:r>
            <a:endParaRPr altLang="en-US" lang="zh-CN"/>
          </a:p>
        </p:txBody>
      </p:sp>
      <p:sp>
        <p:nvSpPr>
          <p:cNvPr id="104969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信用卡欺诈检测：利用机器学习算法识别异常交易，有效减少欺诈事件</a:t>
            </a:r>
            <a:endParaRPr altLang="en-US" dirty="0" sz="1200" lang="zh-CN" spc="150">
              <a:solidFill>
                <a:schemeClr val="tx1">
                  <a:lumMod val="65000"/>
                  <a:lumOff val="35000"/>
                </a:schemeClr>
              </a:solidFill>
              <a:latin typeface="+mn-ea"/>
              <a:sym typeface="+mn-ea"/>
            </a:endParaRPr>
          </a:p>
        </p:txBody>
      </p:sp>
      <p:sp>
        <p:nvSpPr>
          <p:cNvPr id="104969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贷款欺诈检测：通过分析贷款申请人的历史数据，预测欺诈风险，提高贷款安全</a:t>
            </a:r>
            <a:endParaRPr altLang="en-US" dirty="0" sz="1200" lang="zh-CN" spc="150">
              <a:solidFill>
                <a:schemeClr val="tx1">
                  <a:lumMod val="65000"/>
                  <a:lumOff val="35000"/>
                </a:schemeClr>
              </a:solidFill>
              <a:latin typeface="+mn-ea"/>
              <a:sym typeface="+mn-ea"/>
            </a:endParaRPr>
          </a:p>
        </p:txBody>
      </p:sp>
      <p:sp>
        <p:nvSpPr>
          <p:cNvPr id="104969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医疗欺诈检测：利用机器学习技术识别虚假医疗索赔，保护公共资金和医疗资源</a:t>
            </a:r>
            <a:endParaRPr altLang="en-US" dirty="0" sz="1200" lang="zh-CN" spc="150">
              <a:solidFill>
                <a:schemeClr val="tx1">
                  <a:lumMod val="65000"/>
                  <a:lumOff val="35000"/>
                </a:schemeClr>
              </a:solidFill>
              <a:latin typeface="+mn-ea"/>
              <a:sym typeface="+mn-ea"/>
            </a:endParaRPr>
          </a:p>
        </p:txBody>
      </p:sp>
      <p:sp>
        <p:nvSpPr>
          <p:cNvPr id="104969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身份欺诈检测：通过分析社交媒体和公共记录，发现异常行为，预防身份盗窃和欺诈行为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3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机器学习在欺诈侦测中的挑战和限制</a:t>
            </a:r>
            <a:endParaRPr altLang="en-US" dirty="0" lang="zh-CN">
              <a:solidFill>
                <a:schemeClr val="lt1">
                  <a:lumMod val="100000"/>
                </a:schemeClr>
              </a:solidFill>
            </a:endParaRPr>
          </a:p>
        </p:txBody>
      </p:sp>
      <p:sp>
        <p:nvSpPr>
          <p:cNvPr id="104973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12" name="标题 1"/>
          <p:cNvSpPr>
            <a:spLocks noGrp="1"/>
          </p:cNvSpPr>
          <p:nvPr>
            <p:ph type="title"/>
          </p:nvPr>
        </p:nvSpPr>
        <p:spPr/>
        <p:txBody>
          <a:bodyPr/>
          <a:p>
            <a:r>
              <a:rPr altLang="en-US" lang="zh-CN"/>
              <a:t>机器学习在欺诈侦测中的挑战</a:t>
            </a:r>
            <a:endParaRPr altLang="en-US" lang="zh-CN"/>
          </a:p>
        </p:txBody>
      </p:sp>
      <p:sp>
        <p:nvSpPr>
          <p:cNvPr id="1049814" name="内容占位符 2"/>
          <p:cNvSpPr>
            <a:spLocks noGrp="1"/>
          </p:cNvSpPr>
          <p:nvPr>
            <p:ph idx="1"/>
          </p:nvPr>
        </p:nvSpPr>
        <p:spPr/>
        <p:txBody>
          <a:bodyPr>
            <a:normAutofit fontScale="45000"/>
          </a:bodyPr>
          <a:p>
            <a:r>
              <a:rPr altLang="en-US" lang="zh-CN"/>
              <a:t>数据收集和处理：需要大量高质量的数据，并对其进行清洗和预处理</a:t>
            </a:r>
            <a:endParaRPr altLang="en-US" lang="zh-CN"/>
          </a:p>
          <a:p>
            <a:r>
              <a:rPr altLang="en-US" lang="zh-CN"/>
              <a:t>特征提取和选择：需要选择有效的特征来区分欺诈和正常交易</a:t>
            </a:r>
            <a:endParaRPr altLang="en-US" lang="zh-CN"/>
          </a:p>
          <a:p>
            <a:r>
              <a:rPr altLang="en-US" lang="zh-CN"/>
              <a:t>模型训练和评估：需要选择合适的算法和模型，并进行准确性和可靠性的评估</a:t>
            </a:r>
            <a:endParaRPr altLang="en-US" lang="zh-CN"/>
          </a:p>
          <a:p>
            <a:r>
              <a:rPr altLang="en-US" lang="zh-CN"/>
              <a:t>实时性和可扩展性：需要实现实时欺诈侦测，并能够处理大规模的数据和复杂的欺诈行为  机器学习在欺诈侦测中的挑战</a:t>
            </a:r>
            <a:endParaRPr altLang="en-US" lang="zh-CN"/>
          </a:p>
          <a:p>
            <a:pPr lvl="1"/>
            <a:r>
              <a:rPr altLang="en-US" lang="zh-CN"/>
              <a:t>机器学习在欺诈侦测中的挑战</a:t>
            </a:r>
            <a:endParaRPr altLang="en-US" lang="zh-CN"/>
          </a:p>
          <a:p>
            <a:r>
              <a:rPr altLang="en-US" lang="zh-CN"/>
              <a:t>数据不平衡问题：欺诈交易相对于正常交易较少，导致数据不平衡，影响模型性能</a:t>
            </a:r>
            <a:endParaRPr altLang="en-US" lang="zh-CN"/>
          </a:p>
          <a:p>
            <a:r>
              <a:rPr altLang="en-US" lang="zh-CN"/>
              <a:t>欺诈行为的复杂性和变化性：欺诈行为不断变化和演进，需要不断更新和调整模型以适应新的威胁</a:t>
            </a:r>
            <a:endParaRPr altLang="en-US" lang="zh-CN"/>
          </a:p>
          <a:p>
            <a:r>
              <a:rPr altLang="en-US" lang="zh-CN"/>
              <a:t>缺乏公开标准：目前缺乏公开的欺诈侦测数据集和评估标准，难以比较不同方法和模型的性能</a:t>
            </a:r>
            <a:endParaRPr altLang="en-US" lang="zh-CN"/>
          </a:p>
          <a:p>
            <a:r>
              <a:rPr altLang="en-US" lang="zh-CN"/>
              <a:t>隐私和安全问题：在处理个人数据时需要保护用户隐私和数据安全，这可能限制了模型的使用和效果  以下是用户提供的信息和标题： 我正在写一份主题为“机器学习在欺诈侦测中的应用”的PPT,现在准备介绍“机器学习在欺诈侦测中的优势”，请帮我生成“机器学习在欺诈侦测中的优势”为标题的内容 机器学习在欺诈侦测中的优势</a:t>
            </a:r>
            <a:endParaRPr altLang="en-US" lang="zh-CN"/>
          </a:p>
          <a:p>
            <a:pPr lvl="1"/>
            <a:r>
              <a:rPr altLang="en-US" lang="zh-CN"/>
              <a:t>以下是用户提供的信息和标题：</a:t>
            </a:r>
            <a:endParaRPr altLang="en-US" lang="zh-CN"/>
          </a:p>
          <a:p>
            <a:pPr lvl="1"/>
            <a:r>
              <a:rPr altLang="en-US" lang="zh-CN"/>
              <a:t>我正在写一份主题为“机器学习在欺诈侦测中的应用”的PPT,现在准备介绍“机器学习在欺诈侦测中的优势”，请帮我生成“机器学习在欺诈侦测中的优势”为标题的内容</a:t>
            </a:r>
            <a:endParaRPr altLang="en-US" lang="zh-CN"/>
          </a:p>
          <a:p>
            <a:pPr lvl="1"/>
            <a:r>
              <a:rPr altLang="en-US" lang="zh-CN"/>
              <a:t>机器学习在欺诈侦测中的优势</a:t>
            </a:r>
            <a:endParaRPr altLang="en-US" lang="zh-CN"/>
          </a:p>
          <a:p>
            <a:r>
              <a:rPr altLang="en-US" lang="zh-CN"/>
              <a:t>自动化和智能化：机器学习算法可以自动学习和识别欺诈模式，减少人工干预和错误</a:t>
            </a:r>
            <a:endParaRPr altLang="en-US" lang="zh-CN"/>
          </a:p>
          <a:p>
            <a:r>
              <a:rPr altLang="en-US" lang="zh-CN"/>
              <a:t>高效性和实时性：机器学习模型可以快速处理大量数据，并实时检测欺诈行为，提高侦测效率</a:t>
            </a:r>
            <a:endParaRPr altLang="en-US" lang="zh-CN"/>
          </a:p>
          <a:p>
            <a:r>
              <a:rPr altLang="en-US" lang="zh-CN"/>
              <a:t>准确性和可靠性：机器学习算法可以通过训练大量数据来提高模型的准确性和可靠性，减少误报和漏报</a:t>
            </a:r>
            <a:endParaRPr altLang="en-US" lang="zh-CN"/>
          </a:p>
          <a:p>
            <a:r>
              <a:rPr altLang="en-US" lang="zh-CN"/>
              <a:t>可扩展性和灵活性：机器学习模型可以随着数据的增长和变化而不断更新和调整，适应新的威胁和场景</a:t>
            </a:r>
            <a:endParaRPr altLang="en-US" lang="zh-CN"/>
          </a:p>
          <a:p>
            <a:r>
              <a:rPr altLang="en-US" lang="zh-CN"/>
              <a:t>可解释性和透明度：一些机器学习模型可以提供可解释的结果和预测理由，帮助人们理解和信任模型的决策</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机器学习在欺诈侦测中的限制</a:t>
            </a:r>
            <a:endParaRPr altLang="en-US" lang="zh-CN"/>
          </a:p>
        </p:txBody>
      </p:sp>
      <p:sp>
        <p:nvSpPr>
          <p:cNvPr id="104985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模型泛化能力：欺诈行为不断变化，模型难以适应新的欺诈手段</a:t>
            </a:r>
            <a:endParaRPr altLang="en-US" dirty="0" sz="2400" lang="zh-CN">
              <a:latin typeface="+mn-ea"/>
              <a:ea typeface="+mn-ea"/>
            </a:endParaRPr>
          </a:p>
        </p:txBody>
      </p:sp>
      <p:sp>
        <p:nvSpPr>
          <p:cNvPr id="104987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误报和漏报：机器学习模型在欺诈侦测中可能存在误报和漏报的情况</a:t>
            </a:r>
            <a:endParaRPr altLang="en-US" dirty="0" sz="2400" lang="zh-CN">
              <a:latin typeface="+mn-ea"/>
              <a:ea typeface="+mn-ea"/>
            </a:endParaRPr>
          </a:p>
        </p:txBody>
      </p:sp>
      <p:sp>
        <p:nvSpPr>
          <p:cNvPr id="104987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数据稀疏性：欺诈行为相对于正常行为较为稀少，导致训练数据不足</a:t>
            </a:r>
            <a:endParaRPr altLang="en-US" dirty="0" sz="2400" lang="zh-CN">
              <a:latin typeface="+mn-ea"/>
              <a:ea typeface="+mn-ea"/>
            </a:endParaRPr>
          </a:p>
        </p:txBody>
      </p:sp>
      <p:sp>
        <p:nvSpPr>
          <p:cNvPr id="104987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特征选择：欺诈行为往往具有隐蔽性，特征选择困难</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如何克服机器学习在欺诈侦测中的挑战和限制</a:t>
            </a:r>
            <a:endParaRPr altLang="en-US" lang="zh-CN"/>
          </a:p>
        </p:txBody>
      </p:sp>
      <p:sp>
        <p:nvSpPr>
          <p:cNvPr id="10499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数据收集和处理：确保数据的质量和完整性，采用合适的数据清洗和预处理方法</a:t>
            </a:r>
            <a:endParaRPr altLang="en-US" dirty="0" sz="2000" lang="zh-CN" spc="150">
              <a:solidFill>
                <a:schemeClr val="tx1">
                  <a:lumMod val="85000"/>
                  <a:lumOff val="15000"/>
                </a:schemeClr>
              </a:solidFill>
              <a:latin typeface="+mn-ea"/>
              <a:sym typeface="+mn-ea"/>
            </a:endParaRPr>
          </a:p>
        </p:txBody>
      </p:sp>
      <p:sp>
        <p:nvSpPr>
          <p:cNvPr id="10499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特征选择和提取：选择与欺诈行为相关的特征，避免过度拟合和欠拟合问题</a:t>
            </a:r>
            <a:endParaRPr altLang="en-US" dirty="0" sz="2000" lang="zh-CN" spc="150">
              <a:solidFill>
                <a:schemeClr val="tx1">
                  <a:lumMod val="85000"/>
                  <a:lumOff val="15000"/>
                </a:schemeClr>
              </a:solidFill>
              <a:latin typeface="+mn-ea"/>
              <a:sym typeface="+mn-ea"/>
            </a:endParaRPr>
          </a:p>
        </p:txBody>
      </p:sp>
      <p:sp>
        <p:nvSpPr>
          <p:cNvPr id="10499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模型选择和调整：选择合适的机器学习算法，并根据实际情况调整模型参数</a:t>
            </a:r>
            <a:endParaRPr altLang="en-US" dirty="0" sz="2000" lang="zh-CN" spc="150">
              <a:solidFill>
                <a:schemeClr val="tx1">
                  <a:lumMod val="85000"/>
                  <a:lumOff val="15000"/>
                </a:schemeClr>
              </a:solidFill>
              <a:latin typeface="+mn-ea"/>
              <a:sym typeface="+mn-ea"/>
            </a:endParaRPr>
          </a:p>
        </p:txBody>
      </p:sp>
      <p:sp>
        <p:nvSpPr>
          <p:cNvPr id="10499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监控和更新：对模型进行实时监控和更新，以适应欺诈行为的不断变化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997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未来研究方向和发展趋势</a:t>
            </a:r>
            <a:endParaRPr altLang="en-US" dirty="0" lang="zh-CN">
              <a:solidFill>
                <a:schemeClr val="lt1">
                  <a:lumMod val="100000"/>
                </a:schemeClr>
              </a:solidFill>
            </a:endParaRPr>
          </a:p>
        </p:txBody>
      </p:sp>
      <p:sp>
        <p:nvSpPr>
          <p:cNvPr id="1049978"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未来研究方向</a:t>
            </a:r>
            <a:endParaRPr altLang="en-US" lang="zh-CN"/>
          </a:p>
        </p:txBody>
      </p:sp>
      <p:sp>
        <p:nvSpPr>
          <p:cNvPr id="105005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改进现有算法：优化现有算法以提高欺诈检测的准确性和效率</a:t>
            </a:r>
            <a:endParaRPr altLang="en-US" dirty="0" sz="1200" lang="zh-CN" spc="150">
              <a:solidFill>
                <a:schemeClr val="tx1">
                  <a:lumMod val="65000"/>
                  <a:lumOff val="35000"/>
                </a:schemeClr>
              </a:solidFill>
              <a:latin typeface="+mn-ea"/>
              <a:sym typeface="+mn-ea"/>
            </a:endParaRPr>
          </a:p>
        </p:txBody>
      </p:sp>
      <p:sp>
        <p:nvSpPr>
          <p:cNvPr id="105005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跨领域合作：与计算机科学、统计学、经济学等领域的研究人员合作，共同推动机器学习在欺诈侦测领域的发展</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深度学习技术：利用深度学习技术对欺诈行为进行更深入的分析和预测</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实时欺诈检测：研究如何实现实时欺诈检测，以便及时发现并阻止欺诈行为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098" name="标题 1"/>
          <p:cNvSpPr>
            <a:spLocks noGrp="1"/>
          </p:cNvSpPr>
          <p:nvPr>
            <p:ph type="title"/>
          </p:nvPr>
        </p:nvSpPr>
        <p:spPr/>
        <p:txBody>
          <a:bodyPr/>
          <a:p>
            <a:r>
              <a:rPr altLang="en-US" lang="zh-CN"/>
              <a:t>发展趋势</a:t>
            </a:r>
            <a:endParaRPr altLang="en-US" lang="zh-CN"/>
          </a:p>
        </p:txBody>
      </p:sp>
      <p:sp>
        <p:nvSpPr>
          <p:cNvPr id="105010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深度学习在欺诈侦测中的应用将不断扩大</a:t>
            </a:r>
            <a:endParaRPr altLang="en-US" dirty="0" sz="2000" lang="zh-CN" spc="150">
              <a:solidFill>
                <a:schemeClr val="tx1">
                  <a:lumMod val="75000"/>
                  <a:lumOff val="25000"/>
                </a:schemeClr>
              </a:solidFill>
              <a:latin typeface="+mn-ea"/>
              <a:sym typeface="+mn-ea"/>
            </a:endParaRPr>
          </a:p>
        </p:txBody>
      </p:sp>
      <p:sp>
        <p:nvSpPr>
          <p:cNvPr id="105010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0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0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跨领域合作将成为未来研究的重要方向</a:t>
            </a:r>
            <a:endParaRPr altLang="en-US" dirty="0" sz="2000" lang="zh-CN" spc="150">
              <a:solidFill>
                <a:schemeClr val="tx1">
                  <a:lumMod val="75000"/>
                  <a:lumOff val="25000"/>
                </a:schemeClr>
              </a:solidFill>
              <a:latin typeface="+mn-ea"/>
              <a:sym typeface="+mn-ea"/>
            </a:endParaRPr>
          </a:p>
        </p:txBody>
      </p:sp>
      <p:sp>
        <p:nvSpPr>
          <p:cNvPr id="105011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人工智能与机器学习技术的结合将进一步提高欺诈侦测的准确性和效率</a:t>
            </a:r>
            <a:endParaRPr altLang="en-US" dirty="0" sz="2000" lang="zh-CN" spc="150">
              <a:solidFill>
                <a:schemeClr val="tx1">
                  <a:lumMod val="75000"/>
                  <a:lumOff val="25000"/>
                </a:schemeClr>
              </a:solidFill>
              <a:latin typeface="+mn-ea"/>
              <a:sym typeface="+mn-ea"/>
            </a:endParaRPr>
          </a:p>
        </p:txBody>
      </p:sp>
      <p:sp>
        <p:nvSpPr>
          <p:cNvPr id="1050116"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针对不同场景和需求的定制化解决方案将成为未来的发展趋势</a:t>
            </a:r>
            <a:endParaRPr altLang="en-US" dirty="0" sz="2000" lang="zh-CN" spc="150">
              <a:solidFill>
                <a:schemeClr val="tx1">
                  <a:lumMod val="75000"/>
                  <a:lumOff val="25000"/>
                </a:schemeClr>
              </a:solidFill>
              <a:latin typeface="+mn-ea"/>
              <a:sym typeface="+mn-ea"/>
            </a:endParaRPr>
          </a:p>
        </p:txBody>
      </p:sp>
      <p:sp>
        <p:nvSpPr>
          <p:cNvPr id="105012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160" name="标题 1"/>
          <p:cNvSpPr>
            <a:spLocks noGrp="1"/>
          </p:cNvSpPr>
          <p:nvPr>
            <p:ph type="title"/>
          </p:nvPr>
        </p:nvSpPr>
        <p:spPr/>
        <p:txBody>
          <a:bodyPr/>
          <a:p>
            <a:r>
              <a:rPr altLang="en-US" lang="zh-CN"/>
              <a:t>未来展望</a:t>
            </a:r>
            <a:endParaRPr altLang="en-US" lang="zh-CN"/>
          </a:p>
        </p:txBody>
      </p:sp>
      <p:sp>
        <p:nvSpPr>
          <p:cNvPr id="105016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6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深度学习算法的改进：提高欺诈检测的准确性和效率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6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7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多模态数据融合：结合不同类型的数据进行欺诈检测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7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7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强化学习在欺诈检测中的应用：通过试错法不断优化模型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7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隐私保护和伦理问题：确保机器学习算法不侵犯用户隐私，并遵循伦理规范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2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结论</a:t>
            </a:r>
            <a:endParaRPr altLang="en-US" dirty="0" lang="zh-CN">
              <a:solidFill>
                <a:schemeClr val="lt1">
                  <a:lumMod val="100000"/>
                </a:schemeClr>
              </a:solidFill>
            </a:endParaRPr>
          </a:p>
        </p:txBody>
      </p:sp>
      <p:sp>
        <p:nvSpPr>
          <p:cNvPr id="1050224"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298" name="标题 1"/>
          <p:cNvSpPr>
            <a:spLocks noGrp="1"/>
          </p:cNvSpPr>
          <p:nvPr>
            <p:ph type="title"/>
          </p:nvPr>
        </p:nvSpPr>
        <p:spPr/>
        <p:txBody>
          <a:bodyPr/>
          <a:p>
            <a:r>
              <a:rPr altLang="en-US" lang="zh-CN"/>
              <a:t>研究成果总结</a:t>
            </a:r>
            <a:endParaRPr altLang="en-US" lang="zh-CN"/>
          </a:p>
        </p:txBody>
      </p:sp>
      <p:sp>
        <p:nvSpPr>
          <p:cNvPr id="1050300"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02"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04"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06"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08"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0"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12"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14"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6"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8"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20"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22"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4"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6"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8"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0"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2"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4"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36"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机器学习在欺诈侦测中的应用取得了显著成果</a:t>
            </a:r>
            <a:endParaRPr altLang="en-US" dirty="0" sz="1200" lang="zh-CN" spc="150">
              <a:solidFill>
                <a:schemeClr val="tx1">
                  <a:lumMod val="65000"/>
                  <a:lumOff val="35000"/>
                </a:schemeClr>
              </a:solidFill>
              <a:latin typeface="+mn-ea"/>
              <a:sym typeface="+mn-ea"/>
            </a:endParaRPr>
          </a:p>
        </p:txBody>
      </p:sp>
      <p:sp>
        <p:nvSpPr>
          <p:cNvPr id="1050338"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未来研究方向包括提高算法的鲁棒性和可解释性，以及探索新的应用场景</a:t>
            </a:r>
            <a:endParaRPr altLang="en-US" dirty="0" sz="1200" lang="zh-CN" spc="150">
              <a:solidFill>
                <a:schemeClr val="tx1">
                  <a:lumMod val="65000"/>
                  <a:lumOff val="35000"/>
                </a:schemeClr>
              </a:solidFill>
              <a:latin typeface="+mn-ea"/>
              <a:sym typeface="+mn-ea"/>
            </a:endParaRPr>
          </a:p>
        </p:txBody>
      </p:sp>
      <p:sp>
        <p:nvSpPr>
          <p:cNvPr id="1050340"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机器学习技术对于金融行业和其他领域的欺诈侦测具有广泛的应用前景</a:t>
            </a:r>
            <a:endParaRPr altLang="en-US" dirty="0" sz="1200" lang="zh-CN" spc="150">
              <a:solidFill>
                <a:schemeClr val="tx1">
                  <a:lumMod val="65000"/>
                  <a:lumOff val="35000"/>
                </a:schemeClr>
              </a:solidFill>
              <a:latin typeface="+mn-ea"/>
              <a:sym typeface="+mn-ea"/>
            </a:endParaRPr>
          </a:p>
        </p:txBody>
      </p:sp>
      <p:sp>
        <p:nvSpPr>
          <p:cNvPr id="1050342"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通过多种算法和模型的应用，提高了欺诈侦测的准确性和效率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380" name="标题 1"/>
          <p:cNvSpPr>
            <a:spLocks noGrp="1"/>
          </p:cNvSpPr>
          <p:nvPr>
            <p:ph type="title"/>
          </p:nvPr>
        </p:nvSpPr>
        <p:spPr/>
        <p:txBody>
          <a:bodyPr/>
          <a:p>
            <a:r>
              <a:rPr altLang="en-US" lang="zh-CN"/>
              <a:t>研究贡献</a:t>
            </a:r>
            <a:endParaRPr altLang="en-US" lang="zh-CN"/>
          </a:p>
        </p:txBody>
      </p:sp>
      <p:sp>
        <p:nvSpPr>
          <p:cNvPr id="1050382"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4"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8"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0"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2"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6"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提出了一种基于机器学习的欺诈侦测方法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分析了该方法在不同场景下的应用和性能表现</a:t>
            </a:r>
            <a:endParaRPr dirty="0" sz="2000" err="1">
              <a:solidFill>
                <a:schemeClr val="tx1">
                  <a:lumMod val="75000"/>
                  <a:lumOff val="25000"/>
                </a:schemeClr>
              </a:solidFill>
              <a:latin typeface="+mn-ea"/>
              <a:ea typeface="+mn-ea"/>
              <a:cs typeface="+mn-ea"/>
              <a:sym typeface="+mn-lt"/>
            </a:endParaRPr>
          </a:p>
        </p:txBody>
      </p:sp>
      <p:sp>
        <p:nvSpPr>
          <p:cNvPr id="1050402"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4"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6"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08"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0"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6"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为未来研究提供了新的思路和方向</a:t>
            </a:r>
            <a:endParaRPr dirty="0" sz="2000" err="1">
              <a:solidFill>
                <a:schemeClr val="tx1">
                  <a:lumMod val="75000"/>
                  <a:lumOff val="25000"/>
                </a:schemeClr>
              </a:solidFill>
              <a:latin typeface="+mn-ea"/>
              <a:ea typeface="+mn-ea"/>
              <a:cs typeface="+mn-ea"/>
              <a:sym typeface="+mn-lt"/>
            </a:endParaRPr>
          </a:p>
        </p:txBody>
      </p:sp>
      <p:sp>
        <p:nvSpPr>
          <p:cNvPr id="1050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验证了该方法在多个数据集上的有效性和鲁棒性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458" name="标题 1"/>
          <p:cNvSpPr>
            <a:spLocks noGrp="1"/>
          </p:cNvSpPr>
          <p:nvPr>
            <p:ph type="title"/>
          </p:nvPr>
        </p:nvSpPr>
        <p:spPr/>
        <p:txBody>
          <a:bodyPr/>
          <a:p>
            <a:r>
              <a:rPr altLang="en-US" lang="zh-CN"/>
              <a:t>对未来研究的建议</a:t>
            </a:r>
            <a:endParaRPr altLang="en-US" lang="zh-CN"/>
          </a:p>
        </p:txBody>
      </p:sp>
      <p:sp>
        <p:nvSpPr>
          <p:cNvPr id="105046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深入研究机器学习算法在欺诈侦测中的应用</a:t>
            </a:r>
            <a:endParaRPr altLang="en-US" dirty="0" sz="1200" lang="zh-CN" spc="150">
              <a:solidFill>
                <a:schemeClr val="tx1">
                  <a:lumMod val="65000"/>
                  <a:lumOff val="35000"/>
                </a:schemeClr>
              </a:solidFill>
              <a:latin typeface="+mn-ea"/>
              <a:sym typeface="+mn-ea"/>
            </a:endParaRPr>
          </a:p>
        </p:txBody>
      </p:sp>
      <p:sp>
        <p:nvSpPr>
          <p:cNvPr id="105046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探索新的欺诈检测技术，提高检测准确率</a:t>
            </a:r>
            <a:endParaRPr altLang="en-US" dirty="0" sz="1200" lang="zh-CN" spc="150">
              <a:solidFill>
                <a:schemeClr val="tx1">
                  <a:lumMod val="65000"/>
                  <a:lumOff val="35000"/>
                </a:schemeClr>
              </a:solidFill>
              <a:latin typeface="+mn-ea"/>
              <a:sym typeface="+mn-ea"/>
            </a:endParaRPr>
          </a:p>
        </p:txBody>
      </p:sp>
      <p:sp>
        <p:nvSpPr>
          <p:cNvPr id="105046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结合其他技术，如人工智能、大数据等，提升欺诈侦测能力</a:t>
            </a:r>
            <a:endParaRPr altLang="en-US" dirty="0" sz="1200" lang="zh-CN" spc="150">
              <a:solidFill>
                <a:schemeClr val="tx1">
                  <a:lumMod val="65000"/>
                  <a:lumOff val="35000"/>
                </a:schemeClr>
              </a:solidFill>
              <a:latin typeface="+mn-ea"/>
              <a:sym typeface="+mn-ea"/>
            </a:endParaRPr>
          </a:p>
        </p:txBody>
      </p:sp>
      <p:sp>
        <p:nvSpPr>
          <p:cNvPr id="105046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关注国际动态，积极参与相关研究合作与交流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504"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506"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508"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510"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3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26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29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55.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2023-12-16T19:01:34Z</dcterms:created>
  <dcterms:modified xsi:type="dcterms:W3CDTF">2023-12-16T19:01:34Z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eee024893b964f4585d6995e351f34a2_21</vt:lpwstr>
  </property>
</Properties>
</file>