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360" r:id="rId1"/>
    <p:sldMasterId id="2147503397" r:id="rId2"/>
  </p:sldMasterIdLst>
  <p:notesMasterIdLst>
    <p:notesMasterId r:id="rId3"/>
  </p:notesMasterIdLst>
  <p:sldIdLst>
    <p:sldId id="8895" r:id="rId4"/>
    <p:sldId id="8898" r:id="rId5"/>
    <p:sldId id="8901" r:id="rId6"/>
    <p:sldId id="8904" r:id="rId7"/>
    <p:sldId id="8907" r:id="rId8"/>
    <p:sldId id="8910" r:id="rId9"/>
    <p:sldId id="8913" r:id="rId10"/>
    <p:sldId id="8916" r:id="rId11"/>
    <p:sldId id="8919" r:id="rId12"/>
    <p:sldId id="8922" r:id="rId13"/>
    <p:sldId id="8925" r:id="rId14"/>
    <p:sldId id="8928" r:id="rId15"/>
    <p:sldId id="8931" r:id="rId16"/>
    <p:sldId id="8934" r:id="rId17"/>
    <p:sldId id="8937" r:id="rId18"/>
    <p:sldId id="8940" r:id="rId19"/>
    <p:sldId id="8943" r:id="rId20"/>
    <p:sldId id="8946" r:id="rId21"/>
    <p:sldId id="8949" r:id="rId22"/>
    <p:sldId id="8952" r:id="rId23"/>
    <p:sldId id="8955" r:id="rId24"/>
    <p:sldId id="8958" r:id="rId25"/>
    <p:sldId id="8961" r:id="rId26"/>
    <p:sldId id="8964" r:id="rId27"/>
    <p:sldId id="8967" r:id="rId28"/>
    <p:sldId id="8970" r:id="rId29"/>
    <p:sldId id="8973" r:id="rId30"/>
    <p:sldId id="8976" r:id="rId31"/>
    <p:sldId id="8979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361" r:id="rId1"/>
    <p:sldLayoutId id="2147503362" r:id="rId2"/>
    <p:sldLayoutId id="2147503363" r:id="rId3"/>
    <p:sldLayoutId id="2147503364" r:id="rId4"/>
    <p:sldLayoutId id="2147503365" r:id="rId5"/>
    <p:sldLayoutId id="2147503366" r:id="rId6"/>
    <p:sldLayoutId id="2147503367" r:id="rId7"/>
    <p:sldLayoutId id="2147503368" r:id="rId8"/>
    <p:sldLayoutId id="2147503369" r:id="rId9"/>
    <p:sldLayoutId id="2147503370" r:id="rId10"/>
    <p:sldLayoutId id="214750337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398" r:id="rId1"/>
    <p:sldLayoutId id="2147503399" r:id="rId2"/>
    <p:sldLayoutId id="2147503400" r:id="rId3"/>
    <p:sldLayoutId id="2147503401" r:id="rId4"/>
    <p:sldLayoutId id="2147503402" r:id="rId5"/>
    <p:sldLayoutId id="2147503403" r:id="rId6"/>
    <p:sldLayoutId id="2147503404" r:id="rId7"/>
    <p:sldLayoutId id="2147503405" r:id="rId8"/>
    <p:sldLayoutId id="2147503406" r:id="rId9"/>
    <p:sldLayoutId id="2147503407" r:id="rId10"/>
    <p:sldLayoutId id="214750340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tags" Target="../tags/tag79.xml"/><Relationship Id="rId20" Type="http://schemas.openxmlformats.org/officeDocument/2006/relationships/tags" Target="../tags/tag80.xml"/><Relationship Id="rId21" Type="http://schemas.openxmlformats.org/officeDocument/2006/relationships/tags" Target="../tags/tag8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tags" Target="../tags/tag120.xml"/><Relationship Id="rId10" Type="http://schemas.openxmlformats.org/officeDocument/2006/relationships/tags" Target="../tags/tag121.xml"/><Relationship Id="rId11" Type="http://schemas.openxmlformats.org/officeDocument/2006/relationships/tags" Target="../tags/tag122.xml"/><Relationship Id="rId12" Type="http://schemas.openxmlformats.org/officeDocument/2006/relationships/tags" Target="../tags/tag12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tags" Target="../tags/tag175.xml"/><Relationship Id="rId14" Type="http://schemas.openxmlformats.org/officeDocument/2006/relationships/tags" Target="../tags/tag176.xml"/><Relationship Id="rId15" Type="http://schemas.openxmlformats.org/officeDocument/2006/relationships/tags" Target="../tags/tag177.xml"/><Relationship Id="rId16" Type="http://schemas.openxmlformats.org/officeDocument/2006/relationships/tags" Target="../tags/tag178.xml"/><Relationship Id="rId17" Type="http://schemas.openxmlformats.org/officeDocument/2006/relationships/tags" Target="../tags/tag179.xml"/><Relationship Id="rId18" Type="http://schemas.openxmlformats.org/officeDocument/2006/relationships/tags" Target="../tags/tag180.xml"/><Relationship Id="rId19" Type="http://schemas.openxmlformats.org/officeDocument/2006/relationships/tags" Target="../tags/tag181.xml"/><Relationship Id="rId20" Type="http://schemas.openxmlformats.org/officeDocument/2006/relationships/tags" Target="../tags/tag182.xml"/><Relationship Id="rId21" Type="http://schemas.openxmlformats.org/officeDocument/2006/relationships/tags" Target="../tags/tag183.xml"/><Relationship Id="rId22" Type="http://schemas.openxmlformats.org/officeDocument/2006/relationships/tags" Target="../tags/tag184.xml"/><Relationship Id="rId23" Type="http://schemas.openxmlformats.org/officeDocument/2006/relationships/tags" Target="../tags/tag185.xml"/><Relationship Id="rId24" Type="http://schemas.openxmlformats.org/officeDocument/2006/relationships/tags" Target="../tags/tag186.xml"/><Relationship Id="rId25" Type="http://schemas.openxmlformats.org/officeDocument/2006/relationships/tags" Target="../tags/tag187.xml"/><Relationship Id="rId26" Type="http://schemas.openxmlformats.org/officeDocument/2006/relationships/tags" Target="../tags/tag188.xml"/><Relationship Id="rId27" Type="http://schemas.openxmlformats.org/officeDocument/2006/relationships/tags" Target="../tags/tag189.xml"/><Relationship Id="rId28" Type="http://schemas.openxmlformats.org/officeDocument/2006/relationships/tags" Target="../tags/tag190.xml"/><Relationship Id="rId29" Type="http://schemas.openxmlformats.org/officeDocument/2006/relationships/tags" Target="../tags/tag191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tags" Target="../tags/tag206.xml"/><Relationship Id="rId16" Type="http://schemas.openxmlformats.org/officeDocument/2006/relationships/tags" Target="../tags/tag207.xml"/><Relationship Id="rId17" Type="http://schemas.openxmlformats.org/officeDocument/2006/relationships/tags" Target="../tags/tag208.xml"/><Relationship Id="rId18" Type="http://schemas.openxmlformats.org/officeDocument/2006/relationships/tags" Target="../tags/tag209.xml"/><Relationship Id="rId19" Type="http://schemas.openxmlformats.org/officeDocument/2006/relationships/tags" Target="../tags/tag210.xml"/><Relationship Id="rId20" Type="http://schemas.openxmlformats.org/officeDocument/2006/relationships/tags" Target="../tags/tag211.xml"/><Relationship Id="rId21" Type="http://schemas.openxmlformats.org/officeDocument/2006/relationships/tags" Target="../tags/tag212.xml"/><Relationship Id="rId22" Type="http://schemas.openxmlformats.org/officeDocument/2006/relationships/tags" Target="../tags/tag213.xml"/><Relationship Id="rId23" Type="http://schemas.openxmlformats.org/officeDocument/2006/relationships/tags" Target="../tags/tag214.xml"/><Relationship Id="rId24" Type="http://schemas.openxmlformats.org/officeDocument/2006/relationships/tags" Target="../tags/tag215.xml"/><Relationship Id="rId25" Type="http://schemas.openxmlformats.org/officeDocument/2006/relationships/tags" Target="../tags/tag216.xml"/><Relationship Id="rId26" Type="http://schemas.openxmlformats.org/officeDocument/2006/relationships/tags" Target="../tags/tag217.xml"/><Relationship Id="rId27" Type="http://schemas.openxmlformats.org/officeDocument/2006/relationships/tags" Target="../tags/tag218.xml"/><Relationship Id="rId28" Type="http://schemas.openxmlformats.org/officeDocument/2006/relationships/tags" Target="../tags/tag219.xml"/><Relationship Id="rId29" Type="http://schemas.openxmlformats.org/officeDocument/2006/relationships/tags" Target="../tags/tag220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tags" Target="../tags/tag244.xml"/><Relationship Id="rId16" Type="http://schemas.openxmlformats.org/officeDocument/2006/relationships/tags" Target="../tags/tag245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tags" Target="../tags/tag334.xml"/><Relationship Id="rId16" Type="http://schemas.openxmlformats.org/officeDocument/2006/relationships/tags" Target="../tags/tag335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tags" Target="../tags/tag348.xml"/><Relationship Id="rId14" Type="http://schemas.openxmlformats.org/officeDocument/2006/relationships/tags" Target="../tags/tag349.xml"/><Relationship Id="rId15" Type="http://schemas.openxmlformats.org/officeDocument/2006/relationships/tags" Target="../tags/tag350.xml"/><Relationship Id="rId16" Type="http://schemas.openxmlformats.org/officeDocument/2006/relationships/tags" Target="../tags/tag351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学校双减的校外实践与社区服务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16"/>
          <p:cNvSpPr/>
          <p:nvPr>
            <p:custDataLst>
              <p:tags r:id="rId3"/>
            </p:custDataLst>
          </p:nvPr>
        </p:nvSpPr>
        <p:spPr>
          <a:xfrm>
            <a:off x="6096000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68" name="矩形: 圆角 7"/>
          <p:cNvSpPr/>
          <p:nvPr>
            <p:custDataLst>
              <p:tags r:id="rId4"/>
            </p:custDataLst>
          </p:nvPr>
        </p:nvSpPr>
        <p:spPr>
          <a:xfrm>
            <a:off x="130117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矩形: 圆角 10"/>
          <p:cNvSpPr/>
          <p:nvPr>
            <p:custDataLst>
              <p:tags r:id="rId5"/>
            </p:custDataLst>
          </p:nvPr>
        </p:nvSpPr>
        <p:spPr>
          <a:xfrm>
            <a:off x="214593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矩形: 圆角 13"/>
          <p:cNvSpPr/>
          <p:nvPr>
            <p:custDataLst>
              <p:tags r:id="rId6"/>
            </p:custDataLst>
          </p:nvPr>
        </p:nvSpPr>
        <p:spPr>
          <a:xfrm>
            <a:off x="4121455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矩形: 圆角 16"/>
          <p:cNvSpPr/>
          <p:nvPr>
            <p:custDataLst>
              <p:tags r:id="rId7"/>
            </p:custDataLst>
          </p:nvPr>
        </p:nvSpPr>
        <p:spPr>
          <a:xfrm>
            <a:off x="811279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76" name="矩形: 圆角 16"/>
          <p:cNvSpPr/>
          <p:nvPr>
            <p:custDataLst>
              <p:tags r:id="rId8"/>
            </p:custDataLst>
          </p:nvPr>
        </p:nvSpPr>
        <p:spPr>
          <a:xfrm>
            <a:off x="10135177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78" name="文本框 14"/>
          <p:cNvSpPr txBox="1"/>
          <p:nvPr>
            <p:custDataLst>
              <p:tags r:id="rId9"/>
            </p:custDataLst>
          </p:nvPr>
        </p:nvSpPr>
        <p:spPr>
          <a:xfrm flipH="1">
            <a:off x="16637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0" name="文本框 17"/>
          <p:cNvSpPr txBox="1"/>
          <p:nvPr>
            <p:custDataLst>
              <p:tags r:id="rId10"/>
            </p:custDataLst>
          </p:nvPr>
        </p:nvSpPr>
        <p:spPr>
          <a:xfrm>
            <a:off x="11493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4"/>
          <p:cNvSpPr txBox="1"/>
          <p:nvPr>
            <p:custDataLst>
              <p:tags r:id="rId11"/>
            </p:custDataLst>
          </p:nvPr>
        </p:nvSpPr>
        <p:spPr>
          <a:xfrm flipH="1">
            <a:off x="220726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7"/>
          <p:cNvSpPr txBox="1"/>
          <p:nvPr>
            <p:custDataLst>
              <p:tags r:id="rId12"/>
            </p:custDataLst>
          </p:nvPr>
        </p:nvSpPr>
        <p:spPr>
          <a:xfrm>
            <a:off x="215582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4"/>
          <p:cNvSpPr txBox="1"/>
          <p:nvPr>
            <p:custDataLst>
              <p:tags r:id="rId13"/>
            </p:custDataLst>
          </p:nvPr>
        </p:nvSpPr>
        <p:spPr>
          <a:xfrm flipH="1">
            <a:off x="418338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7"/>
          <p:cNvSpPr txBox="1"/>
          <p:nvPr>
            <p:custDataLst>
              <p:tags r:id="rId14"/>
            </p:custDataLst>
          </p:nvPr>
        </p:nvSpPr>
        <p:spPr>
          <a:xfrm>
            <a:off x="413194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 flipH="1">
            <a:off x="616204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7"/>
          <p:cNvSpPr txBox="1"/>
          <p:nvPr>
            <p:custDataLst>
              <p:tags r:id="rId16"/>
            </p:custDataLst>
          </p:nvPr>
        </p:nvSpPr>
        <p:spPr>
          <a:xfrm>
            <a:off x="611060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29"/>
          <p:cNvSpPr txBox="1"/>
          <p:nvPr>
            <p:custDataLst>
              <p:tags r:id="rId17"/>
            </p:custDataLst>
          </p:nvPr>
        </p:nvSpPr>
        <p:spPr>
          <a:xfrm flipH="1">
            <a:off x="8176895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6" name="文本框 17"/>
          <p:cNvSpPr txBox="1"/>
          <p:nvPr>
            <p:custDataLst>
              <p:tags r:id="rId18"/>
            </p:custDataLst>
          </p:nvPr>
        </p:nvSpPr>
        <p:spPr>
          <a:xfrm>
            <a:off x="8125460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8" name="文本框 31"/>
          <p:cNvSpPr txBox="1"/>
          <p:nvPr>
            <p:custDataLst>
              <p:tags r:id="rId19"/>
            </p:custDataLst>
          </p:nvPr>
        </p:nvSpPr>
        <p:spPr>
          <a:xfrm flipH="1">
            <a:off x="1016381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00" name="文本框 17"/>
          <p:cNvSpPr txBox="1"/>
          <p:nvPr>
            <p:custDataLst>
              <p:tags r:id="rId20"/>
            </p:custDataLst>
          </p:nvPr>
        </p:nvSpPr>
        <p:spPr>
          <a:xfrm>
            <a:off x="10135870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Six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双减政策背景</a:t>
            </a:r>
            <a:endParaRPr altLang="en-US" dirty="0" lang="zh-CN"/>
          </a:p>
        </p:txBody>
      </p:sp>
      <p:sp>
        <p:nvSpPr>
          <p:cNvPr id="10488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双减政策的出台</a:t>
            </a:r>
            <a:endParaRPr altLang="en-US" lang="zh-CN"/>
          </a:p>
        </p:txBody>
      </p:sp>
      <p:sp>
        <p:nvSpPr>
          <p:cNvPr id="1048852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4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6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背景：教育焦虑、学生课业负担过重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858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0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2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目的：减轻学生作业负担、减轻学生校外培训负担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864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6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8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政策文件：《关于进一步减轻义务教育阶段学生作业负担和校外培训负担的意见》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870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72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74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实施时间：2021年7月24日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双减政策的目标和意义</a:t>
            </a:r>
            <a:endParaRPr altLang="en-US" lang="zh-CN"/>
          </a:p>
        </p:txBody>
      </p:sp>
      <p:sp>
        <p:nvSpPr>
          <p:cNvPr id="1048910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14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8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22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6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增强教育实践性，提高学生综合素质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28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培养创新精神，提升国家竞争力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30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减轻学生课业负担，促进学生全面发展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32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推进教育公平，缩小城乡教育差距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校外实践活动的意义</a:t>
            </a:r>
            <a:endParaRPr altLang="en-US" dirty="0" lang="zh-CN"/>
          </a:p>
        </p:txBody>
      </p:sp>
      <p:sp>
        <p:nvSpPr>
          <p:cNvPr id="10489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提升学生综合素质</a:t>
            </a:r>
            <a:endParaRPr altLang="en-US" lang="zh-CN"/>
          </a:p>
        </p:txBody>
      </p:sp>
      <p:sp>
        <p:nvSpPr>
          <p:cNvPr id="1048996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0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4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8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2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提升学生的创新能力：在实践活动中，学生会遇到各种问题，需要自己思考、探索解决方案，从而提升创新能力。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4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增强学生的社会责任感：通过社区服务等活动，学生能够了解社会、服务社会，增强社会责任感。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6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增强学生的实践能力：通过校外实践活动，学生能够将理论知识应用于实际中，提高自己的实践能力。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8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培养学生的团队协作精神：在团队中共同完成任务，能够培养学生的团队协作精神和沟通能力。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增强学生社会责任感</a:t>
            </a:r>
            <a:endParaRPr altLang="en-US" lang="zh-CN"/>
          </a:p>
        </p:txBody>
      </p:sp>
      <p:sp>
        <p:nvSpPr>
          <p:cNvPr id="1049054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校外实践活动能够让学生更好地了解社会，增强社会责任感。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60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2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通过参与社区服务，学生可以深入了解社区的需求和问题，为社区的发展贡献自己的力量。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66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校外实践活动可以培养学生的团队协作精神，提高沟通能力，增强社会责任感。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72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通过参与校外实践活动，学生可以锻炼自己的组织协调能力，增强社会责任感。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培养学生创新精神和实践能力</a:t>
            </a:r>
            <a:endParaRPr altLang="en-US" lang="zh-CN"/>
          </a:p>
        </p:txBody>
      </p:sp>
      <p:sp>
        <p:nvSpPr>
          <p:cNvPr id="1049112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4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6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8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0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在实践中，学生需要亲自动手操作，解决实际问题，从而提高实践能力。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2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校外实践活动能够提供不同于传统课堂的教育环境，激发学生的创新意识和探索精神。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4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通过与社会的接触，学生能够了解社会需求和行业发展，为未来的职业规划提供参考。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6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校外实践活动可以培养学生的团队协作和沟通能力，增强学生的社会责任感。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学校双减的校外实践案例</a:t>
            </a:r>
            <a:endParaRPr altLang="en-US" dirty="0" lang="zh-CN"/>
          </a:p>
        </p:txBody>
      </p:sp>
      <p:sp>
        <p:nvSpPr>
          <p:cNvPr id="10491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开展环保实践活动</a:t>
            </a:r>
            <a:endParaRPr altLang="en-US" lang="zh-CN"/>
          </a:p>
        </p:txBody>
      </p:sp>
      <p:sp>
        <p:nvSpPr>
          <p:cNvPr id="1049190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活动名称：垃圾分类宣传与推广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活动目的：提高学生环保意识，促进社区垃圾分类工作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活动过程：组织学生到社区进行垃圾分类宣传，开展垃圾分类知识讲座，引导学生参与垃圾分类实践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活动效果：提高了学生的环保意识和实践能力，促进了社区垃圾分类工作的推进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组织社区服务活动</a:t>
            </a:r>
            <a:endParaRPr altLang="en-US" lang="zh-CN"/>
          </a:p>
        </p:txBody>
      </p:sp>
      <p:sp>
        <p:nvSpPr>
          <p:cNvPr id="1049232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案例名称：环保志愿者活动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案例简介：组织学生参与社区环保活动，如垃圾分类、植树造林等，提高学生的环保意识和社会责任感。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实施方式：学校与社区合作，安排专人负责活动组织与协调，确保活动安全有序进行。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实施效果：通过活动，学生增强了环保意识，提高了社会责任感，同时也促进了社区环境的改善。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参与社会公益事业</a:t>
            </a:r>
            <a:endParaRPr altLang="en-US" lang="zh-CN"/>
          </a:p>
        </p:txBody>
      </p:sp>
      <p:sp>
        <p:nvSpPr>
          <p:cNvPr id="1049290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2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4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6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8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0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2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4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6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8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0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2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4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6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8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0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2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4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6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学校组织学生参与社区服务，如环保、助老、助残等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学校双减政策鼓励学生参与社会公益事业，有助于培养学生的综合素质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通过参与社会公益事业，学生可以了解社会问题，提高解决问题的能力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学生参与社会公益事业，可以培养社会责任感和奉献精神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开展科技创新活动</a:t>
            </a:r>
            <a:endParaRPr altLang="en-US" lang="zh-CN"/>
          </a:p>
        </p:txBody>
      </p:sp>
      <p:sp>
        <p:nvSpPr>
          <p:cNvPr id="1049368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0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2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4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6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8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0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2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4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6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8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0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2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4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6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8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0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2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4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案例名称：小小发明家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成果展示：学生在比赛中获得优异成绩，部分作品被推荐参加更高级别的比赛。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实施方式：学校与科技馆合作，提供专业指导和技术支持。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案例简介：组织学生参加科技创新大赛，培养他们的创新意识和实践能力。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社区服务的价值与作用</a:t>
            </a:r>
            <a:endParaRPr altLang="en-US" dirty="0" lang="zh-CN"/>
          </a:p>
        </p:txBody>
      </p:sp>
      <p:sp>
        <p:nvSpPr>
          <p:cNvPr id="10494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社区服务的定义和类型</a:t>
            </a:r>
            <a:endParaRPr altLang="en-US" lang="zh-CN"/>
          </a:p>
        </p:txBody>
      </p:sp>
      <p:sp>
        <p:nvSpPr>
          <p:cNvPr id="1049474" name="矩形 3"/>
          <p:cNvSpPr/>
          <p:nvPr>
            <p:custDataLst>
              <p:tags r:id="rId1"/>
            </p:custDataLst>
          </p:nvPr>
        </p:nvSpPr>
        <p:spPr>
          <a:xfrm>
            <a:off x="2041542" y="2258094"/>
            <a:ext cx="9312086" cy="138403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476" name="矩形 13"/>
          <p:cNvSpPr/>
          <p:nvPr>
            <p:custDataLst>
              <p:tags r:id="rId2"/>
            </p:custDataLst>
          </p:nvPr>
        </p:nvSpPr>
        <p:spPr>
          <a:xfrm>
            <a:off x="1524000" y="2258094"/>
            <a:ext cx="252541" cy="138403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文本框 4"/>
          <p:cNvSpPr txBox="1"/>
          <p:nvPr>
            <p:custDataLst>
              <p:tags r:id="rId3"/>
            </p:custDataLst>
          </p:nvPr>
        </p:nvSpPr>
        <p:spPr>
          <a:xfrm>
            <a:off x="2309076" y="2377257"/>
            <a:ext cx="8910028" cy="114493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社区服务的定义：以社区居民需求为导向，以社区资源为基础，由社区各方参与并提供多元化的服务活动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39"/>
          <p:cNvSpPr/>
          <p:nvPr>
            <p:custDataLst>
              <p:tags r:id="rId4"/>
            </p:custDataLst>
          </p:nvPr>
        </p:nvSpPr>
        <p:spPr>
          <a:xfrm>
            <a:off x="2041542" y="3900678"/>
            <a:ext cx="9312086" cy="138403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482" name="矩形 5"/>
          <p:cNvSpPr/>
          <p:nvPr>
            <p:custDataLst>
              <p:tags r:id="rId5"/>
            </p:custDataLst>
          </p:nvPr>
        </p:nvSpPr>
        <p:spPr>
          <a:xfrm>
            <a:off x="1524000" y="3900678"/>
            <a:ext cx="252541" cy="138403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484" name="文本框 41"/>
          <p:cNvSpPr txBox="1"/>
          <p:nvPr>
            <p:custDataLst>
              <p:tags r:id="rId6"/>
            </p:custDataLst>
          </p:nvPr>
        </p:nvSpPr>
        <p:spPr>
          <a:xfrm>
            <a:off x="2309076" y="4020425"/>
            <a:ext cx="8910028" cy="114493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社区服务的类型：公共服务、志愿服务、便民利民服务、邻里互助服务等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社区服务的价值和意义</a:t>
            </a:r>
            <a:endParaRPr altLang="en-US" lang="zh-CN"/>
          </a:p>
        </p:txBody>
      </p:sp>
      <p:sp>
        <p:nvSpPr>
          <p:cNvPr id="1049520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促进个人成长：社区服务可以让学生更好地认识自己，提高自我管理能力，促进个人成长。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增强社会责任感：通过参与社区服务，学生可以了解社会、增强社会责任感。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培养综合素质：社区服务可以培养学生的组织能力、协调能力、沟通能力等综合素质。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丰富人生经验：参与社区服务可以让学生积累丰富的人生经验，提高解决问题的能力。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社区服务对双减政策的影响和作用</a:t>
            </a:r>
            <a:endParaRPr altLang="en-US" lang="zh-CN"/>
          </a:p>
        </p:txBody>
      </p:sp>
      <p:sp>
        <p:nvSpPr>
          <p:cNvPr id="1049586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减轻学生课业负担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92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促进学生全面发展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98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增强社会责任感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04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提高实践能力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学校双减政策下的社区服务模式</a:t>
            </a:r>
            <a:endParaRPr altLang="en-US" dirty="0" lang="zh-CN"/>
          </a:p>
        </p:txBody>
      </p:sp>
      <p:sp>
        <p:nvSpPr>
          <p:cNvPr id="10496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建立学校与社区的合作机制</a:t>
            </a:r>
            <a:endParaRPr altLang="en-US" lang="zh-CN"/>
          </a:p>
        </p:txBody>
      </p:sp>
      <p:sp>
        <p:nvSpPr>
          <p:cNvPr id="1049672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合作目的：共同推进学校双减政策，提升学生综合素质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合作内容：开展校外实践、社区服务等活动，加强学校与社区的联系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合作方式：建立学校与社区的合作机制，如签订合作协议、设立联络员等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合作成果：共同推进学校双减政策，提升学生综合素质，促进社区发展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制定社区服务计划和方案</a:t>
            </a:r>
            <a:endParaRPr altLang="en-US" lang="zh-CN"/>
          </a:p>
        </p:txBody>
      </p:sp>
      <p:sp>
        <p:nvSpPr>
          <p:cNvPr id="1049730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确定服务对象和需求：针对学校周边社区，了解其需求和问题，制定相应的服务计划。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6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组织服务团队：根据服务对象和需求，组建一支由学生、教师和社区志愿者组成的团队。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0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2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设计服务项目：根据社区需求，设计多样化的服务项目，如环保、文化传承、科技普及等。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6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8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实施服务计划：按照计划，有序开展各项服务活动，确保服务质量和效果。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2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完善社区服务保障措施</a:t>
            </a:r>
            <a:endParaRPr altLang="en-US" lang="zh-CN"/>
          </a:p>
        </p:txBody>
      </p:sp>
      <p:sp>
        <p:nvSpPr>
          <p:cNvPr id="1049788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2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6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0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4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加强社区服务人员培训，提高服务水平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6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建立社区服务评估机制，及时反馈和改进服务质量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8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建立社区服务机构，提供专业化的服务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0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完善社区服务设施，提高服务质量和效率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建立社区服务评价体系</a:t>
            </a:r>
            <a:endParaRPr altLang="en-US" lang="zh-CN"/>
          </a:p>
        </p:txBody>
      </p:sp>
      <p:sp>
        <p:nvSpPr>
          <p:cNvPr id="10498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评价标准：根据社区服务的内容、形式、效果等制定评价标准，确保评价的客观性和公正性。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评价方式：采用问卷调查、实地考察、专家评估等多种方式，确保评价的科学性和实用性。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评价结果：将评价结果用于改进社区服务模式，提高服务质量和效果，促进学校双减政策的有效实施。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4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评价主体：包括社区居民、社区组织、学校和政府部门等，确保评价的全面性和多元性。</a:t>
            </a:r>
            <a:endParaRPr altLang="en-US" dirty="0" sz="14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学校双减校外实践与社区服务的未来发展</a:t>
            </a:r>
            <a:endParaRPr altLang="en-US" dirty="0" lang="zh-CN"/>
          </a:p>
        </p:txBody>
      </p:sp>
      <p:sp>
        <p:nvSpPr>
          <p:cNvPr id="10499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加强政策引导和支持力度</a:t>
            </a:r>
            <a:endParaRPr altLang="en-US" lang="zh-CN"/>
          </a:p>
        </p:txBody>
      </p:sp>
      <p:sp>
        <p:nvSpPr>
          <p:cNvPr id="1049948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建立完善的评估机制，对学校双减校外实践与社区服务的质量进行监督和评估。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制定具体的政策措施，鼓励学校开展校外实践与社区服务活动。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加大对学校双减校外实践与社区服务的资金投入，提供必要的经费支持。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加强与相关部门的合作，形成合力，共同推进学校双减校外实践与社区服务的发展。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创新校外实践和社区服务模式</a:t>
            </a:r>
            <a:endParaRPr altLang="en-US" lang="zh-CN"/>
          </a:p>
        </p:txBody>
      </p:sp>
      <p:sp>
        <p:nvSpPr>
          <p:cNvPr id="1050014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个性化定制：根据学生的兴趣和需求，定制个性化的校外实践和社区服务项目，提高学生的参与度和实践效果。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引入科技手段：利用现代科技手段，如虚拟现实、增强现实等技术，创新校外实践和社区服务的形式和内容。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多元化合作：加强学校、企业、社区等各方合作，共同开发校外实践和社区服务项目，实现资源共享和优势互补。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评价体系改革：建立科学的校外实践和社区服务评价体系，注重过程评价和实际效果评价，促进服务质量的提升。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提高参与度和覆盖面</a:t>
            </a:r>
            <a:endParaRPr altLang="en-US" lang="zh-CN"/>
          </a:p>
        </p:txBody>
      </p:sp>
      <p:sp>
        <p:nvSpPr>
          <p:cNvPr id="1050080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鼓励更多学校和教师参与双减校外实践与社区服务，提高参与度。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4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6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扩大双减校外实践与社区服务的覆盖面，让更多学生受益。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0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2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建立有效的激励机制，激发学校和教师的积极性，提高参与度。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6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8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加强宣传推广，提高社会对双减校外实践与社区服务的认知度和认同感，促进更多人参与。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2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加强监督管理和评估工作</a:t>
            </a:r>
            <a:endParaRPr altLang="en-US" lang="zh-CN"/>
          </a:p>
        </p:txBody>
      </p:sp>
      <p:sp>
        <p:nvSpPr>
          <p:cNvPr id="1050138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40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42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建立完善的监督机制，确保双减校外实践与社区服务的规范开展。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46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48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定期开展评估工作，对双减校外实践与社区服务的实施效果进行科学评价。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52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54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及时反馈评估结果，针对问题提出改进措施，促进双减校外实践与社区服务的持续发展。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58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60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加强与相关部门的沟通协作，共同推进双减校外实践与社区服务的监督管理和评估工作。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9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6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1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1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1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2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2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2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3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3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3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4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4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4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5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5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5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6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6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UNIT_VALUE" val="1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6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SLIDE_ID" val="custom2023099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6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3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0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19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78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2024-01-05T09:11:32Z</dcterms:created>
  <dcterms:modified xsi:type="dcterms:W3CDTF">2024-01-05T09:11:32Z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8890ee02555646b5a166b49ad957d1bb_21</vt:lpwstr>
  </property>
</Properties>
</file>