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104" r:id="rId1"/>
    <p:sldMasterId id="2147492141" r:id="rId2"/>
  </p:sldMasterIdLst>
  <p:notesMasterIdLst>
    <p:notesMasterId r:id="rId3"/>
  </p:notesMasterIdLst>
  <p:sldIdLst>
    <p:sldId id="4123" r:id="rId4"/>
    <p:sldId id="4128" r:id="rId5"/>
    <p:sldId id="4132" r:id="rId6"/>
    <p:sldId id="4135" r:id="rId7"/>
    <p:sldId id="4138" r:id="rId8"/>
    <p:sldId id="4141" r:id="rId9"/>
    <p:sldId id="4144" r:id="rId10"/>
    <p:sldId id="4147" r:id="rId11"/>
    <p:sldId id="4150" r:id="rId12"/>
    <p:sldId id="4153" r:id="rId13"/>
    <p:sldId id="4156" r:id="rId14"/>
    <p:sldId id="4159" r:id="rId15"/>
    <p:sldId id="4162" r:id="rId16"/>
    <p:sldId id="4165" r:id="rId17"/>
    <p:sldId id="4168" r:id="rId18"/>
    <p:sldId id="4171" r:id="rId19"/>
    <p:sldId id="4174" r:id="rId20"/>
    <p:sldId id="4177" r:id="rId21"/>
    <p:sldId id="4180" r:id="rId22"/>
    <p:sldId id="4183" r:id="rId23"/>
    <p:sldId id="4186" r:id="rId24"/>
    <p:sldId id="4189" r:id="rId25"/>
    <p:sldId id="4192" r:id="rId26"/>
    <p:sldId id="4195" r:id="rId27"/>
    <p:sldId id="4198" r:id="rId28"/>
    <p:sldId id="4201" r:id="rId29"/>
    <p:sldId id="4204" r:id="rId30"/>
    <p:sldId id="42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05" r:id="rId1"/>
    <p:sldLayoutId id="2147492106" r:id="rId2"/>
    <p:sldLayoutId id="2147492107" r:id="rId3"/>
    <p:sldLayoutId id="2147492108" r:id="rId4"/>
    <p:sldLayoutId id="2147492109" r:id="rId5"/>
    <p:sldLayoutId id="2147492110" r:id="rId6"/>
    <p:sldLayoutId id="2147492111" r:id="rId7"/>
    <p:sldLayoutId id="2147492112" r:id="rId8"/>
    <p:sldLayoutId id="2147492113" r:id="rId9"/>
    <p:sldLayoutId id="2147492114" r:id="rId10"/>
    <p:sldLayoutId id="21474921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42" r:id="rId1"/>
    <p:sldLayoutId id="2147492143" r:id="rId2"/>
    <p:sldLayoutId id="2147492144" r:id="rId3"/>
    <p:sldLayoutId id="2147492145" r:id="rId4"/>
    <p:sldLayoutId id="2147492146" r:id="rId5"/>
    <p:sldLayoutId id="2147492147" r:id="rId6"/>
    <p:sldLayoutId id="2147492148" r:id="rId7"/>
    <p:sldLayoutId id="2147492149" r:id="rId8"/>
    <p:sldLayoutId id="2147492150" r:id="rId9"/>
    <p:sldLayoutId id="2147492151" r:id="rId10"/>
    <p:sldLayoutId id="214749215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tags" Target="../tags/tag775.xml"/><Relationship Id="rId14" Type="http://schemas.openxmlformats.org/officeDocument/2006/relationships/tags" Target="../tags/tag776.xml"/><Relationship Id="rId15" Type="http://schemas.openxmlformats.org/officeDocument/2006/relationships/tags" Target="../tags/tag777.xml"/><Relationship Id="rId16" Type="http://schemas.openxmlformats.org/officeDocument/2006/relationships/tags" Target="../tags/tag778.xml"/><Relationship Id="rId17" Type="http://schemas.openxmlformats.org/officeDocument/2006/relationships/tags" Target="../tags/tag779.xml"/><Relationship Id="rId18" Type="http://schemas.openxmlformats.org/officeDocument/2006/relationships/tags" Target="../tags/tag780.xml"/><Relationship Id="rId19" Type="http://schemas.openxmlformats.org/officeDocument/2006/relationships/tags" Target="../tags/tag781.xml"/><Relationship Id="rId20" Type="http://schemas.openxmlformats.org/officeDocument/2006/relationships/tags" Target="../tags/tag78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tags" Target="../tags/tag806.xml"/><Relationship Id="rId10" Type="http://schemas.openxmlformats.org/officeDocument/2006/relationships/tags" Target="../tags/tag807.xml"/><Relationship Id="rId11" Type="http://schemas.openxmlformats.org/officeDocument/2006/relationships/tags" Target="../tags/tag808.xml"/><Relationship Id="rId12" Type="http://schemas.openxmlformats.org/officeDocument/2006/relationships/tags" Target="../tags/tag8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tags" Target="../tags/tag827.xml"/><Relationship Id="rId8" Type="http://schemas.openxmlformats.org/officeDocument/2006/relationships/tags" Target="../tags/tag828.xml"/><Relationship Id="rId9" Type="http://schemas.openxmlformats.org/officeDocument/2006/relationships/tags" Target="../tags/tag829.xml"/><Relationship Id="rId10" Type="http://schemas.openxmlformats.org/officeDocument/2006/relationships/tags" Target="../tags/tag830.xml"/><Relationship Id="rId11" Type="http://schemas.openxmlformats.org/officeDocument/2006/relationships/tags" Target="../tags/tag831.xml"/><Relationship Id="rId12" Type="http://schemas.openxmlformats.org/officeDocument/2006/relationships/tags" Target="../tags/tag8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tags" Target="../tags/tag849.xml"/><Relationship Id="rId6" Type="http://schemas.openxmlformats.org/officeDocument/2006/relationships/tags" Target="../tags/tag850.xml"/><Relationship Id="rId7" Type="http://schemas.openxmlformats.org/officeDocument/2006/relationships/tags" Target="../tags/tag851.xml"/><Relationship Id="rId8" Type="http://schemas.openxmlformats.org/officeDocument/2006/relationships/tags" Target="../tags/tag852.xml"/><Relationship Id="rId9" Type="http://schemas.openxmlformats.org/officeDocument/2006/relationships/tags" Target="../tags/tag853.xml"/><Relationship Id="rId10" Type="http://schemas.openxmlformats.org/officeDocument/2006/relationships/tags" Target="../tags/tag854.xml"/><Relationship Id="rId11" Type="http://schemas.openxmlformats.org/officeDocument/2006/relationships/tags" Target="../tags/tag855.xml"/><Relationship Id="rId12" Type="http://schemas.openxmlformats.org/officeDocument/2006/relationships/tags" Target="../tags/tag8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tags" Target="../tags/tag861.xml"/><Relationship Id="rId6" Type="http://schemas.openxmlformats.org/officeDocument/2006/relationships/tags" Target="../tags/tag862.xml"/><Relationship Id="rId7" Type="http://schemas.openxmlformats.org/officeDocument/2006/relationships/tags" Target="../tags/tag863.xml"/><Relationship Id="rId8" Type="http://schemas.openxmlformats.org/officeDocument/2006/relationships/tags" Target="../tags/tag864.xml"/><Relationship Id="rId9" Type="http://schemas.openxmlformats.org/officeDocument/2006/relationships/tags" Target="../tags/tag865.xml"/><Relationship Id="rId10" Type="http://schemas.openxmlformats.org/officeDocument/2006/relationships/tags" Target="../tags/tag866.xml"/><Relationship Id="rId11" Type="http://schemas.openxmlformats.org/officeDocument/2006/relationships/tags" Target="../tags/tag867.xml"/><Relationship Id="rId12" Type="http://schemas.openxmlformats.org/officeDocument/2006/relationships/tags" Target="../tags/tag868.xml"/><Relationship Id="rId13" Type="http://schemas.openxmlformats.org/officeDocument/2006/relationships/tags" Target="../tags/tag869.xml"/><Relationship Id="rId14" Type="http://schemas.openxmlformats.org/officeDocument/2006/relationships/tags" Target="../tags/tag870.xml"/><Relationship Id="rId15" Type="http://schemas.openxmlformats.org/officeDocument/2006/relationships/tags" Target="../tags/tag871.xml"/><Relationship Id="rId16" Type="http://schemas.openxmlformats.org/officeDocument/2006/relationships/tags" Target="../tags/tag87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tags" Target="../tags/tag904.xml"/><Relationship Id="rId10" Type="http://schemas.openxmlformats.org/officeDocument/2006/relationships/tags" Target="../tags/tag905.xml"/><Relationship Id="rId11" Type="http://schemas.openxmlformats.org/officeDocument/2006/relationships/tags" Target="../tags/tag906.xml"/><Relationship Id="rId12" Type="http://schemas.openxmlformats.org/officeDocument/2006/relationships/tags" Target="../tags/tag9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tags" Target="../tags/tag912.xml"/><Relationship Id="rId6" Type="http://schemas.openxmlformats.org/officeDocument/2006/relationships/tags" Target="../tags/tag913.xml"/><Relationship Id="rId7" Type="http://schemas.openxmlformats.org/officeDocument/2006/relationships/tags" Target="../tags/tag914.xml"/><Relationship Id="rId8" Type="http://schemas.openxmlformats.org/officeDocument/2006/relationships/tags" Target="../tags/tag915.xml"/><Relationship Id="rId9" Type="http://schemas.openxmlformats.org/officeDocument/2006/relationships/tags" Target="../tags/tag916.xml"/><Relationship Id="rId10" Type="http://schemas.openxmlformats.org/officeDocument/2006/relationships/tags" Target="../tags/tag917.xml"/><Relationship Id="rId11" Type="http://schemas.openxmlformats.org/officeDocument/2006/relationships/tags" Target="../tags/tag918.xml"/><Relationship Id="rId12" Type="http://schemas.openxmlformats.org/officeDocument/2006/relationships/tags" Target="../tags/tag919.xml"/><Relationship Id="rId13" Type="http://schemas.openxmlformats.org/officeDocument/2006/relationships/tags" Target="../tags/tag920.xml"/><Relationship Id="rId14" Type="http://schemas.openxmlformats.org/officeDocument/2006/relationships/tags" Target="../tags/tag921.xml"/><Relationship Id="rId15" Type="http://schemas.openxmlformats.org/officeDocument/2006/relationships/tags" Target="../tags/tag922.xml"/><Relationship Id="rId16" Type="http://schemas.openxmlformats.org/officeDocument/2006/relationships/tags" Target="../tags/tag92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tags" Target="../tags/tag935.xml"/><Relationship Id="rId10" Type="http://schemas.openxmlformats.org/officeDocument/2006/relationships/tags" Target="../tags/tag936.xml"/><Relationship Id="rId11" Type="http://schemas.openxmlformats.org/officeDocument/2006/relationships/tags" Target="../tags/tag937.xml"/><Relationship Id="rId12" Type="http://schemas.openxmlformats.org/officeDocument/2006/relationships/tags" Target="../tags/tag938.xml"/><Relationship Id="rId13" Type="http://schemas.openxmlformats.org/officeDocument/2006/relationships/tags" Target="../tags/tag939.xml"/><Relationship Id="rId14" Type="http://schemas.openxmlformats.org/officeDocument/2006/relationships/tags" Target="../tags/tag940.xml"/><Relationship Id="rId15" Type="http://schemas.openxmlformats.org/officeDocument/2006/relationships/tags" Target="../tags/tag941.xml"/><Relationship Id="rId16" Type="http://schemas.openxmlformats.org/officeDocument/2006/relationships/tags" Target="../tags/tag942.xml"/><Relationship Id="rId17" Type="http://schemas.openxmlformats.org/officeDocument/2006/relationships/tags" Target="../tags/tag943.xml"/><Relationship Id="rId18" Type="http://schemas.openxmlformats.org/officeDocument/2006/relationships/tags" Target="../tags/tag944.xml"/><Relationship Id="rId19" Type="http://schemas.openxmlformats.org/officeDocument/2006/relationships/tags" Target="../tags/tag945.xml"/><Relationship Id="rId20" Type="http://schemas.openxmlformats.org/officeDocument/2006/relationships/tags" Target="../tags/tag94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7.xml"/><Relationship Id="rId2" Type="http://schemas.openxmlformats.org/officeDocument/2006/relationships/tags" Target="../tags/tag948.xml"/><Relationship Id="rId3" Type="http://schemas.openxmlformats.org/officeDocument/2006/relationships/tags" Target="../tags/tag949.xml"/><Relationship Id="rId4" Type="http://schemas.openxmlformats.org/officeDocument/2006/relationships/tags" Target="../tags/tag950.xml"/><Relationship Id="rId5" Type="http://schemas.openxmlformats.org/officeDocument/2006/relationships/tags" Target="../tags/tag951.xml"/><Relationship Id="rId6" Type="http://schemas.openxmlformats.org/officeDocument/2006/relationships/tags" Target="../tags/tag952.xml"/><Relationship Id="rId7" Type="http://schemas.openxmlformats.org/officeDocument/2006/relationships/tags" Target="../tags/tag953.xml"/><Relationship Id="rId8" Type="http://schemas.openxmlformats.org/officeDocument/2006/relationships/tags" Target="../tags/tag954.xml"/><Relationship Id="rId9" Type="http://schemas.openxmlformats.org/officeDocument/2006/relationships/tags" Target="../tags/tag955.xml"/><Relationship Id="rId10" Type="http://schemas.openxmlformats.org/officeDocument/2006/relationships/tags" Target="../tags/tag956.xml"/><Relationship Id="rId11" Type="http://schemas.openxmlformats.org/officeDocument/2006/relationships/tags" Target="../tags/tag957.xml"/><Relationship Id="rId12" Type="http://schemas.openxmlformats.org/officeDocument/2006/relationships/tags" Target="../tags/tag9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tags" Target="../tags/tag962.xml"/><Relationship Id="rId5" Type="http://schemas.openxmlformats.org/officeDocument/2006/relationships/tags" Target="../tags/tag963.xml"/><Relationship Id="rId6" Type="http://schemas.openxmlformats.org/officeDocument/2006/relationships/tags" Target="../tags/tag964.xml"/><Relationship Id="rId7" Type="http://schemas.openxmlformats.org/officeDocument/2006/relationships/tags" Target="../tags/tag965.xml"/><Relationship Id="rId8" Type="http://schemas.openxmlformats.org/officeDocument/2006/relationships/tags" Target="../tags/tag966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tags" Target="../tags/tag970.xml"/><Relationship Id="rId5" Type="http://schemas.openxmlformats.org/officeDocument/2006/relationships/tags" Target="../tags/tag971.xml"/><Relationship Id="rId6" Type="http://schemas.openxmlformats.org/officeDocument/2006/relationships/tags" Target="../tags/tag972.xml"/><Relationship Id="rId7" Type="http://schemas.openxmlformats.org/officeDocument/2006/relationships/tags" Target="../tags/tag973.xml"/><Relationship Id="rId8" Type="http://schemas.openxmlformats.org/officeDocument/2006/relationships/tags" Target="../tags/tag974.xml"/><Relationship Id="rId9" Type="http://schemas.openxmlformats.org/officeDocument/2006/relationships/tags" Target="../tags/tag975.xml"/><Relationship Id="rId10" Type="http://schemas.openxmlformats.org/officeDocument/2006/relationships/tags" Target="../tags/tag976.xml"/><Relationship Id="rId11" Type="http://schemas.openxmlformats.org/officeDocument/2006/relationships/tags" Target="../tags/tag977.xml"/><Relationship Id="rId12" Type="http://schemas.openxmlformats.org/officeDocument/2006/relationships/tags" Target="../tags/tag97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9.xml"/><Relationship Id="rId2" Type="http://schemas.openxmlformats.org/officeDocument/2006/relationships/tags" Target="../tags/tag980.xml"/><Relationship Id="rId3" Type="http://schemas.openxmlformats.org/officeDocument/2006/relationships/tags" Target="../tags/tag9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1852"/>
          </a:bodyPr>
          <a:p>
            <a:r>
              <a:rPr altLang="en-US" lang="zh-CN"/>
              <a:t>2024年智能家居与物联网应用与市场推进方案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智能家居与物联网的发展趋势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智能家居与物联网的应用场景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智能家居与物联网的市场需求与挑战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智能家居与物联网的推进策略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智能家居与物联网的未来展望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智能家居与物联网的发展趋势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智能家居与物联网的融合趋势</a:t>
            </a:r>
            <a:endParaRPr altLang="en-US" lang="zh-CN"/>
          </a:p>
        </p:txBody>
      </p:sp>
      <p:sp>
        <p:nvSpPr>
          <p:cNvPr id="10510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0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智能家居与物联网的深度融合，实现设备间的互联互通和智能化控制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5G技术的普及将加速智能家居与物联网的发展，提升数据传输速度和设备连接数量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AI技术的广泛应用，使得智能家居设备能够自主学习和适应用户需求，提升用户体验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隐私和安全问题成为智能家居与物联网发展的重要挑战，需要加强技术研发和法律法规的建设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5G技术的推动作用</a:t>
            </a:r>
            <a:endParaRPr altLang="en-US" lang="zh-CN"/>
          </a:p>
        </p:txBody>
      </p:sp>
      <p:sp>
        <p:nvSpPr>
          <p:cNvPr id="10513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5G技术为智能家居和物联网提供了更快速、更稳定的网络连接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5G技术提高了数据传输的容量和速度，使得更多的设备能够同时接入物联网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5G技术促进了智能家居和物联网的创新应用，如智能安防、智能照明等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5G技术提高了智能家居和物联网的响应速度和用户体验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人工智能在智能家居中的应用</a:t>
            </a:r>
            <a:endParaRPr altLang="en-US" lang="zh-CN"/>
          </a:p>
        </p:txBody>
      </p:sp>
      <p:sp>
        <p:nvSpPr>
          <p:cNvPr id="10516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智能照明：通过语音、手机APP等方式控制灯光，实现家庭照明智能化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智能环境：通过AI技术对家庭环境进行智能调节，如温度、湿度等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语音助手：如Siri、Alexa等，可以控制家电、查询信息、设置提醒等功能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智能安防：通过AI技术实现家庭安全监控、入侵检测、火灾报警等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物联网安全问题及解决方案</a:t>
            </a:r>
            <a:endParaRPr altLang="en-US" lang="zh-CN"/>
          </a:p>
        </p:txBody>
      </p:sp>
      <p:sp>
        <p:nvSpPr>
          <p:cNvPr id="1051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物联网设备安全：保护设备免受攻击和恶意软件的侵害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网络通信安全：保障数据传输过程中的机密性和完整性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云平台安全：加强云端数据存储和访问的安全性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数据隐私：确保用户数据不被泄露和滥用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智能家居与物联网的应用场景</a:t>
            </a:r>
            <a:endParaRPr altLang="en-US" lang="zh-CN"/>
          </a:p>
        </p:txBody>
      </p:sp>
      <p:sp>
        <p:nvSpPr>
          <p:cNvPr id="10522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智能家居的场景化应用</a:t>
            </a:r>
            <a:endParaRPr altLang="en-US" lang="zh-CN"/>
          </a:p>
        </p:txBody>
      </p:sp>
      <p:sp>
        <p:nvSpPr>
          <p:cNvPr id="10527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家庭安全监控：通过物联网技术，实时监控家庭安全状况，保障家庭成员的安全。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智能照明：通过手机APP或语音控制，实现家庭照明系统的智能化控制，提供舒适的光环境。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智能家电控制：通过物联网技术，实现家电设备的远程控制和智能化管理，提高生活便利性。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智能窗帘：通过手机APP或语音控制，实现窗帘的智能化控制，方便家庭成员的生活。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智能家居在智慧城市建设中的作用</a:t>
            </a:r>
            <a:endParaRPr altLang="en-US" lang="zh-CN"/>
          </a:p>
        </p:txBody>
      </p:sp>
      <p:sp>
        <p:nvSpPr>
          <p:cNvPr id="10530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0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提供便捷的生活方式：智能家居技术能够为居民提供更加便捷的生活方式，如智能照明、智能安防等。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0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0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提高能源利用效率：智能家居系统能够实时监测和控制家庭的能源消耗，帮助用户节约能源，降低能源浪费。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0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0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提升城市管理效率：智能家居技术可以为城市管理部门提供更加精准的数据支持，帮助管理部门更好地掌握城市运行情况，提高城市管理效率。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0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0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促进智慧城市发展：智能家居技术的广泛应用将推动智慧城市的建设和发展，为城市居民提供更加智能化、便捷化的服务。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物联网在工业4.0中的应用</a:t>
            </a:r>
            <a:endParaRPr altLang="en-US" lang="zh-CN"/>
          </a:p>
        </p:txBody>
      </p:sp>
      <p:sp>
        <p:nvSpPr>
          <p:cNvPr id="10533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定义：工业4.0是物联网在制造业中的一种应用模式，通过智能化、网络化的方式实现生产过程的自动化和优化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应用场景：智能制造、智能物流、智能仓储等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技术支持：传感器、通信技术、云计算等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优势：提高生产效率、降低成本、增强企业竞争力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物联网在农业领域的应用</a:t>
            </a:r>
            <a:endParaRPr altLang="en-US" lang="zh-CN"/>
          </a:p>
        </p:txBody>
      </p:sp>
      <p:sp>
        <p:nvSpPr>
          <p:cNvPr id="10536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精准农业：通过物联网技术，实现农田环境的实时监测和数据采集，提高农业生产效率。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智能灌溉：利用物联网设备监测土壤湿度和气象数据，实现智能灌溉，节约水资源。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农产品追溯：通过物联网技术，实现农产品从生产到销售的全程追溯，提高食品安全水平。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农业智能化管理：借助物联网平台，实现对农业设备的远程监控和管理，提高管理效率。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智能家居与物联网的市场需求与挑战</a:t>
            </a:r>
            <a:endParaRPr altLang="en-US" lang="zh-CN"/>
          </a:p>
        </p:txBody>
      </p:sp>
      <p:sp>
        <p:nvSpPr>
          <p:cNvPr id="10539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智能家居与物联网的市场规模与增长趋势</a:t>
            </a:r>
            <a:endParaRPr altLang="en-US" lang="zh-CN"/>
          </a:p>
        </p:txBody>
      </p:sp>
      <p:sp>
        <p:nvSpPr>
          <p:cNvPr id="10543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全球智能家居市场规模持续增长，预计到2024年将达到1000亿美元以上。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物联网技术在智能家居领域的应用不断深化，成为市场规模增长的重要驱动力。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智能家居市场呈现出多样化、个性化的发展趋势，满足不同消费者需求。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随着技术的不断进步和应用场景的不断拓展，智能家居市场未来仍有很大的发展空间。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消费者对智能家居的需求与期望</a:t>
            </a:r>
            <a:endParaRPr altLang="en-US" lang="zh-CN"/>
          </a:p>
        </p:txBody>
      </p:sp>
      <p:sp>
        <p:nvSpPr>
          <p:cNvPr id="10546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便捷性：消费者期望智能家居能够提供更加便捷的生活体验，如通过语音或手机控制家电设备。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安全性：随着网络安全问题的日益突出，消费者对智能家居的安全性也提出了更高的要求。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个性化：消费者希望智能家居能够根据个人需求进行定制化设置，如定制化的智能照明、智能音乐等。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节能环保：消费者越来越注重节能环保，期望智能家居能够通过智能化控制达到节能减排的效果。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企业如何应对智能家居与物联网市场的挑战</a:t>
            </a:r>
            <a:endParaRPr altLang="en-US" lang="zh-CN"/>
          </a:p>
        </p:txBody>
      </p:sp>
      <p:sp>
        <p:nvSpPr>
          <p:cNvPr id="10550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0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建立完善的数据安全保障体系，保护用户隐私和数据安全。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提高产品和服务的质量和可靠性，增强用户信任和忠诚度。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提升技术创新能力，以满足不断变化的市场需求。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加强与产业链上下游企业的合作，共同应对挑战。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智能家居与物联网的创新商业模式</a:t>
            </a:r>
            <a:endParaRPr altLang="en-US" lang="zh-CN"/>
          </a:p>
        </p:txBody>
      </p:sp>
      <p:sp>
        <p:nvSpPr>
          <p:cNvPr id="10553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智能家居与物联网的商业模式创新案例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智能家居与物联网的发展趋势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创新商业模式的探索与实践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创新商业模式对市场推进的推动作用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智能家居与物联网的推进策略</a:t>
            </a:r>
            <a:endParaRPr altLang="en-US" lang="zh-CN"/>
          </a:p>
        </p:txBody>
      </p:sp>
      <p:sp>
        <p:nvSpPr>
          <p:cNvPr id="10556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政策层面的推进策略</a:t>
            </a:r>
            <a:endParaRPr altLang="en-US" lang="zh-CN"/>
          </a:p>
        </p:txBody>
      </p:sp>
      <p:sp>
        <p:nvSpPr>
          <p:cNvPr id="10560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制定相关政策，鼓励智能家居与物联网的发展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1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1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加大对智能家居与物联网产业的投资力度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1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1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建立智能家居与物联网标准体系，推动产业规范化发展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1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1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加强与国际组织和国家的合作，共同推进智能家居与物联网的发展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企业层面的推进策略</a:t>
            </a:r>
            <a:endParaRPr altLang="en-US" lang="zh-CN"/>
          </a:p>
        </p:txBody>
      </p:sp>
      <p:sp>
        <p:nvSpPr>
          <p:cNvPr id="10564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制定智能家居与物联网产品标准，推动行业规范化发展。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建立智能家居与物联网研发团队，加大技术研发投入，提升产品创新能力。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加强与各行业的合作，拓展智能家居与物联网的应用场景，提升用户体验。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建立完善的售后服务体系，提高用户满意度。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技术层面的推进策略</a:t>
            </a:r>
            <a:endParaRPr altLang="en-US" lang="zh-CN"/>
          </a:p>
        </p:txBody>
      </p:sp>
      <p:sp>
        <p:nvSpPr>
          <p:cNvPr id="10567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推进5G技术在智能家居与物联网领域的应用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加强人工智能技术在智能家居与物联网领域的应用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提升物联网技术的安全性和稳定性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促进智能家居与物联网的融合发展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跨界合作与产业链整合的推进策略</a:t>
            </a:r>
            <a:endParaRPr altLang="en-US" lang="zh-CN"/>
          </a:p>
        </p:txBody>
      </p:sp>
      <p:sp>
        <p:nvSpPr>
          <p:cNvPr id="10570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鼓励跨界创新，拓展智能家居与物联网的应用场景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建立跨行业的合作平台，促进资源共享和优势互补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加强产业链上下游企业的合作，形成良好的产业生态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建立跨界合作的标准和规范，提升整个行业的竞争力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智能家居与物联网的未来展望</a:t>
            </a:r>
            <a:endParaRPr altLang="en-US" lang="zh-CN"/>
          </a:p>
        </p:txBody>
      </p:sp>
      <p:sp>
        <p:nvSpPr>
          <p:cNvPr id="10573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未来智能家居与物联网的发展趋势预测</a:t>
            </a:r>
            <a:endParaRPr altLang="en-US" lang="zh-CN"/>
          </a:p>
        </p:txBody>
      </p:sp>
      <p:sp>
        <p:nvSpPr>
          <p:cNvPr id="105779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798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800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人工智能技术的广泛应用：AI将为智能家居带来更智能化的服务和体验，如语音控制、智能推荐等。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780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7804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806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808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5G技术的普及：5G将为物联网带来更快速、更稳定的数据传输，推动智能家居和物联网的发展。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781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781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814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816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跨界融合与创新：智能家居和物联网将与各行各业进行跨界融合，如医疗、教育、娱乐等，形成更多创新应用。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781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7820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7822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824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安全隐私保护：随着智能家居和物联网的普及，数据安全和隐私保护将成为重要的发展趋势，将有更多安全技术应用于智能家居和物联网领域。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782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未来智能家居与物联网的技术创新方向</a:t>
            </a:r>
            <a:endParaRPr altLang="en-US" lang="zh-CN"/>
          </a:p>
        </p:txBody>
      </p:sp>
      <p:sp>
        <p:nvSpPr>
          <p:cNvPr id="10581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人工智能技术：提升智能家居的智能化水平，实现更智能的家居体验。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5G通信技术：提升物联网的传输速度和稳定性，实现更高效的设备连接。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大数据分析技术：通过分析用户行为和需求，优化智能家居和物联网的应用体验。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云计算技术：提升智能家居和物联网的数据处理能力，实现更高效的数据管理和分析。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未来智能家居与物联网的市场拓展空间</a:t>
            </a:r>
            <a:endParaRPr altLang="en-US" lang="zh-CN"/>
          </a:p>
        </p:txBody>
      </p:sp>
      <p:sp>
        <p:nvSpPr>
          <p:cNvPr id="10584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AI技术的进步将提升智能家居的智能化程度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5G技术的普及将加速智能家居与物联网的发展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跨界合作将拓展智能家居与物联网的应用场景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政策支持将促进智能家居与物联网市场的快速发展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未来智能家居与物联网的社会影响与价值</a:t>
            </a:r>
            <a:endParaRPr altLang="en-US" lang="zh-CN"/>
          </a:p>
        </p:txBody>
      </p:sp>
      <p:sp>
        <p:nvSpPr>
          <p:cNvPr id="10587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提高生活便利性：智能家居与物联网将为人们提供更加便捷、舒适的生活体验，如智能照明、智能安防等。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节能环保：智能家居与物联网可以实现能源的精细化管理，降低能源消耗，减少环境污染。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促进经济发展：智能家居与物联网的发展将带动相关产业的发展，创造更多的就业机会和经济效益。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提高社会安全：智能家居与物联网可以实现远程监控和管理，提高社会安全防范能力。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3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3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2024-01-06T02:06:48Z</dcterms:created>
  <dcterms:modified xsi:type="dcterms:W3CDTF">2024-01-06T02:06:48Z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e62fcc7bd9264f76a3c6150617da21c2_21</vt:lpwstr>
  </property>
</Properties>
</file>