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4" r:id="rId4"/>
  </p:sldMasterIdLst>
  <p:notesMasterIdLst>
    <p:notesMasterId r:id="rId6"/>
  </p:notesMasterIdLst>
  <p:sldIdLst>
    <p:sldId id="400" r:id="rId5"/>
    <p:sldId id="353" r:id="rId7"/>
    <p:sldId id="389" r:id="rId8"/>
    <p:sldId id="300" r:id="rId9"/>
    <p:sldId id="397" r:id="rId10"/>
    <p:sldId id="379" r:id="rId11"/>
    <p:sldId id="393" r:id="rId12"/>
    <p:sldId id="396" r:id="rId13"/>
    <p:sldId id="391" r:id="rId14"/>
    <p:sldId id="378" r:id="rId15"/>
    <p:sldId id="297" r:id="rId16"/>
  </p:sldIdLst>
  <p:sldSz cx="12190095" cy="685927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5" userDrawn="1">
          <p15:clr>
            <a:srgbClr val="A4A3A4"/>
          </p15:clr>
        </p15:guide>
        <p15:guide id="2" pos="38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A3C1"/>
    <a:srgbClr val="81B747"/>
    <a:srgbClr val="01ACBE"/>
    <a:srgbClr val="E25E0E"/>
    <a:srgbClr val="4FC34E"/>
    <a:srgbClr val="14B28B"/>
    <a:srgbClr val="27C5D6"/>
    <a:srgbClr val="1983B7"/>
    <a:srgbClr val="E94E60"/>
    <a:srgbClr val="01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86" autoAdjust="0"/>
    <p:restoredTop sz="94451" autoAdjust="0"/>
  </p:normalViewPr>
  <p:slideViewPr>
    <p:cSldViewPr snapToGrid="0" showGuides="1">
      <p:cViewPr>
        <p:scale>
          <a:sx n="100" d="100"/>
          <a:sy n="100" d="100"/>
        </p:scale>
        <p:origin x="-744" y="-432"/>
      </p:cViewPr>
      <p:guideLst>
        <p:guide orient="horz" pos="2125"/>
        <p:guide pos="38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0" Type="http://schemas.openxmlformats.org/officeDocument/2006/relationships/tags" Target="tags/tag79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9012C8C0-A3D3-487B-AECC-CB6663EAE28D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3849D3E0-124D-4DFF-AE99-4EA4CC201DB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模板来自于：第一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https://www.1ppt.com/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5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3802" y="3602873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500"/>
            </a:lvl4pPr>
            <a:lvl5pPr marL="1828800" indent="0" algn="ctr">
              <a:buNone/>
              <a:defRPr sz="1500"/>
            </a:lvl5pPr>
            <a:lvl6pPr marL="2286000" indent="0" algn="ctr">
              <a:buNone/>
              <a:defRPr sz="1500"/>
            </a:lvl6pPr>
            <a:lvl7pPr marL="2743200" indent="0" algn="ctr">
              <a:buNone/>
              <a:defRPr sz="1500"/>
            </a:lvl7pPr>
            <a:lvl8pPr marL="3200400" indent="0" algn="ctr">
              <a:buNone/>
              <a:defRPr sz="1500"/>
            </a:lvl8pPr>
            <a:lvl9pPr marL="3657600" indent="0" algn="ctr">
              <a:buNone/>
              <a:defRPr sz="15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4" y="1710135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744" y="4590527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679" y="1681553"/>
            <a:ext cx="5157117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500" b="1"/>
            </a:lvl4pPr>
            <a:lvl5pPr marL="1828800" indent="0">
              <a:buNone/>
              <a:defRPr sz="1500" b="1"/>
            </a:lvl5pPr>
            <a:lvl6pPr marL="2286000" indent="0">
              <a:buNone/>
              <a:defRPr sz="1500" b="1"/>
            </a:lvl6pPr>
            <a:lvl7pPr marL="2743200" indent="0">
              <a:buNone/>
              <a:defRPr sz="1500" b="1"/>
            </a:lvl7pPr>
            <a:lvl8pPr marL="3200400" indent="0">
              <a:buNone/>
              <a:defRPr sz="1500" b="1"/>
            </a:lvl8pPr>
            <a:lvl9pPr marL="3657600" indent="0">
              <a:buNone/>
              <a:defRPr sz="15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679" y="2505656"/>
            <a:ext cx="5157117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1399" y="1681553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500" b="1"/>
            </a:lvl4pPr>
            <a:lvl5pPr marL="1828800" indent="0">
              <a:buNone/>
              <a:defRPr sz="1500" b="1"/>
            </a:lvl5pPr>
            <a:lvl6pPr marL="2286000" indent="0">
              <a:buNone/>
              <a:defRPr sz="1500" b="1"/>
            </a:lvl6pPr>
            <a:lvl7pPr marL="2743200" indent="0">
              <a:buNone/>
              <a:defRPr sz="1500" b="1"/>
            </a:lvl7pPr>
            <a:lvl8pPr marL="3200400" indent="0">
              <a:buNone/>
              <a:defRPr sz="1500" b="1"/>
            </a:lvl8pPr>
            <a:lvl9pPr marL="3657600" indent="0">
              <a:buNone/>
              <a:defRPr sz="15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1399" y="2505656"/>
            <a:ext cx="5182513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8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2514" y="987655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5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8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4" y="987655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9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5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5" y="365209"/>
            <a:ext cx="2628558" cy="581318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093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2" y="2130923"/>
            <a:ext cx="10361851" cy="1470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3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0" y="4407923"/>
            <a:ext cx="10361851" cy="1362390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0" y="2907388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5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1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2" y="1600573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5" y="1600573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2" y="1535470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6965" indent="0">
              <a:buNone/>
              <a:defRPr sz="2100" b="1"/>
            </a:lvl7pPr>
            <a:lvl8pPr marL="4266565" indent="0">
              <a:buNone/>
              <a:defRPr sz="2100" b="1"/>
            </a:lvl8pPr>
            <a:lvl9pPr marL="4876165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2" y="2175381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8" y="1535470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6965" indent="0">
              <a:buNone/>
              <a:defRPr sz="2100" b="1"/>
            </a:lvl7pPr>
            <a:lvl8pPr marL="4266565" indent="0">
              <a:buNone/>
              <a:defRPr sz="2100" b="1"/>
            </a:lvl8pPr>
            <a:lvl9pPr marL="4876165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8" y="2175381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486" y="1031497"/>
            <a:ext cx="9911444" cy="429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0" rIns="91419" bIns="4571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印品黑体" panose="00000500000000000000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899290" y="6453393"/>
            <a:ext cx="391838" cy="2201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0" rIns="91419" bIns="4571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印品黑体" panose="00000500000000000000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2992" y="6397708"/>
            <a:ext cx="2844430" cy="365210"/>
          </a:xfrm>
        </p:spPr>
        <p:txBody>
          <a:bodyPr/>
          <a:lstStyle>
            <a:lvl1pPr algn="ctr">
              <a:defRPr>
                <a:latin typeface="印品黑体" panose="00000500000000000000" pitchFamily="2" charset="-122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5" y="273114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3" y="273118"/>
            <a:ext cx="6814779" cy="5854468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5" y="1435438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500"/>
            </a:lvl2pPr>
            <a:lvl3pPr marL="1219200" indent="0">
              <a:buNone/>
              <a:defRPr sz="14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6965" indent="0">
              <a:buNone/>
              <a:defRPr sz="1200"/>
            </a:lvl7pPr>
            <a:lvl8pPr marL="4266565" indent="0">
              <a:buNone/>
              <a:defRPr sz="1200"/>
            </a:lvl8pPr>
            <a:lvl9pPr marL="4876165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1714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919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600" indent="0">
              <a:buNone/>
              <a:defRPr sz="3800"/>
            </a:lvl2pPr>
            <a:lvl3pPr marL="1219200" indent="0">
              <a:buNone/>
              <a:defRPr sz="3200"/>
            </a:lvl3pPr>
            <a:lvl4pPr marL="1828800" indent="0">
              <a:buNone/>
              <a:defRPr sz="2700"/>
            </a:lvl4pPr>
            <a:lvl5pPr marL="2438400" indent="0">
              <a:buNone/>
              <a:defRPr sz="2700"/>
            </a:lvl5pPr>
            <a:lvl6pPr marL="3048000" indent="0">
              <a:buNone/>
              <a:defRPr sz="2700"/>
            </a:lvl6pPr>
            <a:lvl7pPr marL="3656965" indent="0">
              <a:buNone/>
              <a:defRPr sz="2700"/>
            </a:lvl7pPr>
            <a:lvl8pPr marL="4266565" indent="0">
              <a:buNone/>
              <a:defRPr sz="2700"/>
            </a:lvl8pPr>
            <a:lvl9pPr marL="4876165" indent="0">
              <a:buNone/>
              <a:defRPr sz="2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8585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500"/>
            </a:lvl2pPr>
            <a:lvl3pPr marL="1219200" indent="0">
              <a:buNone/>
              <a:defRPr sz="14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6965" indent="0">
              <a:buNone/>
              <a:defRPr sz="1200"/>
            </a:lvl7pPr>
            <a:lvl8pPr marL="4266565" indent="0">
              <a:buNone/>
              <a:defRPr sz="1200"/>
            </a:lvl8pPr>
            <a:lvl9pPr marL="4876165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51" y="274704"/>
            <a:ext cx="2742843" cy="58528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2" y="274704"/>
            <a:ext cx="8025355" cy="58528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lIns="108830" tIns="54416" rIns="108830" bIns="54416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eaVert" lIns="108830" tIns="54416" rIns="108830" bIns="54416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lIns="108830" tIns="54416" rIns="108830" bIns="54416"/>
          <a:lstStyle/>
          <a:p>
            <a:pPr defTabSz="1088390"/>
            <a:fld id="{2E3AAC11-D570-4EA9-AFC0-30FB72BA45EB}" type="datetimeFigureOut">
              <a:rPr lang="zh-CN" altLang="en-US" sz="2100" smtClean="0">
                <a:solidFill>
                  <a:prstClr val="black"/>
                </a:solidFill>
              </a:rPr>
            </a:fld>
            <a:endParaRPr lang="zh-CN" altLang="en-US" sz="210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lIns="108830" tIns="54416" rIns="108830" bIns="54416"/>
          <a:lstStyle/>
          <a:p>
            <a:pPr defTabSz="1088390"/>
            <a:endParaRPr lang="zh-CN" altLang="en-US" sz="210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lIns="108830" tIns="54416" rIns="108830" bIns="54416"/>
          <a:lstStyle/>
          <a:p>
            <a:pPr defTabSz="1088390"/>
            <a:fld id="{55ECCFAA-F4FB-487C-9F1E-C8836D0C3DC9}" type="slidenum">
              <a:rPr lang="zh-CN" altLang="en-US" sz="2100" smtClean="0">
                <a:solidFill>
                  <a:prstClr val="black"/>
                </a:solidFill>
              </a:rPr>
            </a:fld>
            <a:endParaRPr lang="zh-CN" altLang="en-US" sz="21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  <a:prstGeom prst="rect">
            <a:avLst/>
          </a:prstGeom>
        </p:spPr>
        <p:txBody>
          <a:bodyPr vert="eaVert" lIns="108830" tIns="54416" rIns="108830" bIns="54416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2" y="274702"/>
            <a:ext cx="8025355" cy="5852880"/>
          </a:xfrm>
          <a:prstGeom prst="rect">
            <a:avLst/>
          </a:prstGeom>
        </p:spPr>
        <p:txBody>
          <a:bodyPr vert="eaVert" lIns="108830" tIns="54416" rIns="108830" bIns="54416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lIns="108830" tIns="54416" rIns="108830" bIns="54416"/>
          <a:lstStyle/>
          <a:p>
            <a:pPr defTabSz="1088390"/>
            <a:fld id="{2E3AAC11-D570-4EA9-AFC0-30FB72BA45EB}" type="datetimeFigureOut">
              <a:rPr lang="zh-CN" altLang="en-US" sz="2100" smtClean="0">
                <a:solidFill>
                  <a:prstClr val="black"/>
                </a:solidFill>
              </a:rPr>
            </a:fld>
            <a:endParaRPr lang="zh-CN" altLang="en-US" sz="210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lIns="108830" tIns="54416" rIns="108830" bIns="54416"/>
          <a:lstStyle/>
          <a:p>
            <a:pPr defTabSz="1088390"/>
            <a:endParaRPr lang="zh-CN" altLang="en-US" sz="210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lIns="108830" tIns="54416" rIns="108830" bIns="54416"/>
          <a:lstStyle/>
          <a:p>
            <a:pPr defTabSz="1088390"/>
            <a:fld id="{55ECCFAA-F4FB-487C-9F1E-C8836D0C3DC9}" type="slidenum">
              <a:rPr lang="zh-CN" altLang="en-US" sz="2100" smtClean="0">
                <a:solidFill>
                  <a:prstClr val="black"/>
                </a:solidFill>
              </a:rPr>
            </a:fld>
            <a:endParaRPr lang="zh-CN" altLang="en-US" sz="21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</p:spPr>
        <p:txBody>
          <a:bodyPr vert="horz" lIns="91419" tIns="45710" rIns="91419" bIns="4571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</p:spPr>
        <p:txBody>
          <a:bodyPr vert="horz" lIns="91419" tIns="45710" rIns="91419" bIns="4571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</p:spPr>
        <p:txBody>
          <a:bodyPr vert="horz" lIns="91419" tIns="45710" rIns="91419" bIns="4571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4C4388EF-52D1-4258-9BE5-BCD010C7D4D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</p:spPr>
        <p:txBody>
          <a:bodyPr vert="horz" lIns="91419" tIns="45710" rIns="91419" bIns="4571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</p:spPr>
        <p:txBody>
          <a:bodyPr vert="horz" lIns="91419" tIns="45710" rIns="91419" bIns="4571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3D3EE65E-57D2-4566-898C-4F2076833F8D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1143265"/>
          </a:xfrm>
          <a:prstGeom prst="rect">
            <a:avLst/>
          </a:prstGeom>
        </p:spPr>
        <p:txBody>
          <a:bodyPr vert="horz" lIns="91419" tIns="45710" rIns="91419" bIns="4571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527011"/>
          </a:xfrm>
          <a:prstGeom prst="rect">
            <a:avLst/>
          </a:prstGeom>
        </p:spPr>
        <p:txBody>
          <a:bodyPr vert="horz" lIns="91419" tIns="45710" rIns="91419" bIns="4571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</p:spPr>
        <p:txBody>
          <a:bodyPr vert="horz" lIns="91419" tIns="45710" rIns="91419" bIns="4571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</p:spPr>
        <p:txBody>
          <a:bodyPr vert="horz" lIns="91419" tIns="45710" rIns="91419" bIns="4571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</p:spPr>
        <p:txBody>
          <a:bodyPr vert="horz" lIns="91419" tIns="45710" rIns="91419" bIns="4571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ctr" defTabSz="1219200" rtl="0" eaLnBrk="1" latinLnBrk="0" hangingPunct="1">
        <a:spcBef>
          <a:spcPct val="0"/>
        </a:spcBef>
        <a:buNone/>
        <a:defRPr sz="60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3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9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ctr" defTabSz="108839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305" indent="-40830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555" indent="-340360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80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500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9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9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58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78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97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39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58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78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97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17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36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356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0" Type="http://schemas.openxmlformats.org/officeDocument/2006/relationships/notesSlide" Target="../notesSlides/notesSlide2.xml"/><Relationship Id="rId2" Type="http://schemas.openxmlformats.org/officeDocument/2006/relationships/tags" Target="../tags/tag1.xml"/><Relationship Id="rId19" Type="http://schemas.openxmlformats.org/officeDocument/2006/relationships/slideLayout" Target="../slideLayouts/slideLayout19.xml"/><Relationship Id="rId18" Type="http://schemas.openxmlformats.org/officeDocument/2006/relationships/image" Target="../media/image4.png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9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tags" Target="../tags/tag1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9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image" Target="../media/image4.png"/><Relationship Id="rId2" Type="http://schemas.openxmlformats.org/officeDocument/2006/relationships/tags" Target="../tags/tag18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image" Target="../media/image5.png"/><Relationship Id="rId14" Type="http://schemas.openxmlformats.org/officeDocument/2006/relationships/notesSlide" Target="../notesSlides/notesSlide5.xml"/><Relationship Id="rId13" Type="http://schemas.openxmlformats.org/officeDocument/2006/relationships/slideLayout" Target="../slideLayouts/slideLayout19.xml"/><Relationship Id="rId12" Type="http://schemas.openxmlformats.org/officeDocument/2006/relationships/image" Target="../media/image10.jpeg"/><Relationship Id="rId11" Type="http://schemas.openxmlformats.org/officeDocument/2006/relationships/tags" Target="../tags/tag31.xml"/><Relationship Id="rId10" Type="http://schemas.openxmlformats.org/officeDocument/2006/relationships/tags" Target="../tags/tag30.xml"/><Relationship Id="rId1" Type="http://schemas.openxmlformats.org/officeDocument/2006/relationships/tags" Target="../tags/tag2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image" Target="../media/image5.png"/><Relationship Id="rId12" Type="http://schemas.openxmlformats.org/officeDocument/2006/relationships/notesSlide" Target="../notesSlides/notesSlide6.xml"/><Relationship Id="rId11" Type="http://schemas.openxmlformats.org/officeDocument/2006/relationships/slideLayout" Target="../slideLayouts/slideLayout19.xml"/><Relationship Id="rId10" Type="http://schemas.openxmlformats.org/officeDocument/2006/relationships/tags" Target="../tags/tag40.xml"/><Relationship Id="rId1" Type="http://schemas.openxmlformats.org/officeDocument/2006/relationships/tags" Target="../tags/tag3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19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tags" Target="../tags/tag4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9.xml"/><Relationship Id="rId8" Type="http://schemas.openxmlformats.org/officeDocument/2006/relationships/tags" Target="../tags/tag48.xml"/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6" Type="http://schemas.openxmlformats.org/officeDocument/2006/relationships/notesSlide" Target="../notesSlides/notesSlide8.xml"/><Relationship Id="rId25" Type="http://schemas.openxmlformats.org/officeDocument/2006/relationships/slideLayout" Target="../slideLayouts/slideLayout19.xml"/><Relationship Id="rId24" Type="http://schemas.openxmlformats.org/officeDocument/2006/relationships/tags" Target="../tags/tag64.xml"/><Relationship Id="rId23" Type="http://schemas.openxmlformats.org/officeDocument/2006/relationships/tags" Target="../tags/tag63.xml"/><Relationship Id="rId22" Type="http://schemas.openxmlformats.org/officeDocument/2006/relationships/tags" Target="../tags/tag62.xml"/><Relationship Id="rId21" Type="http://schemas.openxmlformats.org/officeDocument/2006/relationships/tags" Target="../tags/tag61.xml"/><Relationship Id="rId20" Type="http://schemas.openxmlformats.org/officeDocument/2006/relationships/tags" Target="../tags/tag60.xml"/><Relationship Id="rId2" Type="http://schemas.openxmlformats.org/officeDocument/2006/relationships/image" Target="../media/image5.png"/><Relationship Id="rId19" Type="http://schemas.openxmlformats.org/officeDocument/2006/relationships/tags" Target="../tags/tag59.xml"/><Relationship Id="rId18" Type="http://schemas.openxmlformats.org/officeDocument/2006/relationships/tags" Target="../tags/tag58.xml"/><Relationship Id="rId17" Type="http://schemas.openxmlformats.org/officeDocument/2006/relationships/tags" Target="../tags/tag57.xml"/><Relationship Id="rId16" Type="http://schemas.openxmlformats.org/officeDocument/2006/relationships/tags" Target="../tags/tag56.xml"/><Relationship Id="rId15" Type="http://schemas.openxmlformats.org/officeDocument/2006/relationships/tags" Target="../tags/tag55.xml"/><Relationship Id="rId14" Type="http://schemas.openxmlformats.org/officeDocument/2006/relationships/tags" Target="../tags/tag54.xml"/><Relationship Id="rId13" Type="http://schemas.openxmlformats.org/officeDocument/2006/relationships/tags" Target="../tags/tag53.xml"/><Relationship Id="rId12" Type="http://schemas.openxmlformats.org/officeDocument/2006/relationships/tags" Target="../tags/tag52.xml"/><Relationship Id="rId11" Type="http://schemas.openxmlformats.org/officeDocument/2006/relationships/tags" Target="../tags/tag51.xml"/><Relationship Id="rId10" Type="http://schemas.openxmlformats.org/officeDocument/2006/relationships/tags" Target="../tags/tag50.xml"/><Relationship Id="rId1" Type="http://schemas.openxmlformats.org/officeDocument/2006/relationships/tags" Target="../tags/tag4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jpeg"/><Relationship Id="rId8" Type="http://schemas.openxmlformats.org/officeDocument/2006/relationships/image" Target="../media/image16.jpeg"/><Relationship Id="rId7" Type="http://schemas.openxmlformats.org/officeDocument/2006/relationships/image" Target="../media/image15.jpeg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image" Target="../media/image5.png"/><Relationship Id="rId12" Type="http://schemas.openxmlformats.org/officeDocument/2006/relationships/notesSlide" Target="../notesSlides/notesSlide9.xml"/><Relationship Id="rId11" Type="http://schemas.openxmlformats.org/officeDocument/2006/relationships/slideLayout" Target="../slideLayouts/slideLayout19.xml"/><Relationship Id="rId10" Type="http://schemas.openxmlformats.org/officeDocument/2006/relationships/image" Target="../media/image18.jpeg"/><Relationship Id="rId1" Type="http://schemas.openxmlformats.org/officeDocument/2006/relationships/tags" Target="../tags/tag6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image" Target="../media/image5.png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19.xml"/><Relationship Id="rId10" Type="http://schemas.openxmlformats.org/officeDocument/2006/relationships/tags" Target="../tags/tag78.xml"/><Relationship Id="rId1" Type="http://schemas.openxmlformats.org/officeDocument/2006/relationships/tags" Target="../tags/tag70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1"/>
            <a:ext cx="12190413" cy="6857107"/>
          </a:xfrm>
          <a:prstGeom prst="rect">
            <a:avLst/>
          </a:prstGeom>
        </p:spPr>
      </p:pic>
      <p:sp>
        <p:nvSpPr>
          <p:cNvPr id="7" name="_14"/>
          <p:cNvSpPr txBox="1">
            <a:spLocks noChangeArrowheads="1"/>
          </p:cNvSpPr>
          <p:nvPr/>
        </p:nvSpPr>
        <p:spPr bwMode="auto">
          <a:xfrm>
            <a:off x="4128135" y="2390775"/>
            <a:ext cx="7632065" cy="1242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1" rIns="91423" bIns="45711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sz="4800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GLD4000-11-S甲带给煤机</a:t>
            </a:r>
            <a:endParaRPr sz="4800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8" name="_15"/>
          <p:cNvSpPr txBox="1">
            <a:spLocks noChangeArrowheads="1"/>
          </p:cNvSpPr>
          <p:nvPr/>
        </p:nvSpPr>
        <p:spPr bwMode="auto">
          <a:xfrm>
            <a:off x="5595284" y="3865427"/>
            <a:ext cx="4920318" cy="487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1" rIns="91423" bIns="4571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en-US" altLang="zh-CN" sz="1200" b="0" dirty="0">
                <a:solidFill>
                  <a:srgbClr val="77A3C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Introduction Of </a:t>
            </a:r>
            <a:r>
              <a:rPr lang="en-US" altLang="zh-CN" sz="1200" b="0" dirty="0">
                <a:solidFill>
                  <a:srgbClr val="77A3C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Atmospheric Business </a:t>
            </a:r>
            <a:r>
              <a:rPr lang="en-US" altLang="zh-CN" sz="1200" b="0" dirty="0">
                <a:solidFill>
                  <a:srgbClr val="77A3C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Plan Startup Plan PPT Template, Complete Framework</a:t>
            </a:r>
            <a:endParaRPr lang="zh-CN" altLang="en-US" sz="1200" b="0" dirty="0">
              <a:solidFill>
                <a:srgbClr val="77A3C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91040">
            <a:off x="292220" y="1970873"/>
            <a:ext cx="6428806" cy="360309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978" y="1211916"/>
            <a:ext cx="3464834" cy="1371981"/>
          </a:xfrm>
          <a:prstGeom prst="rect">
            <a:avLst/>
          </a:prstGeom>
        </p:spPr>
      </p:pic>
      <p:sp>
        <p:nvSpPr>
          <p:cNvPr id="16" name="_16"/>
          <p:cNvSpPr txBox="1">
            <a:spLocks noChangeArrowheads="1"/>
          </p:cNvSpPr>
          <p:nvPr/>
        </p:nvSpPr>
        <p:spPr bwMode="auto">
          <a:xfrm>
            <a:off x="5714365" y="4836795"/>
            <a:ext cx="1846580" cy="246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2" tIns="45711" rIns="91422" bIns="4571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200" b="0" dirty="0">
                <a:solidFill>
                  <a:srgbClr val="77A3C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讲演人：</a:t>
            </a:r>
            <a:r>
              <a:rPr lang="en-US" sz="1200" b="0" dirty="0">
                <a:solidFill>
                  <a:srgbClr val="77A3C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Kuangan001</a:t>
            </a:r>
            <a:endParaRPr lang="en-US" sz="1200" b="0" dirty="0">
              <a:solidFill>
                <a:srgbClr val="77A3C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p:transition spd="slow" advClick="0" advTm="1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6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1"/>
            <a:ext cx="12190413" cy="6857107"/>
          </a:xfrm>
          <a:prstGeom prst="rect">
            <a:avLst/>
          </a:prstGeom>
        </p:spPr>
      </p:pic>
      <p:sp>
        <p:nvSpPr>
          <p:cNvPr id="3" name="椭圆 2"/>
          <p:cNvSpPr/>
          <p:nvPr>
            <p:custDataLst>
              <p:tags r:id="rId2"/>
            </p:custDataLst>
          </p:nvPr>
        </p:nvSpPr>
        <p:spPr>
          <a:xfrm>
            <a:off x="5071066" y="4668843"/>
            <a:ext cx="890531" cy="890531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4</a:t>
            </a:r>
            <a:endParaRPr lang="zh-CN" altLang="en-US" sz="4400" dirty="0">
              <a:solidFill>
                <a:schemeClr val="accent1">
                  <a:lumMod val="75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4" name="椭圆 3"/>
          <p:cNvSpPr/>
          <p:nvPr>
            <p:custDataLst>
              <p:tags r:id="rId3"/>
            </p:custDataLst>
          </p:nvPr>
        </p:nvSpPr>
        <p:spPr>
          <a:xfrm>
            <a:off x="5070253" y="2441542"/>
            <a:ext cx="890531" cy="890531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2</a:t>
            </a:r>
            <a:endParaRPr lang="zh-CN" altLang="en-US" sz="4400" dirty="0">
              <a:solidFill>
                <a:schemeClr val="accent1">
                  <a:lumMod val="75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5" name="椭圆 4"/>
          <p:cNvSpPr/>
          <p:nvPr>
            <p:custDataLst>
              <p:tags r:id="rId4"/>
            </p:custDataLst>
          </p:nvPr>
        </p:nvSpPr>
        <p:spPr>
          <a:xfrm>
            <a:off x="5070253" y="1349303"/>
            <a:ext cx="890531" cy="890531"/>
          </a:xfrm>
          <a:prstGeom prst="ellipse">
            <a:avLst/>
          </a:prstGeom>
          <a:noFill/>
          <a:ln>
            <a:solidFill>
              <a:srgbClr val="77A3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dirty="0">
                <a:solidFill>
                  <a:srgbClr val="77A3C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1</a:t>
            </a:r>
            <a:endParaRPr lang="zh-CN" altLang="en-US" sz="4400" dirty="0">
              <a:solidFill>
                <a:srgbClr val="77A3C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6" name="椭圆 5"/>
          <p:cNvSpPr/>
          <p:nvPr>
            <p:custDataLst>
              <p:tags r:id="rId5"/>
            </p:custDataLst>
          </p:nvPr>
        </p:nvSpPr>
        <p:spPr>
          <a:xfrm>
            <a:off x="5071066" y="3576604"/>
            <a:ext cx="890531" cy="890531"/>
          </a:xfrm>
          <a:prstGeom prst="ellipse">
            <a:avLst/>
          </a:prstGeom>
          <a:noFill/>
          <a:ln>
            <a:solidFill>
              <a:srgbClr val="77A3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dirty="0">
                <a:solidFill>
                  <a:srgbClr val="77A3C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3</a:t>
            </a:r>
            <a:endParaRPr lang="zh-CN" altLang="en-US" sz="4400" dirty="0">
              <a:solidFill>
                <a:srgbClr val="77A3C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grpSp>
        <p:nvGrpSpPr>
          <p:cNvPr id="7" name="组合 6"/>
          <p:cNvGrpSpPr/>
          <p:nvPr>
            <p:custDataLst>
              <p:tags r:id="rId6"/>
            </p:custDataLst>
          </p:nvPr>
        </p:nvGrpSpPr>
        <p:grpSpPr>
          <a:xfrm>
            <a:off x="6137910" y="1562735"/>
            <a:ext cx="4980305" cy="463550"/>
            <a:chOff x="3382715" y="1432965"/>
            <a:chExt cx="2713464" cy="463420"/>
          </a:xfrm>
          <a:noFill/>
        </p:grpSpPr>
        <p:sp>
          <p:nvSpPr>
            <p:cNvPr id="8" name="燕尾形 7"/>
            <p:cNvSpPr/>
            <p:nvPr>
              <p:custDataLst>
                <p:tags r:id="rId7"/>
              </p:custDataLst>
            </p:nvPr>
          </p:nvSpPr>
          <p:spPr>
            <a:xfrm>
              <a:off x="3382715" y="1432965"/>
              <a:ext cx="2713464" cy="463420"/>
            </a:xfrm>
            <a:prstGeom prst="chevron">
              <a:avLst/>
            </a:prstGeom>
            <a:grpFill/>
            <a:ln>
              <a:solidFill>
                <a:srgbClr val="77A3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9" name="矩形 8"/>
            <p:cNvSpPr/>
            <p:nvPr>
              <p:custDataLst>
                <p:tags r:id="rId8"/>
              </p:custDataLst>
            </p:nvPr>
          </p:nvSpPr>
          <p:spPr>
            <a:xfrm>
              <a:off x="3596352" y="1441218"/>
              <a:ext cx="2430949" cy="41390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10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GLD4000-11-S甲带给煤机概述</a:t>
              </a:r>
              <a:endParaRPr lang="zh-CN" altLang="en-US" sz="21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10" name="组合 9"/>
          <p:cNvGrpSpPr/>
          <p:nvPr>
            <p:custDataLst>
              <p:tags r:id="rId9"/>
            </p:custDataLst>
          </p:nvPr>
        </p:nvGrpSpPr>
        <p:grpSpPr>
          <a:xfrm>
            <a:off x="6137910" y="2654935"/>
            <a:ext cx="4980305" cy="758825"/>
            <a:chOff x="4463688" y="2325220"/>
            <a:chExt cx="2713464" cy="758612"/>
          </a:xfrm>
          <a:noFill/>
        </p:grpSpPr>
        <p:sp>
          <p:nvSpPr>
            <p:cNvPr id="11" name="燕尾形 10"/>
            <p:cNvSpPr/>
            <p:nvPr>
              <p:custDataLst>
                <p:tags r:id="rId10"/>
              </p:custDataLst>
            </p:nvPr>
          </p:nvSpPr>
          <p:spPr>
            <a:xfrm>
              <a:off x="4463688" y="2325220"/>
              <a:ext cx="2713464" cy="463420"/>
            </a:xfrm>
            <a:prstGeom prst="chevron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2" name="矩形 11"/>
            <p:cNvSpPr/>
            <p:nvPr>
              <p:custDataLst>
                <p:tags r:id="rId11"/>
              </p:custDataLst>
            </p:nvPr>
          </p:nvSpPr>
          <p:spPr>
            <a:xfrm>
              <a:off x="4636076" y="2346804"/>
              <a:ext cx="2472198" cy="73702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10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GLD4000-11-S甲带给煤机技术参数</a:t>
              </a:r>
              <a:endParaRPr lang="zh-CN" altLang="en-US" sz="21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13" name="组合 12"/>
          <p:cNvGrpSpPr/>
          <p:nvPr>
            <p:custDataLst>
              <p:tags r:id="rId12"/>
            </p:custDataLst>
          </p:nvPr>
        </p:nvGrpSpPr>
        <p:grpSpPr>
          <a:xfrm>
            <a:off x="6138545" y="3790315"/>
            <a:ext cx="4980305" cy="756285"/>
            <a:chOff x="5477851" y="3221290"/>
            <a:chExt cx="2713464" cy="756073"/>
          </a:xfrm>
          <a:noFill/>
        </p:grpSpPr>
        <p:sp>
          <p:nvSpPr>
            <p:cNvPr id="14" name="燕尾形 13"/>
            <p:cNvSpPr/>
            <p:nvPr>
              <p:custDataLst>
                <p:tags r:id="rId13"/>
              </p:custDataLst>
            </p:nvPr>
          </p:nvSpPr>
          <p:spPr>
            <a:xfrm>
              <a:off x="5477851" y="3221290"/>
              <a:ext cx="2713464" cy="463420"/>
            </a:xfrm>
            <a:prstGeom prst="chevron">
              <a:avLst/>
            </a:prstGeom>
            <a:grpFill/>
            <a:ln>
              <a:solidFill>
                <a:srgbClr val="77A3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14"/>
              </p:custDataLst>
            </p:nvPr>
          </p:nvSpPr>
          <p:spPr>
            <a:xfrm>
              <a:off x="5650239" y="3240335"/>
              <a:ext cx="2471809" cy="73702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10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GLD4000-11-S甲带给煤机技术特点</a:t>
              </a:r>
              <a:endParaRPr lang="en-US" altLang="zh-CN" sz="21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16" name="组合 15"/>
          <p:cNvGrpSpPr/>
          <p:nvPr>
            <p:custDataLst>
              <p:tags r:id="rId15"/>
            </p:custDataLst>
          </p:nvPr>
        </p:nvGrpSpPr>
        <p:grpSpPr>
          <a:xfrm>
            <a:off x="6138545" y="4882515"/>
            <a:ext cx="4980305" cy="744855"/>
            <a:chOff x="4469387" y="4122389"/>
            <a:chExt cx="2713464" cy="744646"/>
          </a:xfrm>
          <a:noFill/>
        </p:grpSpPr>
        <p:sp>
          <p:nvSpPr>
            <p:cNvPr id="17" name="燕尾形 16"/>
            <p:cNvSpPr/>
            <p:nvPr>
              <p:custDataLst>
                <p:tags r:id="rId16"/>
              </p:custDataLst>
            </p:nvPr>
          </p:nvSpPr>
          <p:spPr>
            <a:xfrm>
              <a:off x="4469387" y="4122389"/>
              <a:ext cx="2713464" cy="463420"/>
            </a:xfrm>
            <a:prstGeom prst="chevron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8" name="矩形 17"/>
            <p:cNvSpPr/>
            <p:nvPr>
              <p:custDataLst>
                <p:tags r:id="rId17"/>
              </p:custDataLst>
            </p:nvPr>
          </p:nvSpPr>
          <p:spPr>
            <a:xfrm>
              <a:off x="4577957" y="4130007"/>
              <a:ext cx="2472976" cy="73702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10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GLD4000-11-S甲带给煤机工作原理</a:t>
              </a:r>
              <a:endParaRPr lang="zh-CN" altLang="en-US" sz="21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93216">
            <a:off x="1089980" y="2115943"/>
            <a:ext cx="2834832" cy="1588812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3079143" y="2996604"/>
            <a:ext cx="1973748" cy="1325157"/>
            <a:chOff x="1794723" y="2515487"/>
            <a:chExt cx="2842553" cy="1908465"/>
          </a:xfrm>
        </p:grpSpPr>
        <p:sp>
          <p:nvSpPr>
            <p:cNvPr id="24" name="文本框 1"/>
            <p:cNvSpPr txBox="1"/>
            <p:nvPr/>
          </p:nvSpPr>
          <p:spPr>
            <a:xfrm>
              <a:off x="2028493" y="3759071"/>
              <a:ext cx="2408346" cy="6648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77A3C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CONTENT</a:t>
              </a:r>
              <a:endParaRPr lang="zh-CN" altLang="en-US" sz="2400" dirty="0">
                <a:solidFill>
                  <a:srgbClr val="77A3C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5" name="文本框 5"/>
            <p:cNvSpPr txBox="1"/>
            <p:nvPr/>
          </p:nvSpPr>
          <p:spPr>
            <a:xfrm>
              <a:off x="1794723" y="2515487"/>
              <a:ext cx="2842553" cy="14627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rgbClr val="77A3C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目录</a:t>
              </a:r>
              <a:endParaRPr lang="zh-CN" altLang="en-US" sz="6000" dirty="0">
                <a:solidFill>
                  <a:srgbClr val="77A3C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sp>
        <p:nvSpPr>
          <p:cNvPr id="29" name="TextBox 3"/>
          <p:cNvSpPr txBox="1"/>
          <p:nvPr/>
        </p:nvSpPr>
        <p:spPr>
          <a:xfrm>
            <a:off x="0" y="1240"/>
            <a:ext cx="540060" cy="123092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noFill/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PPT</a:t>
            </a:r>
            <a:r>
              <a:rPr lang="zh-CN" altLang="en-US" sz="100" dirty="0">
                <a:noFill/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模板 </a:t>
            </a:r>
            <a:r>
              <a:rPr lang="en-US" altLang="zh-CN" sz="100" dirty="0">
                <a:noFill/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http://www.1ppt.com/moban/</a:t>
            </a:r>
            <a:r>
              <a:rPr lang="zh-CN" altLang="en-US" sz="100" dirty="0">
                <a:noFill/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 </a:t>
            </a:r>
            <a:endParaRPr lang="en-US" altLang="zh-CN" sz="100" dirty="0">
              <a:noFill/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244382"/>
            <a:ext cx="12190413" cy="870862"/>
            <a:chOff x="0" y="244382"/>
            <a:chExt cx="12190413" cy="870862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517924"/>
              <a:ext cx="12190413" cy="597320"/>
              <a:chOff x="-2648979" y="271186"/>
              <a:chExt cx="12190413" cy="59732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71186"/>
                <a:ext cx="3435255" cy="3073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000" dirty="0">
                    <a:solidFill>
                      <a:schemeClr val="tx1"/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GLD4000-11-S甲带给煤机</a:t>
                </a:r>
                <a:endParaRPr lang="zh-CN" altLang="en-US" sz="2000" dirty="0">
                  <a:solidFill>
                    <a:schemeClr val="tx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rgbClr val="77A3C1"/>
                </a:solidFill>
                <a:prstDash val="solid"/>
                <a:miter lim="800000"/>
              </a:ln>
              <a:effectLst/>
            </p:spPr>
          </p:cxnSp>
        </p:grp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953377">
              <a:off x="3493632" y="244382"/>
              <a:ext cx="1110280" cy="62226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646623" flipH="1">
              <a:off x="7553005" y="250332"/>
              <a:ext cx="1110280" cy="622268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6053571" y="1931738"/>
            <a:ext cx="5533972" cy="3344515"/>
            <a:chOff x="4283968" y="1172870"/>
            <a:chExt cx="3744416" cy="2262976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4283968" y="3435846"/>
              <a:ext cx="3744416" cy="0"/>
            </a:xfrm>
            <a:prstGeom prst="line">
              <a:avLst/>
            </a:prstGeom>
            <a:ln w="28575">
              <a:solidFill>
                <a:srgbClr val="77A3C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矩形 33"/>
            <p:cNvSpPr/>
            <p:nvPr/>
          </p:nvSpPr>
          <p:spPr>
            <a:xfrm>
              <a:off x="4499992" y="1172870"/>
              <a:ext cx="1030446" cy="1030446"/>
            </a:xfrm>
            <a:prstGeom prst="rect">
              <a:avLst/>
            </a:prstGeom>
            <a:noFill/>
            <a:ln w="38100">
              <a:solidFill>
                <a:srgbClr val="77A3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819997" y="1172870"/>
              <a:ext cx="1030446" cy="1030446"/>
            </a:xfrm>
            <a:prstGeom prst="rect">
              <a:avLst/>
            </a:prstGeom>
            <a:noFill/>
            <a:ln w="38100">
              <a:solidFill>
                <a:srgbClr val="77A3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667869" y="2279568"/>
              <a:ext cx="1030446" cy="1030446"/>
            </a:xfrm>
            <a:prstGeom prst="rect">
              <a:avLst/>
            </a:prstGeom>
            <a:noFill/>
            <a:ln w="38100">
              <a:solidFill>
                <a:srgbClr val="77A3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499992" y="2279568"/>
              <a:ext cx="1030446" cy="1030446"/>
              <a:chOff x="4499992" y="2279568"/>
              <a:chExt cx="1030446" cy="1030446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4499992" y="2279568"/>
                <a:ext cx="1030446" cy="1030446"/>
              </a:xfrm>
              <a:prstGeom prst="rect">
                <a:avLst/>
              </a:prstGeom>
              <a:noFill/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grpSp>
            <p:nvGrpSpPr>
              <p:cNvPr id="26" name="组合 25"/>
              <p:cNvGrpSpPr/>
              <p:nvPr/>
            </p:nvGrpSpPr>
            <p:grpSpPr>
              <a:xfrm>
                <a:off x="4745340" y="2608983"/>
                <a:ext cx="539750" cy="539751"/>
                <a:chOff x="568325" y="5842000"/>
                <a:chExt cx="539750" cy="539751"/>
              </a:xfrm>
            </p:grpSpPr>
            <p:sp>
              <p:nvSpPr>
                <p:cNvPr id="27" name="Freeform 7"/>
                <p:cNvSpPr/>
                <p:nvPr/>
              </p:nvSpPr>
              <p:spPr bwMode="auto">
                <a:xfrm>
                  <a:off x="568325" y="6180138"/>
                  <a:ext cx="539750" cy="66675"/>
                </a:xfrm>
                <a:custGeom>
                  <a:avLst/>
                  <a:gdLst>
                    <a:gd name="T0" fmla="*/ 0 w 192"/>
                    <a:gd name="T1" fmla="*/ 12 h 24"/>
                    <a:gd name="T2" fmla="*/ 13 w 192"/>
                    <a:gd name="T3" fmla="*/ 24 h 24"/>
                    <a:gd name="T4" fmla="*/ 80 w 192"/>
                    <a:gd name="T5" fmla="*/ 24 h 24"/>
                    <a:gd name="T6" fmla="*/ 88 w 192"/>
                    <a:gd name="T7" fmla="*/ 24 h 24"/>
                    <a:gd name="T8" fmla="*/ 104 w 192"/>
                    <a:gd name="T9" fmla="*/ 24 h 24"/>
                    <a:gd name="T10" fmla="*/ 112 w 192"/>
                    <a:gd name="T11" fmla="*/ 24 h 24"/>
                    <a:gd name="T12" fmla="*/ 181 w 192"/>
                    <a:gd name="T13" fmla="*/ 24 h 24"/>
                    <a:gd name="T14" fmla="*/ 192 w 192"/>
                    <a:gd name="T15" fmla="*/ 12 h 24"/>
                    <a:gd name="T16" fmla="*/ 192 w 192"/>
                    <a:gd name="T17" fmla="*/ 0 h 24"/>
                    <a:gd name="T18" fmla="*/ 0 w 192"/>
                    <a:gd name="T19" fmla="*/ 0 h 24"/>
                    <a:gd name="T20" fmla="*/ 0 w 192"/>
                    <a:gd name="T21" fmla="*/ 12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2" h="24">
                      <a:moveTo>
                        <a:pt x="0" y="12"/>
                      </a:moveTo>
                      <a:cubicBezTo>
                        <a:pt x="0" y="19"/>
                        <a:pt x="6" y="24"/>
                        <a:pt x="13" y="24"/>
                      </a:cubicBezTo>
                      <a:cubicBezTo>
                        <a:pt x="80" y="24"/>
                        <a:pt x="80" y="24"/>
                        <a:pt x="80" y="24"/>
                      </a:cubicBezTo>
                      <a:cubicBezTo>
                        <a:pt x="88" y="24"/>
                        <a:pt x="88" y="24"/>
                        <a:pt x="88" y="24"/>
                      </a:cubicBezTo>
                      <a:cubicBezTo>
                        <a:pt x="104" y="24"/>
                        <a:pt x="104" y="24"/>
                        <a:pt x="104" y="24"/>
                      </a:cubicBezTo>
                      <a:cubicBezTo>
                        <a:pt x="112" y="24"/>
                        <a:pt x="112" y="24"/>
                        <a:pt x="112" y="24"/>
                      </a:cubicBezTo>
                      <a:cubicBezTo>
                        <a:pt x="181" y="24"/>
                        <a:pt x="181" y="24"/>
                        <a:pt x="181" y="24"/>
                      </a:cubicBezTo>
                      <a:cubicBezTo>
                        <a:pt x="187" y="24"/>
                        <a:pt x="192" y="18"/>
                        <a:pt x="192" y="12"/>
                      </a:cubicBezTo>
                      <a:cubicBezTo>
                        <a:pt x="192" y="0"/>
                        <a:pt x="192" y="0"/>
                        <a:pt x="19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000" dirty="0"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  <p:sp>
              <p:nvSpPr>
                <p:cNvPr id="28" name="Freeform 8"/>
                <p:cNvSpPr/>
                <p:nvPr/>
              </p:nvSpPr>
              <p:spPr bwMode="auto">
                <a:xfrm>
                  <a:off x="568325" y="5842000"/>
                  <a:ext cx="539750" cy="315913"/>
                </a:xfrm>
                <a:custGeom>
                  <a:avLst/>
                  <a:gdLst>
                    <a:gd name="T0" fmla="*/ 180 w 192"/>
                    <a:gd name="T1" fmla="*/ 0 h 112"/>
                    <a:gd name="T2" fmla="*/ 12 w 192"/>
                    <a:gd name="T3" fmla="*/ 0 h 112"/>
                    <a:gd name="T4" fmla="*/ 0 w 192"/>
                    <a:gd name="T5" fmla="*/ 12 h 112"/>
                    <a:gd name="T6" fmla="*/ 0 w 192"/>
                    <a:gd name="T7" fmla="*/ 112 h 112"/>
                    <a:gd name="T8" fmla="*/ 192 w 192"/>
                    <a:gd name="T9" fmla="*/ 112 h 112"/>
                    <a:gd name="T10" fmla="*/ 192 w 192"/>
                    <a:gd name="T11" fmla="*/ 12 h 112"/>
                    <a:gd name="T12" fmla="*/ 180 w 192"/>
                    <a:gd name="T13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2" h="112">
                      <a:moveTo>
                        <a:pt x="180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6" y="0"/>
                        <a:pt x="0" y="5"/>
                        <a:pt x="0" y="12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192" y="112"/>
                        <a:pt x="192" y="112"/>
                        <a:pt x="192" y="112"/>
                      </a:cubicBezTo>
                      <a:cubicBezTo>
                        <a:pt x="192" y="12"/>
                        <a:pt x="192" y="12"/>
                        <a:pt x="192" y="12"/>
                      </a:cubicBezTo>
                      <a:cubicBezTo>
                        <a:pt x="192" y="5"/>
                        <a:pt x="187" y="0"/>
                        <a:pt x="180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000" dirty="0"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  <p:sp>
              <p:nvSpPr>
                <p:cNvPr id="29" name="Freeform 9"/>
                <p:cNvSpPr/>
                <p:nvPr/>
              </p:nvSpPr>
              <p:spPr bwMode="auto">
                <a:xfrm>
                  <a:off x="725488" y="6269038"/>
                  <a:ext cx="225425" cy="112713"/>
                </a:xfrm>
                <a:custGeom>
                  <a:avLst/>
                  <a:gdLst>
                    <a:gd name="T0" fmla="*/ 56 w 80"/>
                    <a:gd name="T1" fmla="*/ 2 h 40"/>
                    <a:gd name="T2" fmla="*/ 56 w 80"/>
                    <a:gd name="T3" fmla="*/ 2 h 40"/>
                    <a:gd name="T4" fmla="*/ 56 w 80"/>
                    <a:gd name="T5" fmla="*/ 0 h 40"/>
                    <a:gd name="T6" fmla="*/ 48 w 80"/>
                    <a:gd name="T7" fmla="*/ 0 h 40"/>
                    <a:gd name="T8" fmla="*/ 32 w 80"/>
                    <a:gd name="T9" fmla="*/ 0 h 40"/>
                    <a:gd name="T10" fmla="*/ 24 w 80"/>
                    <a:gd name="T11" fmla="*/ 0 h 40"/>
                    <a:gd name="T12" fmla="*/ 24 w 80"/>
                    <a:gd name="T13" fmla="*/ 1 h 40"/>
                    <a:gd name="T14" fmla="*/ 24 w 80"/>
                    <a:gd name="T15" fmla="*/ 1 h 40"/>
                    <a:gd name="T16" fmla="*/ 0 w 80"/>
                    <a:gd name="T17" fmla="*/ 20 h 40"/>
                    <a:gd name="T18" fmla="*/ 13 w 80"/>
                    <a:gd name="T19" fmla="*/ 35 h 40"/>
                    <a:gd name="T20" fmla="*/ 40 w 80"/>
                    <a:gd name="T21" fmla="*/ 40 h 40"/>
                    <a:gd name="T22" fmla="*/ 80 w 80"/>
                    <a:gd name="T23" fmla="*/ 20 h 40"/>
                    <a:gd name="T24" fmla="*/ 80 w 80"/>
                    <a:gd name="T25" fmla="*/ 20 h 40"/>
                    <a:gd name="T26" fmla="*/ 80 w 80"/>
                    <a:gd name="T27" fmla="*/ 20 h 40"/>
                    <a:gd name="T28" fmla="*/ 80 w 80"/>
                    <a:gd name="T29" fmla="*/ 20 h 40"/>
                    <a:gd name="T30" fmla="*/ 80 w 80"/>
                    <a:gd name="T31" fmla="*/ 20 h 40"/>
                    <a:gd name="T32" fmla="*/ 56 w 80"/>
                    <a:gd name="T33" fmla="*/ 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0" h="40">
                      <a:moveTo>
                        <a:pt x="56" y="2"/>
                      </a:moveTo>
                      <a:cubicBezTo>
                        <a:pt x="56" y="2"/>
                        <a:pt x="56" y="2"/>
                        <a:pt x="56" y="2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4" y="1"/>
                        <a:pt x="24" y="1"/>
                        <a:pt x="24" y="1"/>
                      </a:cubicBezTo>
                      <a:cubicBezTo>
                        <a:pt x="24" y="1"/>
                        <a:pt x="24" y="1"/>
                        <a:pt x="24" y="1"/>
                      </a:cubicBezTo>
                      <a:cubicBezTo>
                        <a:pt x="9" y="5"/>
                        <a:pt x="0" y="11"/>
                        <a:pt x="0" y="20"/>
                      </a:cubicBezTo>
                      <a:cubicBezTo>
                        <a:pt x="0" y="26"/>
                        <a:pt x="5" y="31"/>
                        <a:pt x="13" y="35"/>
                      </a:cubicBezTo>
                      <a:cubicBezTo>
                        <a:pt x="20" y="38"/>
                        <a:pt x="30" y="40"/>
                        <a:pt x="40" y="40"/>
                      </a:cubicBezTo>
                      <a:cubicBezTo>
                        <a:pt x="63" y="40"/>
                        <a:pt x="80" y="31"/>
                        <a:pt x="80" y="20"/>
                      </a:cubicBezTo>
                      <a:cubicBezTo>
                        <a:pt x="80" y="20"/>
                        <a:pt x="80" y="20"/>
                        <a:pt x="80" y="20"/>
                      </a:cubicBezTo>
                      <a:cubicBezTo>
                        <a:pt x="80" y="20"/>
                        <a:pt x="80" y="20"/>
                        <a:pt x="80" y="20"/>
                      </a:cubicBezTo>
                      <a:cubicBezTo>
                        <a:pt x="80" y="20"/>
                        <a:pt x="80" y="20"/>
                        <a:pt x="80" y="20"/>
                      </a:cubicBezTo>
                      <a:cubicBezTo>
                        <a:pt x="80" y="20"/>
                        <a:pt x="80" y="20"/>
                        <a:pt x="80" y="20"/>
                      </a:cubicBezTo>
                      <a:cubicBezTo>
                        <a:pt x="80" y="11"/>
                        <a:pt x="71" y="5"/>
                        <a:pt x="56" y="2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000" dirty="0"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</p:grpSp>
        </p:grpSp>
        <p:grpSp>
          <p:nvGrpSpPr>
            <p:cNvPr id="17" name="组合 16"/>
            <p:cNvGrpSpPr/>
            <p:nvPr/>
          </p:nvGrpSpPr>
          <p:grpSpPr>
            <a:xfrm>
              <a:off x="6819997" y="2279568"/>
              <a:ext cx="1030446" cy="1030446"/>
              <a:chOff x="6819997" y="2279568"/>
              <a:chExt cx="1030446" cy="1030446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6819997" y="2279568"/>
                <a:ext cx="1030446" cy="1030446"/>
              </a:xfrm>
              <a:prstGeom prst="rect">
                <a:avLst/>
              </a:prstGeom>
              <a:noFill/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24" name="Freeform 11"/>
              <p:cNvSpPr>
                <a:spLocks noEditPoints="1"/>
              </p:cNvSpPr>
              <p:nvPr/>
            </p:nvSpPr>
            <p:spPr bwMode="auto">
              <a:xfrm>
                <a:off x="7065345" y="2664659"/>
                <a:ext cx="539750" cy="404813"/>
              </a:xfrm>
              <a:custGeom>
                <a:avLst/>
                <a:gdLst>
                  <a:gd name="T0" fmla="*/ 180 w 192"/>
                  <a:gd name="T1" fmla="*/ 0 h 144"/>
                  <a:gd name="T2" fmla="*/ 12 w 192"/>
                  <a:gd name="T3" fmla="*/ 0 h 144"/>
                  <a:gd name="T4" fmla="*/ 0 w 192"/>
                  <a:gd name="T5" fmla="*/ 12 h 144"/>
                  <a:gd name="T6" fmla="*/ 0 w 192"/>
                  <a:gd name="T7" fmla="*/ 116 h 144"/>
                  <a:gd name="T8" fmla="*/ 13 w 192"/>
                  <a:gd name="T9" fmla="*/ 128 h 144"/>
                  <a:gd name="T10" fmla="*/ 78 w 192"/>
                  <a:gd name="T11" fmla="*/ 128 h 144"/>
                  <a:gd name="T12" fmla="*/ 73 w 192"/>
                  <a:gd name="T13" fmla="*/ 138 h 144"/>
                  <a:gd name="T14" fmla="*/ 74 w 192"/>
                  <a:gd name="T15" fmla="*/ 143 h 144"/>
                  <a:gd name="T16" fmla="*/ 76 w 192"/>
                  <a:gd name="T17" fmla="*/ 144 h 144"/>
                  <a:gd name="T18" fmla="*/ 80 w 192"/>
                  <a:gd name="T19" fmla="*/ 142 h 144"/>
                  <a:gd name="T20" fmla="*/ 87 w 192"/>
                  <a:gd name="T21" fmla="*/ 128 h 144"/>
                  <a:gd name="T22" fmla="*/ 106 w 192"/>
                  <a:gd name="T23" fmla="*/ 128 h 144"/>
                  <a:gd name="T24" fmla="*/ 113 w 192"/>
                  <a:gd name="T25" fmla="*/ 142 h 144"/>
                  <a:gd name="T26" fmla="*/ 116 w 192"/>
                  <a:gd name="T27" fmla="*/ 144 h 144"/>
                  <a:gd name="T28" fmla="*/ 118 w 192"/>
                  <a:gd name="T29" fmla="*/ 143 h 144"/>
                  <a:gd name="T30" fmla="*/ 120 w 192"/>
                  <a:gd name="T31" fmla="*/ 138 h 144"/>
                  <a:gd name="T32" fmla="*/ 115 w 192"/>
                  <a:gd name="T33" fmla="*/ 128 h 144"/>
                  <a:gd name="T34" fmla="*/ 181 w 192"/>
                  <a:gd name="T35" fmla="*/ 128 h 144"/>
                  <a:gd name="T36" fmla="*/ 192 w 192"/>
                  <a:gd name="T37" fmla="*/ 116 h 144"/>
                  <a:gd name="T38" fmla="*/ 192 w 192"/>
                  <a:gd name="T39" fmla="*/ 12 h 144"/>
                  <a:gd name="T40" fmla="*/ 180 w 192"/>
                  <a:gd name="T41" fmla="*/ 0 h 144"/>
                  <a:gd name="T42" fmla="*/ 176 w 192"/>
                  <a:gd name="T43" fmla="*/ 108 h 144"/>
                  <a:gd name="T44" fmla="*/ 172 w 192"/>
                  <a:gd name="T45" fmla="*/ 112 h 144"/>
                  <a:gd name="T46" fmla="*/ 20 w 192"/>
                  <a:gd name="T47" fmla="*/ 112 h 144"/>
                  <a:gd name="T48" fmla="*/ 16 w 192"/>
                  <a:gd name="T49" fmla="*/ 108 h 144"/>
                  <a:gd name="T50" fmla="*/ 16 w 192"/>
                  <a:gd name="T51" fmla="*/ 20 h 144"/>
                  <a:gd name="T52" fmla="*/ 20 w 192"/>
                  <a:gd name="T53" fmla="*/ 16 h 144"/>
                  <a:gd name="T54" fmla="*/ 172 w 192"/>
                  <a:gd name="T55" fmla="*/ 16 h 144"/>
                  <a:gd name="T56" fmla="*/ 176 w 192"/>
                  <a:gd name="T57" fmla="*/ 20 h 144"/>
                  <a:gd name="T58" fmla="*/ 176 w 192"/>
                  <a:gd name="T59" fmla="*/ 10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92" h="144">
                    <a:moveTo>
                      <a:pt x="18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23"/>
                      <a:pt x="6" y="128"/>
                      <a:pt x="13" y="128"/>
                    </a:cubicBezTo>
                    <a:cubicBezTo>
                      <a:pt x="78" y="128"/>
                      <a:pt x="78" y="128"/>
                      <a:pt x="78" y="128"/>
                    </a:cubicBezTo>
                    <a:cubicBezTo>
                      <a:pt x="73" y="138"/>
                      <a:pt x="73" y="138"/>
                      <a:pt x="73" y="138"/>
                    </a:cubicBezTo>
                    <a:cubicBezTo>
                      <a:pt x="72" y="140"/>
                      <a:pt x="72" y="142"/>
                      <a:pt x="74" y="143"/>
                    </a:cubicBezTo>
                    <a:cubicBezTo>
                      <a:pt x="75" y="144"/>
                      <a:pt x="76" y="144"/>
                      <a:pt x="76" y="144"/>
                    </a:cubicBezTo>
                    <a:cubicBezTo>
                      <a:pt x="78" y="144"/>
                      <a:pt x="79" y="143"/>
                      <a:pt x="80" y="142"/>
                    </a:cubicBezTo>
                    <a:cubicBezTo>
                      <a:pt x="87" y="128"/>
                      <a:pt x="87" y="128"/>
                      <a:pt x="87" y="128"/>
                    </a:cubicBezTo>
                    <a:cubicBezTo>
                      <a:pt x="106" y="128"/>
                      <a:pt x="106" y="128"/>
                      <a:pt x="106" y="128"/>
                    </a:cubicBezTo>
                    <a:cubicBezTo>
                      <a:pt x="113" y="142"/>
                      <a:pt x="113" y="142"/>
                      <a:pt x="113" y="142"/>
                    </a:cubicBezTo>
                    <a:cubicBezTo>
                      <a:pt x="113" y="143"/>
                      <a:pt x="115" y="144"/>
                      <a:pt x="116" y="144"/>
                    </a:cubicBezTo>
                    <a:cubicBezTo>
                      <a:pt x="117" y="144"/>
                      <a:pt x="117" y="144"/>
                      <a:pt x="118" y="143"/>
                    </a:cubicBezTo>
                    <a:cubicBezTo>
                      <a:pt x="120" y="142"/>
                      <a:pt x="121" y="140"/>
                      <a:pt x="120" y="138"/>
                    </a:cubicBezTo>
                    <a:cubicBezTo>
                      <a:pt x="115" y="128"/>
                      <a:pt x="115" y="128"/>
                      <a:pt x="115" y="128"/>
                    </a:cubicBezTo>
                    <a:cubicBezTo>
                      <a:pt x="181" y="128"/>
                      <a:pt x="181" y="128"/>
                      <a:pt x="181" y="128"/>
                    </a:cubicBezTo>
                    <a:cubicBezTo>
                      <a:pt x="187" y="128"/>
                      <a:pt x="192" y="122"/>
                      <a:pt x="192" y="116"/>
                    </a:cubicBezTo>
                    <a:cubicBezTo>
                      <a:pt x="192" y="12"/>
                      <a:pt x="192" y="12"/>
                      <a:pt x="192" y="12"/>
                    </a:cubicBezTo>
                    <a:cubicBezTo>
                      <a:pt x="192" y="5"/>
                      <a:pt x="187" y="0"/>
                      <a:pt x="180" y="0"/>
                    </a:cubicBezTo>
                    <a:close/>
                    <a:moveTo>
                      <a:pt x="176" y="108"/>
                    </a:moveTo>
                    <a:cubicBezTo>
                      <a:pt x="176" y="110"/>
                      <a:pt x="174" y="112"/>
                      <a:pt x="172" y="112"/>
                    </a:cubicBezTo>
                    <a:cubicBezTo>
                      <a:pt x="20" y="112"/>
                      <a:pt x="20" y="112"/>
                      <a:pt x="20" y="112"/>
                    </a:cubicBezTo>
                    <a:cubicBezTo>
                      <a:pt x="18" y="112"/>
                      <a:pt x="16" y="110"/>
                      <a:pt x="16" y="108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8"/>
                      <a:pt x="18" y="16"/>
                      <a:pt x="20" y="16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74" y="16"/>
                      <a:pt x="176" y="18"/>
                      <a:pt x="176" y="20"/>
                    </a:cubicBezTo>
                    <a:lnTo>
                      <a:pt x="176" y="10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5667869" y="1172870"/>
              <a:ext cx="1030446" cy="1030446"/>
              <a:chOff x="5667869" y="1172870"/>
              <a:chExt cx="1030446" cy="1030446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5667869" y="1172870"/>
                <a:ext cx="1030446" cy="1030446"/>
              </a:xfrm>
              <a:prstGeom prst="rect">
                <a:avLst/>
              </a:prstGeom>
              <a:noFill/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grpSp>
            <p:nvGrpSpPr>
              <p:cNvPr id="20" name="组合 19"/>
              <p:cNvGrpSpPr/>
              <p:nvPr/>
            </p:nvGrpSpPr>
            <p:grpSpPr>
              <a:xfrm>
                <a:off x="5907732" y="1400960"/>
                <a:ext cx="496888" cy="539751"/>
                <a:chOff x="5843588" y="533400"/>
                <a:chExt cx="496888" cy="539751"/>
              </a:xfrm>
            </p:grpSpPr>
            <p:sp>
              <p:nvSpPr>
                <p:cNvPr id="21" name="Freeform 70"/>
                <p:cNvSpPr>
                  <a:spLocks noEditPoints="1"/>
                </p:cNvSpPr>
                <p:nvPr/>
              </p:nvSpPr>
              <p:spPr bwMode="auto">
                <a:xfrm>
                  <a:off x="5843588" y="533400"/>
                  <a:ext cx="384175" cy="517525"/>
                </a:xfrm>
                <a:custGeom>
                  <a:avLst/>
                  <a:gdLst>
                    <a:gd name="T0" fmla="*/ 80 w 136"/>
                    <a:gd name="T1" fmla="*/ 156 h 184"/>
                    <a:gd name="T2" fmla="*/ 68 w 136"/>
                    <a:gd name="T3" fmla="*/ 168 h 184"/>
                    <a:gd name="T4" fmla="*/ 56 w 136"/>
                    <a:gd name="T5" fmla="*/ 156 h 184"/>
                    <a:gd name="T6" fmla="*/ 68 w 136"/>
                    <a:gd name="T7" fmla="*/ 144 h 184"/>
                    <a:gd name="T8" fmla="*/ 80 w 136"/>
                    <a:gd name="T9" fmla="*/ 156 h 184"/>
                    <a:gd name="T10" fmla="*/ 80 w 136"/>
                    <a:gd name="T11" fmla="*/ 136 h 184"/>
                    <a:gd name="T12" fmla="*/ 20 w 136"/>
                    <a:gd name="T13" fmla="*/ 136 h 184"/>
                    <a:gd name="T14" fmla="*/ 16 w 136"/>
                    <a:gd name="T15" fmla="*/ 132 h 184"/>
                    <a:gd name="T16" fmla="*/ 16 w 136"/>
                    <a:gd name="T17" fmla="*/ 36 h 184"/>
                    <a:gd name="T18" fmla="*/ 20 w 136"/>
                    <a:gd name="T19" fmla="*/ 32 h 184"/>
                    <a:gd name="T20" fmla="*/ 116 w 136"/>
                    <a:gd name="T21" fmla="*/ 32 h 184"/>
                    <a:gd name="T22" fmla="*/ 120 w 136"/>
                    <a:gd name="T23" fmla="*/ 36 h 184"/>
                    <a:gd name="T24" fmla="*/ 120 w 136"/>
                    <a:gd name="T25" fmla="*/ 40 h 184"/>
                    <a:gd name="T26" fmla="*/ 136 w 136"/>
                    <a:gd name="T27" fmla="*/ 40 h 184"/>
                    <a:gd name="T28" fmla="*/ 136 w 136"/>
                    <a:gd name="T29" fmla="*/ 12 h 184"/>
                    <a:gd name="T30" fmla="*/ 124 w 136"/>
                    <a:gd name="T31" fmla="*/ 0 h 184"/>
                    <a:gd name="T32" fmla="*/ 12 w 136"/>
                    <a:gd name="T33" fmla="*/ 0 h 184"/>
                    <a:gd name="T34" fmla="*/ 0 w 136"/>
                    <a:gd name="T35" fmla="*/ 12 h 184"/>
                    <a:gd name="T36" fmla="*/ 0 w 136"/>
                    <a:gd name="T37" fmla="*/ 172 h 184"/>
                    <a:gd name="T38" fmla="*/ 12 w 136"/>
                    <a:gd name="T39" fmla="*/ 184 h 184"/>
                    <a:gd name="T40" fmla="*/ 81 w 136"/>
                    <a:gd name="T41" fmla="*/ 184 h 184"/>
                    <a:gd name="T42" fmla="*/ 80 w 136"/>
                    <a:gd name="T43" fmla="*/ 180 h 184"/>
                    <a:gd name="T44" fmla="*/ 80 w 136"/>
                    <a:gd name="T45" fmla="*/ 156 h 184"/>
                    <a:gd name="T46" fmla="*/ 65 w 136"/>
                    <a:gd name="T47" fmla="*/ 17 h 184"/>
                    <a:gd name="T48" fmla="*/ 71 w 136"/>
                    <a:gd name="T49" fmla="*/ 17 h 184"/>
                    <a:gd name="T50" fmla="*/ 72 w 136"/>
                    <a:gd name="T51" fmla="*/ 20 h 184"/>
                    <a:gd name="T52" fmla="*/ 71 w 136"/>
                    <a:gd name="T53" fmla="*/ 23 h 184"/>
                    <a:gd name="T54" fmla="*/ 68 w 136"/>
                    <a:gd name="T55" fmla="*/ 24 h 184"/>
                    <a:gd name="T56" fmla="*/ 65 w 136"/>
                    <a:gd name="T57" fmla="*/ 23 h 184"/>
                    <a:gd name="T58" fmla="*/ 64 w 136"/>
                    <a:gd name="T59" fmla="*/ 20 h 184"/>
                    <a:gd name="T60" fmla="*/ 65 w 136"/>
                    <a:gd name="T61" fmla="*/ 17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36" h="184">
                      <a:moveTo>
                        <a:pt x="80" y="156"/>
                      </a:moveTo>
                      <a:cubicBezTo>
                        <a:pt x="80" y="162"/>
                        <a:pt x="75" y="168"/>
                        <a:pt x="68" y="168"/>
                      </a:cubicBezTo>
                      <a:cubicBezTo>
                        <a:pt x="62" y="168"/>
                        <a:pt x="56" y="162"/>
                        <a:pt x="56" y="156"/>
                      </a:cubicBezTo>
                      <a:cubicBezTo>
                        <a:pt x="56" y="149"/>
                        <a:pt x="62" y="144"/>
                        <a:pt x="68" y="144"/>
                      </a:cubicBezTo>
                      <a:cubicBezTo>
                        <a:pt x="75" y="144"/>
                        <a:pt x="80" y="149"/>
                        <a:pt x="80" y="156"/>
                      </a:cubicBezTo>
                      <a:cubicBezTo>
                        <a:pt x="80" y="136"/>
                        <a:pt x="80" y="136"/>
                        <a:pt x="80" y="136"/>
                      </a:cubicBezTo>
                      <a:cubicBezTo>
                        <a:pt x="20" y="136"/>
                        <a:pt x="20" y="136"/>
                        <a:pt x="20" y="136"/>
                      </a:cubicBezTo>
                      <a:cubicBezTo>
                        <a:pt x="18" y="136"/>
                        <a:pt x="16" y="134"/>
                        <a:pt x="16" y="132"/>
                      </a:cubicBez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16" y="34"/>
                        <a:pt x="18" y="32"/>
                        <a:pt x="20" y="32"/>
                      </a:cubicBezTo>
                      <a:cubicBezTo>
                        <a:pt x="116" y="32"/>
                        <a:pt x="116" y="32"/>
                        <a:pt x="116" y="32"/>
                      </a:cubicBezTo>
                      <a:cubicBezTo>
                        <a:pt x="118" y="32"/>
                        <a:pt x="120" y="34"/>
                        <a:pt x="120" y="36"/>
                      </a:cubicBezTo>
                      <a:cubicBezTo>
                        <a:pt x="120" y="40"/>
                        <a:pt x="120" y="40"/>
                        <a:pt x="120" y="40"/>
                      </a:cubicBezTo>
                      <a:cubicBezTo>
                        <a:pt x="136" y="40"/>
                        <a:pt x="136" y="40"/>
                        <a:pt x="136" y="40"/>
                      </a:cubicBezTo>
                      <a:cubicBezTo>
                        <a:pt x="136" y="12"/>
                        <a:pt x="136" y="12"/>
                        <a:pt x="136" y="12"/>
                      </a:cubicBezTo>
                      <a:cubicBezTo>
                        <a:pt x="136" y="5"/>
                        <a:pt x="131" y="0"/>
                        <a:pt x="124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6" y="0"/>
                        <a:pt x="0" y="5"/>
                        <a:pt x="0" y="12"/>
                      </a:cubicBezTo>
                      <a:cubicBezTo>
                        <a:pt x="0" y="172"/>
                        <a:pt x="0" y="172"/>
                        <a:pt x="0" y="172"/>
                      </a:cubicBezTo>
                      <a:cubicBezTo>
                        <a:pt x="0" y="178"/>
                        <a:pt x="6" y="184"/>
                        <a:pt x="12" y="184"/>
                      </a:cubicBezTo>
                      <a:cubicBezTo>
                        <a:pt x="81" y="184"/>
                        <a:pt x="81" y="184"/>
                        <a:pt x="81" y="184"/>
                      </a:cubicBezTo>
                      <a:cubicBezTo>
                        <a:pt x="80" y="183"/>
                        <a:pt x="80" y="181"/>
                        <a:pt x="80" y="180"/>
                      </a:cubicBezTo>
                      <a:lnTo>
                        <a:pt x="80" y="156"/>
                      </a:lnTo>
                      <a:close/>
                      <a:moveTo>
                        <a:pt x="65" y="17"/>
                      </a:moveTo>
                      <a:cubicBezTo>
                        <a:pt x="67" y="16"/>
                        <a:pt x="70" y="16"/>
                        <a:pt x="71" y="17"/>
                      </a:cubicBezTo>
                      <a:cubicBezTo>
                        <a:pt x="72" y="18"/>
                        <a:pt x="72" y="19"/>
                        <a:pt x="72" y="20"/>
                      </a:cubicBezTo>
                      <a:cubicBezTo>
                        <a:pt x="72" y="21"/>
                        <a:pt x="72" y="22"/>
                        <a:pt x="71" y="23"/>
                      </a:cubicBezTo>
                      <a:cubicBezTo>
                        <a:pt x="70" y="23"/>
                        <a:pt x="69" y="24"/>
                        <a:pt x="68" y="24"/>
                      </a:cubicBezTo>
                      <a:cubicBezTo>
                        <a:pt x="67" y="24"/>
                        <a:pt x="66" y="23"/>
                        <a:pt x="65" y="23"/>
                      </a:cubicBezTo>
                      <a:cubicBezTo>
                        <a:pt x="65" y="22"/>
                        <a:pt x="64" y="21"/>
                        <a:pt x="64" y="20"/>
                      </a:cubicBezTo>
                      <a:cubicBezTo>
                        <a:pt x="64" y="19"/>
                        <a:pt x="65" y="18"/>
                        <a:pt x="65" y="1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000" dirty="0"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  <p:sp>
              <p:nvSpPr>
                <p:cNvPr id="22" name="Freeform 71"/>
                <p:cNvSpPr>
                  <a:spLocks noEditPoints="1"/>
                </p:cNvSpPr>
                <p:nvPr/>
              </p:nvSpPr>
              <p:spPr bwMode="auto">
                <a:xfrm>
                  <a:off x="6091238" y="668338"/>
                  <a:ext cx="249238" cy="404813"/>
                </a:xfrm>
                <a:custGeom>
                  <a:avLst/>
                  <a:gdLst>
                    <a:gd name="T0" fmla="*/ 76 w 88"/>
                    <a:gd name="T1" fmla="*/ 0 h 144"/>
                    <a:gd name="T2" fmla="*/ 12 w 88"/>
                    <a:gd name="T3" fmla="*/ 0 h 144"/>
                    <a:gd name="T4" fmla="*/ 0 w 88"/>
                    <a:gd name="T5" fmla="*/ 12 h 144"/>
                    <a:gd name="T6" fmla="*/ 0 w 88"/>
                    <a:gd name="T7" fmla="*/ 132 h 144"/>
                    <a:gd name="T8" fmla="*/ 12 w 88"/>
                    <a:gd name="T9" fmla="*/ 144 h 144"/>
                    <a:gd name="T10" fmla="*/ 76 w 88"/>
                    <a:gd name="T11" fmla="*/ 144 h 144"/>
                    <a:gd name="T12" fmla="*/ 88 w 88"/>
                    <a:gd name="T13" fmla="*/ 132 h 144"/>
                    <a:gd name="T14" fmla="*/ 88 w 88"/>
                    <a:gd name="T15" fmla="*/ 12 h 144"/>
                    <a:gd name="T16" fmla="*/ 76 w 88"/>
                    <a:gd name="T17" fmla="*/ 0 h 144"/>
                    <a:gd name="T18" fmla="*/ 41 w 88"/>
                    <a:gd name="T19" fmla="*/ 17 h 144"/>
                    <a:gd name="T20" fmla="*/ 47 w 88"/>
                    <a:gd name="T21" fmla="*/ 17 h 144"/>
                    <a:gd name="T22" fmla="*/ 48 w 88"/>
                    <a:gd name="T23" fmla="*/ 20 h 144"/>
                    <a:gd name="T24" fmla="*/ 47 w 88"/>
                    <a:gd name="T25" fmla="*/ 23 h 144"/>
                    <a:gd name="T26" fmla="*/ 44 w 88"/>
                    <a:gd name="T27" fmla="*/ 24 h 144"/>
                    <a:gd name="T28" fmla="*/ 41 w 88"/>
                    <a:gd name="T29" fmla="*/ 23 h 144"/>
                    <a:gd name="T30" fmla="*/ 40 w 88"/>
                    <a:gd name="T31" fmla="*/ 20 h 144"/>
                    <a:gd name="T32" fmla="*/ 41 w 88"/>
                    <a:gd name="T33" fmla="*/ 17 h 144"/>
                    <a:gd name="T34" fmla="*/ 25 w 88"/>
                    <a:gd name="T35" fmla="*/ 17 h 144"/>
                    <a:gd name="T36" fmla="*/ 31 w 88"/>
                    <a:gd name="T37" fmla="*/ 17 h 144"/>
                    <a:gd name="T38" fmla="*/ 32 w 88"/>
                    <a:gd name="T39" fmla="*/ 20 h 144"/>
                    <a:gd name="T40" fmla="*/ 31 w 88"/>
                    <a:gd name="T41" fmla="*/ 23 h 144"/>
                    <a:gd name="T42" fmla="*/ 28 w 88"/>
                    <a:gd name="T43" fmla="*/ 24 h 144"/>
                    <a:gd name="T44" fmla="*/ 25 w 88"/>
                    <a:gd name="T45" fmla="*/ 23 h 144"/>
                    <a:gd name="T46" fmla="*/ 24 w 88"/>
                    <a:gd name="T47" fmla="*/ 20 h 144"/>
                    <a:gd name="T48" fmla="*/ 25 w 88"/>
                    <a:gd name="T49" fmla="*/ 17 h 144"/>
                    <a:gd name="T50" fmla="*/ 47 w 88"/>
                    <a:gd name="T51" fmla="*/ 127 h 144"/>
                    <a:gd name="T52" fmla="*/ 44 w 88"/>
                    <a:gd name="T53" fmla="*/ 128 h 144"/>
                    <a:gd name="T54" fmla="*/ 41 w 88"/>
                    <a:gd name="T55" fmla="*/ 127 h 144"/>
                    <a:gd name="T56" fmla="*/ 40 w 88"/>
                    <a:gd name="T57" fmla="*/ 124 h 144"/>
                    <a:gd name="T58" fmla="*/ 41 w 88"/>
                    <a:gd name="T59" fmla="*/ 121 h 144"/>
                    <a:gd name="T60" fmla="*/ 47 w 88"/>
                    <a:gd name="T61" fmla="*/ 121 h 144"/>
                    <a:gd name="T62" fmla="*/ 48 w 88"/>
                    <a:gd name="T63" fmla="*/ 124 h 144"/>
                    <a:gd name="T64" fmla="*/ 47 w 88"/>
                    <a:gd name="T65" fmla="*/ 127 h 144"/>
                    <a:gd name="T66" fmla="*/ 72 w 88"/>
                    <a:gd name="T67" fmla="*/ 108 h 144"/>
                    <a:gd name="T68" fmla="*/ 68 w 88"/>
                    <a:gd name="T69" fmla="*/ 112 h 144"/>
                    <a:gd name="T70" fmla="*/ 20 w 88"/>
                    <a:gd name="T71" fmla="*/ 112 h 144"/>
                    <a:gd name="T72" fmla="*/ 16 w 88"/>
                    <a:gd name="T73" fmla="*/ 108 h 144"/>
                    <a:gd name="T74" fmla="*/ 16 w 88"/>
                    <a:gd name="T75" fmla="*/ 36 h 144"/>
                    <a:gd name="T76" fmla="*/ 20 w 88"/>
                    <a:gd name="T77" fmla="*/ 32 h 144"/>
                    <a:gd name="T78" fmla="*/ 68 w 88"/>
                    <a:gd name="T79" fmla="*/ 32 h 144"/>
                    <a:gd name="T80" fmla="*/ 72 w 88"/>
                    <a:gd name="T81" fmla="*/ 36 h 144"/>
                    <a:gd name="T82" fmla="*/ 72 w 88"/>
                    <a:gd name="T83" fmla="*/ 108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88" h="144">
                      <a:moveTo>
                        <a:pt x="76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6" y="0"/>
                        <a:pt x="0" y="5"/>
                        <a:pt x="0" y="12"/>
                      </a:cubicBezTo>
                      <a:cubicBezTo>
                        <a:pt x="0" y="132"/>
                        <a:pt x="0" y="132"/>
                        <a:pt x="0" y="132"/>
                      </a:cubicBezTo>
                      <a:cubicBezTo>
                        <a:pt x="0" y="138"/>
                        <a:pt x="6" y="144"/>
                        <a:pt x="12" y="144"/>
                      </a:cubicBezTo>
                      <a:cubicBezTo>
                        <a:pt x="76" y="144"/>
                        <a:pt x="76" y="144"/>
                        <a:pt x="76" y="144"/>
                      </a:cubicBezTo>
                      <a:cubicBezTo>
                        <a:pt x="83" y="144"/>
                        <a:pt x="88" y="138"/>
                        <a:pt x="88" y="132"/>
                      </a:cubicBezTo>
                      <a:cubicBezTo>
                        <a:pt x="88" y="12"/>
                        <a:pt x="88" y="12"/>
                        <a:pt x="88" y="12"/>
                      </a:cubicBezTo>
                      <a:cubicBezTo>
                        <a:pt x="88" y="5"/>
                        <a:pt x="83" y="0"/>
                        <a:pt x="76" y="0"/>
                      </a:cubicBezTo>
                      <a:close/>
                      <a:moveTo>
                        <a:pt x="41" y="17"/>
                      </a:moveTo>
                      <a:cubicBezTo>
                        <a:pt x="43" y="16"/>
                        <a:pt x="45" y="16"/>
                        <a:pt x="47" y="17"/>
                      </a:cubicBezTo>
                      <a:cubicBezTo>
                        <a:pt x="48" y="18"/>
                        <a:pt x="48" y="19"/>
                        <a:pt x="48" y="20"/>
                      </a:cubicBezTo>
                      <a:cubicBezTo>
                        <a:pt x="48" y="21"/>
                        <a:pt x="48" y="22"/>
                        <a:pt x="47" y="23"/>
                      </a:cubicBezTo>
                      <a:cubicBezTo>
                        <a:pt x="46" y="23"/>
                        <a:pt x="45" y="24"/>
                        <a:pt x="44" y="24"/>
                      </a:cubicBezTo>
                      <a:cubicBezTo>
                        <a:pt x="43" y="24"/>
                        <a:pt x="42" y="23"/>
                        <a:pt x="41" y="23"/>
                      </a:cubicBezTo>
                      <a:cubicBezTo>
                        <a:pt x="41" y="22"/>
                        <a:pt x="40" y="21"/>
                        <a:pt x="40" y="20"/>
                      </a:cubicBezTo>
                      <a:cubicBezTo>
                        <a:pt x="40" y="19"/>
                        <a:pt x="41" y="18"/>
                        <a:pt x="41" y="17"/>
                      </a:cubicBezTo>
                      <a:close/>
                      <a:moveTo>
                        <a:pt x="25" y="17"/>
                      </a:moveTo>
                      <a:cubicBezTo>
                        <a:pt x="27" y="16"/>
                        <a:pt x="30" y="16"/>
                        <a:pt x="31" y="17"/>
                      </a:cubicBezTo>
                      <a:cubicBezTo>
                        <a:pt x="32" y="18"/>
                        <a:pt x="32" y="19"/>
                        <a:pt x="32" y="20"/>
                      </a:cubicBezTo>
                      <a:cubicBezTo>
                        <a:pt x="32" y="21"/>
                        <a:pt x="32" y="22"/>
                        <a:pt x="31" y="23"/>
                      </a:cubicBezTo>
                      <a:cubicBezTo>
                        <a:pt x="30" y="23"/>
                        <a:pt x="29" y="24"/>
                        <a:pt x="28" y="24"/>
                      </a:cubicBezTo>
                      <a:cubicBezTo>
                        <a:pt x="27" y="24"/>
                        <a:pt x="26" y="23"/>
                        <a:pt x="25" y="23"/>
                      </a:cubicBezTo>
                      <a:cubicBezTo>
                        <a:pt x="25" y="22"/>
                        <a:pt x="24" y="21"/>
                        <a:pt x="24" y="20"/>
                      </a:cubicBezTo>
                      <a:cubicBezTo>
                        <a:pt x="24" y="19"/>
                        <a:pt x="25" y="18"/>
                        <a:pt x="25" y="17"/>
                      </a:cubicBezTo>
                      <a:close/>
                      <a:moveTo>
                        <a:pt x="47" y="127"/>
                      </a:moveTo>
                      <a:cubicBezTo>
                        <a:pt x="46" y="127"/>
                        <a:pt x="45" y="128"/>
                        <a:pt x="44" y="128"/>
                      </a:cubicBezTo>
                      <a:cubicBezTo>
                        <a:pt x="43" y="128"/>
                        <a:pt x="42" y="127"/>
                        <a:pt x="41" y="127"/>
                      </a:cubicBezTo>
                      <a:cubicBezTo>
                        <a:pt x="41" y="126"/>
                        <a:pt x="40" y="125"/>
                        <a:pt x="40" y="124"/>
                      </a:cubicBezTo>
                      <a:cubicBezTo>
                        <a:pt x="40" y="123"/>
                        <a:pt x="41" y="122"/>
                        <a:pt x="41" y="121"/>
                      </a:cubicBezTo>
                      <a:cubicBezTo>
                        <a:pt x="43" y="120"/>
                        <a:pt x="46" y="120"/>
                        <a:pt x="47" y="121"/>
                      </a:cubicBezTo>
                      <a:cubicBezTo>
                        <a:pt x="48" y="122"/>
                        <a:pt x="48" y="123"/>
                        <a:pt x="48" y="124"/>
                      </a:cubicBezTo>
                      <a:cubicBezTo>
                        <a:pt x="48" y="125"/>
                        <a:pt x="48" y="126"/>
                        <a:pt x="47" y="127"/>
                      </a:cubicBezTo>
                      <a:close/>
                      <a:moveTo>
                        <a:pt x="72" y="108"/>
                      </a:moveTo>
                      <a:cubicBezTo>
                        <a:pt x="72" y="110"/>
                        <a:pt x="70" y="112"/>
                        <a:pt x="68" y="112"/>
                      </a:cubicBezTo>
                      <a:cubicBezTo>
                        <a:pt x="20" y="112"/>
                        <a:pt x="20" y="112"/>
                        <a:pt x="20" y="112"/>
                      </a:cubicBezTo>
                      <a:cubicBezTo>
                        <a:pt x="18" y="112"/>
                        <a:pt x="16" y="110"/>
                        <a:pt x="16" y="108"/>
                      </a:cubicBez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16" y="34"/>
                        <a:pt x="18" y="32"/>
                        <a:pt x="20" y="32"/>
                      </a:cubicBezTo>
                      <a:cubicBezTo>
                        <a:pt x="68" y="32"/>
                        <a:pt x="68" y="32"/>
                        <a:pt x="68" y="32"/>
                      </a:cubicBezTo>
                      <a:cubicBezTo>
                        <a:pt x="70" y="32"/>
                        <a:pt x="72" y="34"/>
                        <a:pt x="72" y="36"/>
                      </a:cubicBezTo>
                      <a:lnTo>
                        <a:pt x="72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000" dirty="0"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</p:grpSp>
        </p:grpSp>
      </p:grpSp>
      <p:sp>
        <p:nvSpPr>
          <p:cNvPr id="36" name="矩形 35"/>
          <p:cNvSpPr/>
          <p:nvPr/>
        </p:nvSpPr>
        <p:spPr>
          <a:xfrm>
            <a:off x="807290" y="1610529"/>
            <a:ext cx="5024378" cy="4663271"/>
          </a:xfrm>
          <a:prstGeom prst="rect">
            <a:avLst/>
          </a:prstGeom>
          <a:blipFill dpi="0" rotWithShape="1">
            <a:blip r:embed="rId3"/>
            <a:srcRect/>
            <a:tile tx="0" ty="0" sx="35000" sy="35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endParaRPr lang="zh-CN" altLang="en-US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2" name="图片 1" descr="甲带给煤机 (55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1645" y="3566160"/>
            <a:ext cx="1515110" cy="1515110"/>
          </a:xfrm>
          <a:prstGeom prst="rect">
            <a:avLst/>
          </a:prstGeom>
        </p:spPr>
      </p:pic>
      <p:pic>
        <p:nvPicPr>
          <p:cNvPr id="3" name="图片 2" descr="甲带给煤机 (53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2970" y="1931670"/>
            <a:ext cx="1515110" cy="1515110"/>
          </a:xfrm>
          <a:prstGeom prst="rect">
            <a:avLst/>
          </a:prstGeom>
        </p:spPr>
      </p:pic>
      <p:pic>
        <p:nvPicPr>
          <p:cNvPr id="37" name="图片 36" descr="甲带给煤机 (54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8575" y="1939290"/>
            <a:ext cx="1515110" cy="1515110"/>
          </a:xfrm>
          <a:prstGeom prst="rect">
            <a:avLst/>
          </a:prstGeom>
        </p:spPr>
      </p:pic>
    </p:spTree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1"/>
            <a:ext cx="12190413" cy="6857107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3877310" y="2724785"/>
            <a:ext cx="6828155" cy="2306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GLD4000-11-S甲带给煤机是针对大型高产矿井生产系统流量大、现行给料机已不能满足煤矿生产要求而研制的新型给煤设备。该产品是在K型往复式和振动式给料机的基础上，将往复式运动机构改为输送带式机构，从而将给料运动由滑动摩擦变为滚动摩擦。摩擦系数大为降低，使得电力消耗也显著降低。给料方式由间断给料变为连续给料，且给料量动态连续可变，使给料系统更能满足效率高、节能、环保的要求。</a:t>
            </a:r>
            <a:endParaRPr lang="zh-CN" altLang="en-US" sz="1600" dirty="0">
              <a:solidFill>
                <a:schemeClr val="tx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93216">
            <a:off x="1087013" y="2152423"/>
            <a:ext cx="2834832" cy="1588812"/>
          </a:xfrm>
          <a:prstGeom prst="rect">
            <a:avLst/>
          </a:prstGeom>
        </p:spPr>
      </p:pic>
      <p:grpSp>
        <p:nvGrpSpPr>
          <p:cNvPr id="3" name="组合 2"/>
          <p:cNvGrpSpPr/>
          <p:nvPr>
            <p:custDataLst>
              <p:tags r:id="rId4"/>
            </p:custDataLst>
          </p:nvPr>
        </p:nvGrpSpPr>
        <p:grpSpPr>
          <a:xfrm>
            <a:off x="4850765" y="689610"/>
            <a:ext cx="5214620" cy="759460"/>
            <a:chOff x="3382715" y="1432965"/>
            <a:chExt cx="2713464" cy="463420"/>
          </a:xfrm>
          <a:noFill/>
        </p:grpSpPr>
        <p:sp>
          <p:nvSpPr>
            <p:cNvPr id="4" name="燕尾形 3"/>
            <p:cNvSpPr/>
            <p:nvPr>
              <p:custDataLst>
                <p:tags r:id="rId5"/>
              </p:custDataLst>
            </p:nvPr>
          </p:nvSpPr>
          <p:spPr>
            <a:xfrm>
              <a:off x="3382715" y="1432965"/>
              <a:ext cx="2713464" cy="463420"/>
            </a:xfrm>
            <a:prstGeom prst="chevron">
              <a:avLst/>
            </a:prstGeom>
            <a:grpFill/>
            <a:ln>
              <a:solidFill>
                <a:srgbClr val="77A3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5" name="矩形 4"/>
            <p:cNvSpPr/>
            <p:nvPr>
              <p:custDataLst>
                <p:tags r:id="rId6"/>
              </p:custDataLst>
            </p:nvPr>
          </p:nvSpPr>
          <p:spPr>
            <a:xfrm>
              <a:off x="3718427" y="1569744"/>
              <a:ext cx="1939274" cy="24333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GLD4000-11-S甲带给煤机概述</a:t>
              </a:r>
              <a:endParaRPr lang="zh-CN" altLang="en-US" sz="2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2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15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244382"/>
            <a:ext cx="12190413" cy="870862"/>
            <a:chOff x="0" y="244382"/>
            <a:chExt cx="12190413" cy="870862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517924"/>
              <a:ext cx="12190413" cy="597320"/>
              <a:chOff x="-2648979" y="271186"/>
              <a:chExt cx="12190413" cy="59732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71186"/>
                <a:ext cx="3435255" cy="3073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000" dirty="0"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GLD4000-11-S甲带给煤机</a:t>
                </a:r>
                <a:endParaRPr lang="zh-CN" altLang="en-US" sz="200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rgbClr val="77A3C1"/>
                </a:solidFill>
                <a:prstDash val="solid"/>
                <a:miter lim="800000"/>
              </a:ln>
              <a:effectLst/>
            </p:spPr>
          </p:cxnSp>
        </p:grp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953377">
              <a:off x="3493632" y="244382"/>
              <a:ext cx="1110280" cy="62226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646623" flipH="1">
              <a:off x="7553005" y="250332"/>
              <a:ext cx="1110280" cy="622268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6140452" y="2605569"/>
            <a:ext cx="1250249" cy="2744710"/>
            <a:chOff x="12217719" y="4832697"/>
            <a:chExt cx="2414658" cy="5192051"/>
          </a:xfrm>
        </p:grpSpPr>
        <p:cxnSp>
          <p:nvCxnSpPr>
            <p:cNvPr id="11" name="直接箭头连接符 10"/>
            <p:cNvCxnSpPr/>
            <p:nvPr/>
          </p:nvCxnSpPr>
          <p:spPr>
            <a:xfrm>
              <a:off x="12261934" y="7607640"/>
              <a:ext cx="2370443" cy="0"/>
            </a:xfrm>
            <a:prstGeom prst="straightConnector1">
              <a:avLst/>
            </a:prstGeom>
            <a:ln w="41275">
              <a:solidFill>
                <a:schemeClr val="bg1">
                  <a:lumMod val="65000"/>
                </a:schemeClr>
              </a:solidFill>
              <a:headEnd w="lg" len="lg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/>
            <p:nvPr/>
          </p:nvCxnSpPr>
          <p:spPr>
            <a:xfrm flipV="1">
              <a:off x="12217719" y="4832697"/>
              <a:ext cx="1722371" cy="2859730"/>
            </a:xfrm>
            <a:prstGeom prst="straightConnector1">
              <a:avLst/>
            </a:prstGeom>
            <a:ln w="41275">
              <a:solidFill>
                <a:schemeClr val="bg1">
                  <a:lumMod val="65000"/>
                </a:schemeClr>
              </a:solidFill>
              <a:headEnd w="lg" len="lg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/>
            <p:nvPr/>
          </p:nvCxnSpPr>
          <p:spPr>
            <a:xfrm>
              <a:off x="12337739" y="7681685"/>
              <a:ext cx="1903271" cy="2343063"/>
            </a:xfrm>
            <a:prstGeom prst="straightConnector1">
              <a:avLst/>
            </a:prstGeom>
            <a:ln w="41275">
              <a:solidFill>
                <a:schemeClr val="bg1">
                  <a:lumMod val="65000"/>
                </a:schemeClr>
              </a:solidFill>
              <a:headEnd w="lg" len="lg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圆角矩形 13"/>
          <p:cNvSpPr/>
          <p:nvPr/>
        </p:nvSpPr>
        <p:spPr>
          <a:xfrm>
            <a:off x="2968609" y="2334672"/>
            <a:ext cx="3179622" cy="3604184"/>
          </a:xfrm>
          <a:prstGeom prst="roundRect">
            <a:avLst/>
          </a:prstGeom>
          <a:noFill/>
          <a:ln w="476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9625" tIns="24813" rIns="49625" bIns="24813" rtlCol="0" anchor="ctr"/>
          <a:lstStyle/>
          <a:p>
            <a:pPr algn="ctr"/>
            <a:endParaRPr lang="zh-CN" altLang="en-US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389644" y="3265574"/>
            <a:ext cx="1492460" cy="1523771"/>
            <a:chOff x="3680391" y="6233991"/>
            <a:chExt cx="2631634" cy="2631634"/>
          </a:xfrm>
          <a:noFill/>
        </p:grpSpPr>
        <p:sp>
          <p:nvSpPr>
            <p:cNvPr id="17" name="椭圆 16"/>
            <p:cNvSpPr/>
            <p:nvPr/>
          </p:nvSpPr>
          <p:spPr>
            <a:xfrm>
              <a:off x="3680391" y="6233991"/>
              <a:ext cx="2631634" cy="2631634"/>
            </a:xfrm>
            <a:prstGeom prst="ellipse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3680391" y="7074047"/>
              <a:ext cx="2570801" cy="68871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sz="2000" dirty="0">
                  <a:solidFill>
                    <a:schemeClr val="tx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皮带给煤机</a:t>
              </a:r>
              <a:endParaRPr lang="zh-CN" sz="20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22" name="组合 21"/>
          <p:cNvGrpSpPr/>
          <p:nvPr>
            <p:custDataLst>
              <p:tags r:id="rId3"/>
            </p:custDataLst>
          </p:nvPr>
        </p:nvGrpSpPr>
        <p:grpSpPr>
          <a:xfrm>
            <a:off x="6917840" y="1472725"/>
            <a:ext cx="1198200" cy="1223339"/>
            <a:chOff x="13172258" y="3096121"/>
            <a:chExt cx="2112769" cy="2112769"/>
          </a:xfrm>
          <a:noFill/>
        </p:grpSpPr>
        <p:sp>
          <p:nvSpPr>
            <p:cNvPr id="23" name="椭圆 22"/>
            <p:cNvSpPr/>
            <p:nvPr>
              <p:custDataLst>
                <p:tags r:id="rId4"/>
              </p:custDataLst>
            </p:nvPr>
          </p:nvSpPr>
          <p:spPr>
            <a:xfrm>
              <a:off x="13172258" y="3096121"/>
              <a:ext cx="2112769" cy="2112769"/>
            </a:xfrm>
            <a:prstGeom prst="ellipse">
              <a:avLst/>
            </a:prstGeom>
            <a:grpFill/>
            <a:ln>
              <a:solidFill>
                <a:srgbClr val="77A3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4" name="TextBox 21"/>
            <p:cNvSpPr txBox="1"/>
            <p:nvPr>
              <p:custDataLst>
                <p:tags r:id="rId5"/>
              </p:custDataLst>
            </p:nvPr>
          </p:nvSpPr>
          <p:spPr>
            <a:xfrm>
              <a:off x="13581323" y="3528167"/>
              <a:ext cx="1457162" cy="122255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01</a:t>
              </a:r>
              <a:endParaRPr lang="zh-CN" altLang="en-US" sz="4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25" name="组合 24"/>
          <p:cNvGrpSpPr/>
          <p:nvPr>
            <p:custDataLst>
              <p:tags r:id="rId6"/>
            </p:custDataLst>
          </p:nvPr>
        </p:nvGrpSpPr>
        <p:grpSpPr>
          <a:xfrm>
            <a:off x="6979984" y="5251212"/>
            <a:ext cx="1336131" cy="1223336"/>
            <a:chOff x="13172258" y="9631589"/>
            <a:chExt cx="2355981" cy="2112769"/>
          </a:xfrm>
          <a:noFill/>
        </p:grpSpPr>
        <p:sp>
          <p:nvSpPr>
            <p:cNvPr id="26" name="椭圆 25"/>
            <p:cNvSpPr/>
            <p:nvPr>
              <p:custDataLst>
                <p:tags r:id="rId7"/>
              </p:custDataLst>
            </p:nvPr>
          </p:nvSpPr>
          <p:spPr>
            <a:xfrm>
              <a:off x="13172258" y="9631589"/>
              <a:ext cx="2112769" cy="2112769"/>
            </a:xfrm>
            <a:prstGeom prst="ellipse">
              <a:avLst/>
            </a:prstGeom>
            <a:grpFill/>
            <a:ln>
              <a:solidFill>
                <a:srgbClr val="77A3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7" name="TextBox 24"/>
            <p:cNvSpPr txBox="1"/>
            <p:nvPr>
              <p:custDataLst>
                <p:tags r:id="rId8"/>
              </p:custDataLst>
            </p:nvPr>
          </p:nvSpPr>
          <p:spPr>
            <a:xfrm>
              <a:off x="13539159" y="10087373"/>
              <a:ext cx="1989080" cy="122255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03</a:t>
              </a:r>
              <a:endParaRPr lang="zh-CN" altLang="en-US" sz="4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28" name="组合 27"/>
          <p:cNvGrpSpPr/>
          <p:nvPr>
            <p:custDataLst>
              <p:tags r:id="rId9"/>
            </p:custDataLst>
          </p:nvPr>
        </p:nvGrpSpPr>
        <p:grpSpPr>
          <a:xfrm>
            <a:off x="7450272" y="3494638"/>
            <a:ext cx="1198200" cy="1223337"/>
            <a:chOff x="14111087" y="6588075"/>
            <a:chExt cx="2112769" cy="2112769"/>
          </a:xfrm>
          <a:noFill/>
        </p:grpSpPr>
        <p:sp>
          <p:nvSpPr>
            <p:cNvPr id="29" name="椭圆 28"/>
            <p:cNvSpPr/>
            <p:nvPr>
              <p:custDataLst>
                <p:tags r:id="rId10"/>
              </p:custDataLst>
            </p:nvPr>
          </p:nvSpPr>
          <p:spPr>
            <a:xfrm>
              <a:off x="14111087" y="6588075"/>
              <a:ext cx="2112769" cy="2112769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30" name="TextBox 27"/>
            <p:cNvSpPr txBox="1"/>
            <p:nvPr>
              <p:custDataLst>
                <p:tags r:id="rId11"/>
              </p:custDataLst>
            </p:nvPr>
          </p:nvSpPr>
          <p:spPr>
            <a:xfrm>
              <a:off x="14466879" y="7033178"/>
              <a:ext cx="1636297" cy="122255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02</a:t>
              </a:r>
              <a:endParaRPr lang="zh-CN" altLang="en-US" sz="4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pic>
        <p:nvPicPr>
          <p:cNvPr id="2" name="图片 1" descr="甲带给煤机 (1)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75610" y="2696210"/>
            <a:ext cx="3144520" cy="2818765"/>
          </a:xfrm>
          <a:prstGeom prst="rect">
            <a:avLst/>
          </a:prstGeom>
        </p:spPr>
      </p:pic>
    </p:spTree>
  </p:cSld>
  <p:clrMapOvr>
    <a:masterClrMapping/>
  </p:clrMapOvr>
  <p:transition spd="slow" advTm="1000"/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244382"/>
            <a:ext cx="12190413" cy="870862"/>
            <a:chOff x="0" y="244382"/>
            <a:chExt cx="12190413" cy="870862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644289"/>
              <a:ext cx="12190413" cy="470955"/>
              <a:chOff x="-2648979" y="397551"/>
              <a:chExt cx="12190413" cy="470955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378826" y="397551"/>
                <a:ext cx="4046220" cy="3073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0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GLD4000-11-S甲带给煤机技术参数</a:t>
                </a:r>
                <a:endParaRPr lang="zh-CN" altLang="en-US" sz="200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rgbClr val="77A3C1"/>
                </a:solidFill>
                <a:prstDash val="solid"/>
                <a:miter lim="800000"/>
              </a:ln>
              <a:effectLst/>
            </p:spPr>
          </p:cxnSp>
        </p:grp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953377">
              <a:off x="2845932" y="244382"/>
              <a:ext cx="1110280" cy="62226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646623" flipH="1">
              <a:off x="7829230" y="250332"/>
              <a:ext cx="1110280" cy="622268"/>
            </a:xfrm>
            <a:prstGeom prst="rect">
              <a:avLst/>
            </a:prstGeom>
          </p:spPr>
        </p:pic>
      </p:grpSp>
      <p:sp>
        <p:nvSpPr>
          <p:cNvPr id="10" name="箭头1"/>
          <p:cNvSpPr>
            <a:spLocks noChangeArrowheads="1"/>
          </p:cNvSpPr>
          <p:nvPr>
            <p:custDataLst>
              <p:tags r:id="rId3"/>
            </p:custDataLst>
          </p:nvPr>
        </p:nvSpPr>
        <p:spPr bwMode="ltGray">
          <a:xfrm>
            <a:off x="1078819" y="2635581"/>
            <a:ext cx="2184400" cy="3303587"/>
          </a:xfrm>
          <a:prstGeom prst="flowChartOffpageConnector">
            <a:avLst/>
          </a:prstGeom>
          <a:noFill/>
          <a:ln w="3175" cap="flat" cmpd="sng" algn="ctr">
            <a:solidFill>
              <a:srgbClr val="77A3C1"/>
            </a:solidFill>
            <a:prstDash val="solid"/>
          </a:ln>
          <a:effectLst/>
        </p:spPr>
        <p:txBody>
          <a:bodyPr lIns="91423" tIns="45711" rIns="91423" bIns="45711" anchor="ctr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5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规格型号   GLD4000-11-S</a:t>
            </a:r>
            <a:endParaRPr lang="zh-CN" altLang="en-US" sz="15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5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功率kw  11</a:t>
            </a:r>
            <a:endParaRPr lang="zh-CN" altLang="en-US" sz="15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1" name="椭圆1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1247093" y="2326019"/>
            <a:ext cx="1828801" cy="565150"/>
          </a:xfrm>
          <a:prstGeom prst="ellipse">
            <a:avLst/>
          </a:prstGeom>
          <a:solidFill>
            <a:srgbClr val="77A3C1"/>
          </a:solidFill>
          <a:ln w="25400" cap="flat" cmpd="sng" algn="ctr">
            <a:noFill/>
            <a:prstDash val="solid"/>
          </a:ln>
          <a:effectLst/>
        </p:spPr>
        <p:txBody>
          <a:bodyPr lIns="91423" tIns="45711" rIns="91423" bIns="45711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zh-CN" b="1" kern="0" dirty="0">
              <a:solidFill>
                <a:sysClr val="window" lastClr="FFFFFF">
                  <a:lumMod val="95000"/>
                </a:sysClr>
              </a:solidFill>
              <a:latin typeface="Arial" panose="020B0604020202020204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/>
            </a:endParaRPr>
          </a:p>
        </p:txBody>
      </p:sp>
      <p:sp>
        <p:nvSpPr>
          <p:cNvPr id="12" name="箭头2"/>
          <p:cNvSpPr>
            <a:spLocks noChangeArrowheads="1"/>
          </p:cNvSpPr>
          <p:nvPr>
            <p:custDataLst>
              <p:tags r:id="rId5"/>
            </p:custDataLst>
          </p:nvPr>
        </p:nvSpPr>
        <p:spPr bwMode="ltGray">
          <a:xfrm>
            <a:off x="3695019" y="2629232"/>
            <a:ext cx="2259013" cy="3284537"/>
          </a:xfrm>
          <a:prstGeom prst="flowChartOffpageConnector">
            <a:avLst/>
          </a:prstGeom>
          <a:noFill/>
          <a:ln w="3175" cap="flat" cmpd="sng" algn="ctr">
            <a:solidFill>
              <a:schemeClr val="accent1">
                <a:lumMod val="75000"/>
              </a:schemeClr>
            </a:solidFill>
            <a:prstDash val="solid"/>
          </a:ln>
          <a:effectLst/>
        </p:spPr>
        <p:txBody>
          <a:bodyPr lIns="91423" tIns="45711" rIns="91423" bIns="45711" anchor="ctr"/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5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电压v  380～660</a:t>
            </a:r>
            <a:endParaRPr lang="zh-CN" altLang="en-US" sz="15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5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适应环境 防爆型</a:t>
            </a:r>
            <a:endParaRPr lang="zh-CN" altLang="en-US" sz="15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3" name="椭圆2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3866469" y="2326019"/>
            <a:ext cx="1831975" cy="5651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423" tIns="45711" rIns="91423" bIns="45711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zh-CN" b="1" kern="0" dirty="0">
              <a:solidFill>
                <a:sysClr val="window" lastClr="FFFFFF">
                  <a:lumMod val="95000"/>
                </a:sysClr>
              </a:solidFill>
              <a:latin typeface="Arial" panose="020B0604020202020204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/>
            </a:endParaRPr>
          </a:p>
        </p:txBody>
      </p:sp>
      <p:sp>
        <p:nvSpPr>
          <p:cNvPr id="14" name="箭头3"/>
          <p:cNvSpPr>
            <a:spLocks noChangeArrowheads="1"/>
          </p:cNvSpPr>
          <p:nvPr>
            <p:custDataLst>
              <p:tags r:id="rId7"/>
            </p:custDataLst>
          </p:nvPr>
        </p:nvSpPr>
        <p:spPr bwMode="ltGray">
          <a:xfrm>
            <a:off x="6327094" y="2629232"/>
            <a:ext cx="2193925" cy="3303587"/>
          </a:xfrm>
          <a:prstGeom prst="flowChartOffpageConnector">
            <a:avLst/>
          </a:prstGeom>
          <a:noFill/>
          <a:ln w="3175" cap="flat" cmpd="sng" algn="ctr">
            <a:solidFill>
              <a:srgbClr val="77A3C1"/>
            </a:solidFill>
            <a:prstDash val="solid"/>
          </a:ln>
          <a:effectLst/>
        </p:spPr>
        <p:txBody>
          <a:bodyPr lIns="91423" tIns="45711" rIns="91423" bIns="45711" anchor="ctr"/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5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zui大给料量t/h   4000</a:t>
            </a:r>
            <a:endParaRPr lang="zh-CN" altLang="en-US" sz="15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5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zui大带速m/s  1.5</a:t>
            </a:r>
            <a:endParaRPr lang="zh-CN" altLang="en-US" sz="15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5" name="椭圆3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6489018" y="2326019"/>
            <a:ext cx="1828801" cy="565150"/>
          </a:xfrm>
          <a:prstGeom prst="ellipse">
            <a:avLst/>
          </a:prstGeom>
          <a:solidFill>
            <a:srgbClr val="77A3C1"/>
          </a:solidFill>
          <a:ln w="25400" cap="flat" cmpd="sng" algn="ctr">
            <a:noFill/>
            <a:prstDash val="solid"/>
          </a:ln>
          <a:effectLst/>
        </p:spPr>
        <p:txBody>
          <a:bodyPr lIns="91423" tIns="45711" rIns="91423" bIns="45711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zh-CN" b="1" kern="0" dirty="0">
              <a:solidFill>
                <a:sysClr val="window" lastClr="FFFFFF">
                  <a:lumMod val="95000"/>
                </a:sysClr>
              </a:solidFill>
              <a:latin typeface="Arial" panose="020B0604020202020204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/>
            </a:endParaRPr>
          </a:p>
        </p:txBody>
      </p:sp>
      <p:sp>
        <p:nvSpPr>
          <p:cNvPr id="16" name="箭头3"/>
          <p:cNvSpPr>
            <a:spLocks noChangeArrowheads="1"/>
          </p:cNvSpPr>
          <p:nvPr>
            <p:custDataLst>
              <p:tags r:id="rId9"/>
            </p:custDataLst>
          </p:nvPr>
        </p:nvSpPr>
        <p:spPr bwMode="ltGray">
          <a:xfrm>
            <a:off x="8902429" y="2629232"/>
            <a:ext cx="2193925" cy="3303587"/>
          </a:xfrm>
          <a:prstGeom prst="flowChartOffpageConnector">
            <a:avLst/>
          </a:prstGeom>
          <a:noFill/>
          <a:ln w="3175" cap="flat" cmpd="sng" algn="ctr">
            <a:solidFill>
              <a:schemeClr val="accent1">
                <a:lumMod val="75000"/>
              </a:schemeClr>
            </a:solidFill>
            <a:prstDash val="solid"/>
          </a:ln>
          <a:effectLst/>
        </p:spPr>
        <p:txBody>
          <a:bodyPr lIns="91423" tIns="45711" rIns="91423" bIns="45711" anchor="ctr"/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5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外形尺寸mm  4052 x 1622x2338</a:t>
            </a:r>
            <a:endParaRPr lang="zh-CN" altLang="en-US" sz="15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5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重量kg   5500</a:t>
            </a:r>
            <a:endParaRPr lang="zh-CN" altLang="en-US" sz="15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7" name="椭圆3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9064354" y="2326019"/>
            <a:ext cx="1828801" cy="5651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423" tIns="45711" rIns="91423" bIns="45711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zh-CN" b="1" kern="0" dirty="0">
              <a:solidFill>
                <a:sysClr val="window" lastClr="FFFFFF">
                  <a:lumMod val="95000"/>
                </a:sysClr>
              </a:solidFill>
              <a:latin typeface="Arial" panose="020B0604020202020204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/>
            </a:endParaRPr>
          </a:p>
        </p:txBody>
      </p:sp>
    </p:spTree>
  </p:cSld>
  <p:clrMapOvr>
    <a:masterClrMapping/>
  </p:clrMapOvr>
  <p:transition spd="slow" advTm="1000"/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4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0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4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244382"/>
            <a:ext cx="12190413" cy="870862"/>
            <a:chOff x="0" y="244382"/>
            <a:chExt cx="12190413" cy="870862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517924"/>
              <a:ext cx="12190413" cy="597320"/>
              <a:chOff x="-2648979" y="271186"/>
              <a:chExt cx="12190413" cy="59732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71186"/>
                <a:ext cx="3435255" cy="3073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000" dirty="0"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GLD4000-11-S甲带给煤机</a:t>
                </a:r>
                <a:endParaRPr lang="zh-CN" altLang="en-US" sz="200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rgbClr val="77A3C1"/>
                </a:solidFill>
                <a:prstDash val="solid"/>
                <a:miter lim="800000"/>
              </a:ln>
              <a:effectLst/>
            </p:spPr>
          </p:cxnSp>
        </p:grp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953377">
              <a:off x="3493632" y="244382"/>
              <a:ext cx="1110280" cy="62226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646623" flipH="1">
              <a:off x="7553005" y="250332"/>
              <a:ext cx="1110280" cy="622268"/>
            </a:xfrm>
            <a:prstGeom prst="rect">
              <a:avLst/>
            </a:prstGeom>
          </p:spPr>
        </p:pic>
      </p:grpSp>
      <p:sp>
        <p:nvSpPr>
          <p:cNvPr id="10" name="等腰三角形 9"/>
          <p:cNvSpPr/>
          <p:nvPr/>
        </p:nvSpPr>
        <p:spPr>
          <a:xfrm>
            <a:off x="1314214" y="2566347"/>
            <a:ext cx="3376768" cy="2911006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1" name="等腰三角形 10"/>
          <p:cNvSpPr/>
          <p:nvPr/>
        </p:nvSpPr>
        <p:spPr>
          <a:xfrm>
            <a:off x="5370790" y="2554751"/>
            <a:ext cx="3376768" cy="2911006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2" name="等腰三角形 11"/>
          <p:cNvSpPr/>
          <p:nvPr/>
        </p:nvSpPr>
        <p:spPr>
          <a:xfrm flipV="1">
            <a:off x="7423104" y="2577478"/>
            <a:ext cx="3376768" cy="2911006"/>
          </a:xfrm>
          <a:prstGeom prst="triangle">
            <a:avLst/>
          </a:prstGeom>
          <a:noFill/>
          <a:ln>
            <a:solidFill>
              <a:srgbClr val="77A3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3" name="等腰三角形 12"/>
          <p:cNvSpPr/>
          <p:nvPr/>
        </p:nvSpPr>
        <p:spPr>
          <a:xfrm flipV="1">
            <a:off x="3350272" y="2544632"/>
            <a:ext cx="3376768" cy="2911006"/>
          </a:xfrm>
          <a:prstGeom prst="triangle">
            <a:avLst/>
          </a:prstGeom>
          <a:noFill/>
          <a:ln>
            <a:solidFill>
              <a:srgbClr val="77A3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2" name="图片 1" descr="甲带给煤机 (5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145" y="3609975"/>
            <a:ext cx="1761490" cy="1845310"/>
          </a:xfrm>
          <a:prstGeom prst="rect">
            <a:avLst/>
          </a:prstGeom>
        </p:spPr>
      </p:pic>
      <p:pic>
        <p:nvPicPr>
          <p:cNvPr id="3" name="图片 2" descr="甲带给煤机 (16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965" y="2554605"/>
            <a:ext cx="1761490" cy="1845310"/>
          </a:xfrm>
          <a:prstGeom prst="rect">
            <a:avLst/>
          </a:prstGeom>
        </p:spPr>
      </p:pic>
      <p:pic>
        <p:nvPicPr>
          <p:cNvPr id="26" name="图片 25" descr="甲带给煤机 (17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8325" y="2577465"/>
            <a:ext cx="1761490" cy="1845310"/>
          </a:xfrm>
          <a:prstGeom prst="rect">
            <a:avLst/>
          </a:prstGeom>
        </p:spPr>
      </p:pic>
      <p:pic>
        <p:nvPicPr>
          <p:cNvPr id="27" name="图片 26" descr="甲带给煤机 (19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8990" y="3609975"/>
            <a:ext cx="1761490" cy="1845310"/>
          </a:xfrm>
          <a:prstGeom prst="rect">
            <a:avLst/>
          </a:prstGeom>
        </p:spPr>
      </p:pic>
    </p:spTree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244382"/>
            <a:ext cx="12190413" cy="870862"/>
            <a:chOff x="0" y="244382"/>
            <a:chExt cx="12190413" cy="870862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517924"/>
              <a:ext cx="12190413" cy="597320"/>
              <a:chOff x="-2648979" y="271186"/>
              <a:chExt cx="12190413" cy="59732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368666" y="271186"/>
                <a:ext cx="4037965" cy="3073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0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GLD4000-11-S甲带给煤机技术特点</a:t>
                </a:r>
                <a:endParaRPr lang="zh-CN" altLang="en-US" sz="200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rgbClr val="77A3C1"/>
                </a:solidFill>
                <a:prstDash val="solid"/>
                <a:miter lim="800000"/>
              </a:ln>
              <a:effectLst/>
            </p:spPr>
          </p:cxnSp>
        </p:grp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953377">
              <a:off x="2836407" y="244382"/>
              <a:ext cx="1110280" cy="62226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646623" flipH="1">
              <a:off x="8038780" y="250332"/>
              <a:ext cx="1110280" cy="622268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>
            <p:custDataLst>
              <p:tags r:id="rId3"/>
            </p:custDataLst>
          </p:nvPr>
        </p:nvGrpSpPr>
        <p:grpSpPr>
          <a:xfrm>
            <a:off x="994996" y="2014522"/>
            <a:ext cx="10117455" cy="3954781"/>
            <a:chOff x="749153" y="1498558"/>
            <a:chExt cx="7711560" cy="3014346"/>
          </a:xfrm>
        </p:grpSpPr>
        <p:grpSp>
          <p:nvGrpSpPr>
            <p:cNvPr id="11" name="组合 10"/>
            <p:cNvGrpSpPr/>
            <p:nvPr/>
          </p:nvGrpSpPr>
          <p:grpSpPr>
            <a:xfrm>
              <a:off x="1428736" y="2287137"/>
              <a:ext cx="1691643" cy="1107390"/>
              <a:chOff x="1904981" y="3049516"/>
              <a:chExt cx="2255524" cy="1476520"/>
            </a:xfrm>
          </p:grpSpPr>
          <p:sp>
            <p:nvSpPr>
              <p:cNvPr id="41" name="Freeform 5"/>
              <p:cNvSpPr/>
              <p:nvPr>
                <p:custDataLst>
                  <p:tags r:id="rId4"/>
                </p:custDataLst>
              </p:nvPr>
            </p:nvSpPr>
            <p:spPr bwMode="auto">
              <a:xfrm>
                <a:off x="1904981" y="3049516"/>
                <a:ext cx="2255524" cy="1476520"/>
              </a:xfrm>
              <a:custGeom>
                <a:avLst/>
                <a:gdLst>
                  <a:gd name="T0" fmla="*/ 3256 w 3324"/>
                  <a:gd name="T1" fmla="*/ 470 h 2157"/>
                  <a:gd name="T2" fmla="*/ 1880 w 3324"/>
                  <a:gd name="T3" fmla="*/ 2056 h 2157"/>
                  <a:gd name="T4" fmla="*/ 1880 w 3324"/>
                  <a:gd name="T5" fmla="*/ 2056 h 2157"/>
                  <a:gd name="T6" fmla="*/ 1663 w 3324"/>
                  <a:gd name="T7" fmla="*/ 2157 h 2157"/>
                  <a:gd name="T8" fmla="*/ 1451 w 3324"/>
                  <a:gd name="T9" fmla="*/ 2062 h 2157"/>
                  <a:gd name="T10" fmla="*/ 1450 w 3324"/>
                  <a:gd name="T11" fmla="*/ 2062 h 2157"/>
                  <a:gd name="T12" fmla="*/ 83 w 3324"/>
                  <a:gd name="T13" fmla="*/ 485 h 2157"/>
                  <a:gd name="T14" fmla="*/ 0 w 3324"/>
                  <a:gd name="T15" fmla="*/ 284 h 2157"/>
                  <a:gd name="T16" fmla="*/ 283 w 3324"/>
                  <a:gd name="T17" fmla="*/ 0 h 2157"/>
                  <a:gd name="T18" fmla="*/ 283 w 3324"/>
                  <a:gd name="T19" fmla="*/ 0 h 2157"/>
                  <a:gd name="T20" fmla="*/ 284 w 3324"/>
                  <a:gd name="T21" fmla="*/ 0 h 2157"/>
                  <a:gd name="T22" fmla="*/ 3039 w 3324"/>
                  <a:gd name="T23" fmla="*/ 0 h 2157"/>
                  <a:gd name="T24" fmla="*/ 3039 w 3324"/>
                  <a:gd name="T25" fmla="*/ 0 h 2157"/>
                  <a:gd name="T26" fmla="*/ 3040 w 3324"/>
                  <a:gd name="T27" fmla="*/ 0 h 2157"/>
                  <a:gd name="T28" fmla="*/ 3324 w 3324"/>
                  <a:gd name="T29" fmla="*/ 284 h 2157"/>
                  <a:gd name="T30" fmla="*/ 3256 w 3324"/>
                  <a:gd name="T31" fmla="*/ 470 h 2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24" h="2157">
                    <a:moveTo>
                      <a:pt x="3256" y="470"/>
                    </a:moveTo>
                    <a:lnTo>
                      <a:pt x="1880" y="2056"/>
                    </a:lnTo>
                    <a:lnTo>
                      <a:pt x="1880" y="2056"/>
                    </a:lnTo>
                    <a:cubicBezTo>
                      <a:pt x="1828" y="2118"/>
                      <a:pt x="1750" y="2157"/>
                      <a:pt x="1663" y="2157"/>
                    </a:cubicBezTo>
                    <a:cubicBezTo>
                      <a:pt x="1578" y="2157"/>
                      <a:pt x="1503" y="2120"/>
                      <a:pt x="1451" y="2062"/>
                    </a:cubicBezTo>
                    <a:lnTo>
                      <a:pt x="1450" y="2062"/>
                    </a:lnTo>
                    <a:lnTo>
                      <a:pt x="83" y="485"/>
                    </a:lnTo>
                    <a:cubicBezTo>
                      <a:pt x="32" y="433"/>
                      <a:pt x="0" y="363"/>
                      <a:pt x="0" y="284"/>
                    </a:cubicBezTo>
                    <a:cubicBezTo>
                      <a:pt x="0" y="128"/>
                      <a:pt x="127" y="1"/>
                      <a:pt x="283" y="0"/>
                    </a:cubicBezTo>
                    <a:lnTo>
                      <a:pt x="283" y="0"/>
                    </a:lnTo>
                    <a:lnTo>
                      <a:pt x="284" y="0"/>
                    </a:lnTo>
                    <a:lnTo>
                      <a:pt x="3039" y="0"/>
                    </a:lnTo>
                    <a:lnTo>
                      <a:pt x="3039" y="0"/>
                    </a:lnTo>
                    <a:lnTo>
                      <a:pt x="3040" y="0"/>
                    </a:lnTo>
                    <a:cubicBezTo>
                      <a:pt x="3197" y="0"/>
                      <a:pt x="3324" y="127"/>
                      <a:pt x="3324" y="284"/>
                    </a:cubicBezTo>
                    <a:cubicBezTo>
                      <a:pt x="3324" y="355"/>
                      <a:pt x="3299" y="420"/>
                      <a:pt x="3256" y="470"/>
                    </a:cubicBezTo>
                    <a:close/>
                  </a:path>
                </a:pathLst>
              </a:custGeom>
              <a:noFill/>
              <a:ln>
                <a:solidFill>
                  <a:srgbClr val="77A3C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2709623" y="3293372"/>
                <a:ext cx="646240" cy="532372"/>
                <a:chOff x="215901" y="1787525"/>
                <a:chExt cx="693738" cy="571500"/>
              </a:xfrm>
              <a:solidFill>
                <a:schemeClr val="bg1"/>
              </a:solidFill>
            </p:grpSpPr>
            <p:sp>
              <p:nvSpPr>
                <p:cNvPr id="43" name="Freeform 13"/>
                <p:cNvSpPr>
                  <a:spLocks noEditPoints="1"/>
                </p:cNvSpPr>
                <p:nvPr>
                  <p:custDataLst>
                    <p:tags r:id="rId5"/>
                  </p:custDataLst>
                </p:nvPr>
              </p:nvSpPr>
              <p:spPr bwMode="auto">
                <a:xfrm>
                  <a:off x="215901" y="1787525"/>
                  <a:ext cx="693738" cy="571500"/>
                </a:xfrm>
                <a:custGeom>
                  <a:avLst/>
                  <a:gdLst>
                    <a:gd name="T0" fmla="*/ 166 w 182"/>
                    <a:gd name="T1" fmla="*/ 0 h 152"/>
                    <a:gd name="T2" fmla="*/ 15 w 182"/>
                    <a:gd name="T3" fmla="*/ 0 h 152"/>
                    <a:gd name="T4" fmla="*/ 0 w 182"/>
                    <a:gd name="T5" fmla="*/ 15 h 152"/>
                    <a:gd name="T6" fmla="*/ 0 w 182"/>
                    <a:gd name="T7" fmla="*/ 107 h 152"/>
                    <a:gd name="T8" fmla="*/ 15 w 182"/>
                    <a:gd name="T9" fmla="*/ 123 h 152"/>
                    <a:gd name="T10" fmla="*/ 70 w 182"/>
                    <a:gd name="T11" fmla="*/ 123 h 152"/>
                    <a:gd name="T12" fmla="*/ 70 w 182"/>
                    <a:gd name="T13" fmla="*/ 142 h 152"/>
                    <a:gd name="T14" fmla="*/ 27 w 182"/>
                    <a:gd name="T15" fmla="*/ 142 h 152"/>
                    <a:gd name="T16" fmla="*/ 17 w 182"/>
                    <a:gd name="T17" fmla="*/ 152 h 152"/>
                    <a:gd name="T18" fmla="*/ 164 w 182"/>
                    <a:gd name="T19" fmla="*/ 152 h 152"/>
                    <a:gd name="T20" fmla="*/ 155 w 182"/>
                    <a:gd name="T21" fmla="*/ 142 h 152"/>
                    <a:gd name="T22" fmla="*/ 111 w 182"/>
                    <a:gd name="T23" fmla="*/ 142 h 152"/>
                    <a:gd name="T24" fmla="*/ 111 w 182"/>
                    <a:gd name="T25" fmla="*/ 123 h 152"/>
                    <a:gd name="T26" fmla="*/ 166 w 182"/>
                    <a:gd name="T27" fmla="*/ 123 h 152"/>
                    <a:gd name="T28" fmla="*/ 182 w 182"/>
                    <a:gd name="T29" fmla="*/ 107 h 152"/>
                    <a:gd name="T30" fmla="*/ 182 w 182"/>
                    <a:gd name="T31" fmla="*/ 15 h 152"/>
                    <a:gd name="T32" fmla="*/ 166 w 182"/>
                    <a:gd name="T33" fmla="*/ 0 h 152"/>
                    <a:gd name="T34" fmla="*/ 172 w 182"/>
                    <a:gd name="T35" fmla="*/ 107 h 152"/>
                    <a:gd name="T36" fmla="*/ 166 w 182"/>
                    <a:gd name="T37" fmla="*/ 112 h 152"/>
                    <a:gd name="T38" fmla="*/ 15 w 182"/>
                    <a:gd name="T39" fmla="*/ 112 h 152"/>
                    <a:gd name="T40" fmla="*/ 10 w 182"/>
                    <a:gd name="T41" fmla="*/ 107 h 152"/>
                    <a:gd name="T42" fmla="*/ 10 w 182"/>
                    <a:gd name="T43" fmla="*/ 15 h 152"/>
                    <a:gd name="T44" fmla="*/ 15 w 182"/>
                    <a:gd name="T45" fmla="*/ 10 h 152"/>
                    <a:gd name="T46" fmla="*/ 166 w 182"/>
                    <a:gd name="T47" fmla="*/ 10 h 152"/>
                    <a:gd name="T48" fmla="*/ 172 w 182"/>
                    <a:gd name="T49" fmla="*/ 15 h 152"/>
                    <a:gd name="T50" fmla="*/ 172 w 182"/>
                    <a:gd name="T51" fmla="*/ 107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82" h="152">
                      <a:moveTo>
                        <a:pt x="166" y="0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7" y="0"/>
                        <a:pt x="0" y="7"/>
                        <a:pt x="0" y="15"/>
                      </a:cubicBezTo>
                      <a:cubicBezTo>
                        <a:pt x="0" y="107"/>
                        <a:pt x="0" y="107"/>
                        <a:pt x="0" y="107"/>
                      </a:cubicBezTo>
                      <a:cubicBezTo>
                        <a:pt x="0" y="116"/>
                        <a:pt x="7" y="123"/>
                        <a:pt x="15" y="123"/>
                      </a:cubicBezTo>
                      <a:cubicBezTo>
                        <a:pt x="70" y="123"/>
                        <a:pt x="70" y="123"/>
                        <a:pt x="70" y="123"/>
                      </a:cubicBezTo>
                      <a:cubicBezTo>
                        <a:pt x="70" y="142"/>
                        <a:pt x="70" y="142"/>
                        <a:pt x="70" y="142"/>
                      </a:cubicBezTo>
                      <a:cubicBezTo>
                        <a:pt x="27" y="142"/>
                        <a:pt x="27" y="142"/>
                        <a:pt x="27" y="142"/>
                      </a:cubicBezTo>
                      <a:cubicBezTo>
                        <a:pt x="21" y="142"/>
                        <a:pt x="17" y="147"/>
                        <a:pt x="17" y="152"/>
                      </a:cubicBezTo>
                      <a:cubicBezTo>
                        <a:pt x="164" y="152"/>
                        <a:pt x="164" y="152"/>
                        <a:pt x="164" y="152"/>
                      </a:cubicBezTo>
                      <a:cubicBezTo>
                        <a:pt x="164" y="147"/>
                        <a:pt x="160" y="142"/>
                        <a:pt x="155" y="142"/>
                      </a:cubicBezTo>
                      <a:cubicBezTo>
                        <a:pt x="111" y="142"/>
                        <a:pt x="111" y="142"/>
                        <a:pt x="111" y="142"/>
                      </a:cubicBezTo>
                      <a:cubicBezTo>
                        <a:pt x="111" y="123"/>
                        <a:pt x="111" y="123"/>
                        <a:pt x="111" y="123"/>
                      </a:cubicBezTo>
                      <a:cubicBezTo>
                        <a:pt x="166" y="123"/>
                        <a:pt x="166" y="123"/>
                        <a:pt x="166" y="123"/>
                      </a:cubicBezTo>
                      <a:cubicBezTo>
                        <a:pt x="175" y="123"/>
                        <a:pt x="182" y="116"/>
                        <a:pt x="182" y="107"/>
                      </a:cubicBezTo>
                      <a:cubicBezTo>
                        <a:pt x="182" y="15"/>
                        <a:pt x="182" y="15"/>
                        <a:pt x="182" y="15"/>
                      </a:cubicBezTo>
                      <a:cubicBezTo>
                        <a:pt x="182" y="7"/>
                        <a:pt x="175" y="0"/>
                        <a:pt x="166" y="0"/>
                      </a:cubicBezTo>
                      <a:close/>
                      <a:moveTo>
                        <a:pt x="172" y="107"/>
                      </a:moveTo>
                      <a:cubicBezTo>
                        <a:pt x="172" y="110"/>
                        <a:pt x="169" y="112"/>
                        <a:pt x="166" y="112"/>
                      </a:cubicBezTo>
                      <a:cubicBezTo>
                        <a:pt x="15" y="112"/>
                        <a:pt x="15" y="112"/>
                        <a:pt x="15" y="112"/>
                      </a:cubicBezTo>
                      <a:cubicBezTo>
                        <a:pt x="12" y="112"/>
                        <a:pt x="10" y="110"/>
                        <a:pt x="10" y="107"/>
                      </a:cubicBezTo>
                      <a:cubicBezTo>
                        <a:pt x="10" y="15"/>
                        <a:pt x="10" y="15"/>
                        <a:pt x="10" y="15"/>
                      </a:cubicBezTo>
                      <a:cubicBezTo>
                        <a:pt x="10" y="12"/>
                        <a:pt x="12" y="10"/>
                        <a:pt x="15" y="10"/>
                      </a:cubicBezTo>
                      <a:cubicBezTo>
                        <a:pt x="166" y="10"/>
                        <a:pt x="166" y="10"/>
                        <a:pt x="166" y="10"/>
                      </a:cubicBezTo>
                      <a:cubicBezTo>
                        <a:pt x="169" y="10"/>
                        <a:pt x="172" y="12"/>
                        <a:pt x="172" y="15"/>
                      </a:cubicBezTo>
                      <a:lnTo>
                        <a:pt x="172" y="107"/>
                      </a:lnTo>
                      <a:close/>
                    </a:path>
                  </a:pathLst>
                </a:custGeom>
                <a:solidFill>
                  <a:srgbClr val="77A3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  <p:sp>
              <p:nvSpPr>
                <p:cNvPr id="44" name="Freeform 14"/>
                <p:cNvSpPr>
                  <a:spLocks noEditPoints="1"/>
                </p:cNvSpPr>
                <p:nvPr>
                  <p:custDataLst>
                    <p:tags r:id="rId6"/>
                  </p:custDataLst>
                </p:nvPr>
              </p:nvSpPr>
              <p:spPr bwMode="auto">
                <a:xfrm>
                  <a:off x="409576" y="1866900"/>
                  <a:ext cx="301625" cy="296863"/>
                </a:xfrm>
                <a:custGeom>
                  <a:avLst/>
                  <a:gdLst>
                    <a:gd name="T0" fmla="*/ 0 w 79"/>
                    <a:gd name="T1" fmla="*/ 40 h 79"/>
                    <a:gd name="T2" fmla="*/ 79 w 79"/>
                    <a:gd name="T3" fmla="*/ 40 h 79"/>
                    <a:gd name="T4" fmla="*/ 38 w 79"/>
                    <a:gd name="T5" fmla="*/ 5 h 79"/>
                    <a:gd name="T6" fmla="*/ 25 w 79"/>
                    <a:gd name="T7" fmla="*/ 18 h 79"/>
                    <a:gd name="T8" fmla="*/ 38 w 79"/>
                    <a:gd name="T9" fmla="*/ 23 h 79"/>
                    <a:gd name="T10" fmla="*/ 21 w 79"/>
                    <a:gd name="T11" fmla="*/ 38 h 79"/>
                    <a:gd name="T12" fmla="*/ 38 w 79"/>
                    <a:gd name="T13" fmla="*/ 23 h 79"/>
                    <a:gd name="T14" fmla="*/ 38 w 79"/>
                    <a:gd name="T15" fmla="*/ 57 h 79"/>
                    <a:gd name="T16" fmla="*/ 21 w 79"/>
                    <a:gd name="T17" fmla="*/ 42 h 79"/>
                    <a:gd name="T18" fmla="*/ 38 w 79"/>
                    <a:gd name="T19" fmla="*/ 61 h 79"/>
                    <a:gd name="T20" fmla="*/ 25 w 79"/>
                    <a:gd name="T21" fmla="*/ 62 h 79"/>
                    <a:gd name="T22" fmla="*/ 41 w 79"/>
                    <a:gd name="T23" fmla="*/ 74 h 79"/>
                    <a:gd name="T24" fmla="*/ 54 w 79"/>
                    <a:gd name="T25" fmla="*/ 62 h 79"/>
                    <a:gd name="T26" fmla="*/ 41 w 79"/>
                    <a:gd name="T27" fmla="*/ 57 h 79"/>
                    <a:gd name="T28" fmla="*/ 58 w 79"/>
                    <a:gd name="T29" fmla="*/ 42 h 79"/>
                    <a:gd name="T30" fmla="*/ 41 w 79"/>
                    <a:gd name="T31" fmla="*/ 57 h 79"/>
                    <a:gd name="T32" fmla="*/ 41 w 79"/>
                    <a:gd name="T33" fmla="*/ 23 h 79"/>
                    <a:gd name="T34" fmla="*/ 58 w 79"/>
                    <a:gd name="T35" fmla="*/ 38 h 79"/>
                    <a:gd name="T36" fmla="*/ 42 w 79"/>
                    <a:gd name="T37" fmla="*/ 19 h 79"/>
                    <a:gd name="T38" fmla="*/ 54 w 79"/>
                    <a:gd name="T39" fmla="*/ 18 h 79"/>
                    <a:gd name="T40" fmla="*/ 50 w 79"/>
                    <a:gd name="T41" fmla="*/ 5 h 79"/>
                    <a:gd name="T42" fmla="*/ 58 w 79"/>
                    <a:gd name="T43" fmla="*/ 17 h 79"/>
                    <a:gd name="T44" fmla="*/ 21 w 79"/>
                    <a:gd name="T45" fmla="*/ 17 h 79"/>
                    <a:gd name="T46" fmla="*/ 29 w 79"/>
                    <a:gd name="T47" fmla="*/ 5 h 79"/>
                    <a:gd name="T48" fmla="*/ 20 w 79"/>
                    <a:gd name="T49" fmla="*/ 20 h 79"/>
                    <a:gd name="T50" fmla="*/ 4 w 79"/>
                    <a:gd name="T51" fmla="*/ 38 h 79"/>
                    <a:gd name="T52" fmla="*/ 20 w 79"/>
                    <a:gd name="T53" fmla="*/ 20 h 79"/>
                    <a:gd name="T54" fmla="*/ 20 w 79"/>
                    <a:gd name="T55" fmla="*/ 60 h 79"/>
                    <a:gd name="T56" fmla="*/ 4 w 79"/>
                    <a:gd name="T57" fmla="*/ 42 h 79"/>
                    <a:gd name="T58" fmla="*/ 21 w 79"/>
                    <a:gd name="T59" fmla="*/ 63 h 79"/>
                    <a:gd name="T60" fmla="*/ 15 w 79"/>
                    <a:gd name="T61" fmla="*/ 66 h 79"/>
                    <a:gd name="T62" fmla="*/ 58 w 79"/>
                    <a:gd name="T63" fmla="*/ 63 h 79"/>
                    <a:gd name="T64" fmla="*/ 50 w 79"/>
                    <a:gd name="T65" fmla="*/ 74 h 79"/>
                    <a:gd name="T66" fmla="*/ 59 w 79"/>
                    <a:gd name="T67" fmla="*/ 60 h 79"/>
                    <a:gd name="T68" fmla="*/ 76 w 79"/>
                    <a:gd name="T69" fmla="*/ 42 h 79"/>
                    <a:gd name="T70" fmla="*/ 59 w 79"/>
                    <a:gd name="T71" fmla="*/ 60 h 79"/>
                    <a:gd name="T72" fmla="*/ 59 w 79"/>
                    <a:gd name="T73" fmla="*/ 20 h 79"/>
                    <a:gd name="T74" fmla="*/ 76 w 79"/>
                    <a:gd name="T75" fmla="*/ 38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79" h="79">
                      <a:moveTo>
                        <a:pt x="40" y="0"/>
                      </a:moveTo>
                      <a:cubicBezTo>
                        <a:pt x="18" y="0"/>
                        <a:pt x="0" y="18"/>
                        <a:pt x="0" y="40"/>
                      </a:cubicBezTo>
                      <a:cubicBezTo>
                        <a:pt x="0" y="62"/>
                        <a:pt x="18" y="79"/>
                        <a:pt x="40" y="79"/>
                      </a:cubicBezTo>
                      <a:cubicBezTo>
                        <a:pt x="62" y="79"/>
                        <a:pt x="79" y="62"/>
                        <a:pt x="79" y="40"/>
                      </a:cubicBezTo>
                      <a:cubicBezTo>
                        <a:pt x="79" y="18"/>
                        <a:pt x="62" y="0"/>
                        <a:pt x="40" y="0"/>
                      </a:cubicBezTo>
                      <a:close/>
                      <a:moveTo>
                        <a:pt x="38" y="5"/>
                      </a:moveTo>
                      <a:cubicBezTo>
                        <a:pt x="38" y="19"/>
                        <a:pt x="38" y="19"/>
                        <a:pt x="38" y="19"/>
                      </a:cubicBezTo>
                      <a:cubicBezTo>
                        <a:pt x="34" y="19"/>
                        <a:pt x="29" y="19"/>
                        <a:pt x="25" y="18"/>
                      </a:cubicBezTo>
                      <a:cubicBezTo>
                        <a:pt x="29" y="11"/>
                        <a:pt x="33" y="6"/>
                        <a:pt x="38" y="5"/>
                      </a:cubicBezTo>
                      <a:close/>
                      <a:moveTo>
                        <a:pt x="38" y="23"/>
                      </a:moveTo>
                      <a:cubicBezTo>
                        <a:pt x="38" y="38"/>
                        <a:pt x="38" y="38"/>
                        <a:pt x="38" y="38"/>
                      </a:cubicBezTo>
                      <a:cubicBezTo>
                        <a:pt x="21" y="38"/>
                        <a:pt x="21" y="38"/>
                        <a:pt x="21" y="38"/>
                      </a:cubicBezTo>
                      <a:cubicBezTo>
                        <a:pt x="21" y="32"/>
                        <a:pt x="22" y="26"/>
                        <a:pt x="24" y="21"/>
                      </a:cubicBezTo>
                      <a:cubicBezTo>
                        <a:pt x="29" y="22"/>
                        <a:pt x="33" y="22"/>
                        <a:pt x="38" y="23"/>
                      </a:cubicBezTo>
                      <a:close/>
                      <a:moveTo>
                        <a:pt x="38" y="42"/>
                      </a:moveTo>
                      <a:cubicBezTo>
                        <a:pt x="38" y="57"/>
                        <a:pt x="38" y="57"/>
                        <a:pt x="38" y="57"/>
                      </a:cubicBezTo>
                      <a:cubicBezTo>
                        <a:pt x="33" y="57"/>
                        <a:pt x="29" y="58"/>
                        <a:pt x="24" y="59"/>
                      </a:cubicBezTo>
                      <a:cubicBezTo>
                        <a:pt x="22" y="54"/>
                        <a:pt x="21" y="48"/>
                        <a:pt x="21" y="42"/>
                      </a:cubicBezTo>
                      <a:lnTo>
                        <a:pt x="38" y="42"/>
                      </a:lnTo>
                      <a:close/>
                      <a:moveTo>
                        <a:pt x="38" y="61"/>
                      </a:moveTo>
                      <a:cubicBezTo>
                        <a:pt x="38" y="74"/>
                        <a:pt x="38" y="74"/>
                        <a:pt x="38" y="74"/>
                      </a:cubicBezTo>
                      <a:cubicBezTo>
                        <a:pt x="33" y="73"/>
                        <a:pt x="29" y="69"/>
                        <a:pt x="25" y="62"/>
                      </a:cubicBezTo>
                      <a:cubicBezTo>
                        <a:pt x="29" y="61"/>
                        <a:pt x="34" y="61"/>
                        <a:pt x="38" y="61"/>
                      </a:cubicBezTo>
                      <a:close/>
                      <a:moveTo>
                        <a:pt x="41" y="74"/>
                      </a:moveTo>
                      <a:cubicBezTo>
                        <a:pt x="41" y="61"/>
                        <a:pt x="41" y="61"/>
                        <a:pt x="41" y="61"/>
                      </a:cubicBezTo>
                      <a:cubicBezTo>
                        <a:pt x="46" y="61"/>
                        <a:pt x="50" y="61"/>
                        <a:pt x="54" y="62"/>
                      </a:cubicBezTo>
                      <a:cubicBezTo>
                        <a:pt x="51" y="69"/>
                        <a:pt x="46" y="74"/>
                        <a:pt x="41" y="74"/>
                      </a:cubicBezTo>
                      <a:close/>
                      <a:moveTo>
                        <a:pt x="41" y="57"/>
                      </a:moveTo>
                      <a:cubicBezTo>
                        <a:pt x="41" y="42"/>
                        <a:pt x="41" y="42"/>
                        <a:pt x="41" y="42"/>
                      </a:cubicBezTo>
                      <a:cubicBezTo>
                        <a:pt x="58" y="42"/>
                        <a:pt x="58" y="42"/>
                        <a:pt x="58" y="42"/>
                      </a:cubicBezTo>
                      <a:cubicBezTo>
                        <a:pt x="58" y="48"/>
                        <a:pt x="57" y="54"/>
                        <a:pt x="55" y="59"/>
                      </a:cubicBezTo>
                      <a:cubicBezTo>
                        <a:pt x="51" y="58"/>
                        <a:pt x="46" y="57"/>
                        <a:pt x="41" y="57"/>
                      </a:cubicBezTo>
                      <a:close/>
                      <a:moveTo>
                        <a:pt x="41" y="38"/>
                      </a:moveTo>
                      <a:cubicBezTo>
                        <a:pt x="41" y="23"/>
                        <a:pt x="41" y="23"/>
                        <a:pt x="41" y="23"/>
                      </a:cubicBezTo>
                      <a:cubicBezTo>
                        <a:pt x="46" y="22"/>
                        <a:pt x="51" y="22"/>
                        <a:pt x="55" y="21"/>
                      </a:cubicBezTo>
                      <a:cubicBezTo>
                        <a:pt x="57" y="26"/>
                        <a:pt x="58" y="32"/>
                        <a:pt x="58" y="38"/>
                      </a:cubicBezTo>
                      <a:lnTo>
                        <a:pt x="41" y="38"/>
                      </a:lnTo>
                      <a:close/>
                      <a:moveTo>
                        <a:pt x="42" y="19"/>
                      </a:move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46" y="6"/>
                        <a:pt x="51" y="11"/>
                        <a:pt x="54" y="18"/>
                      </a:cubicBezTo>
                      <a:cubicBezTo>
                        <a:pt x="50" y="19"/>
                        <a:pt x="46" y="19"/>
                        <a:pt x="42" y="19"/>
                      </a:cubicBezTo>
                      <a:close/>
                      <a:moveTo>
                        <a:pt x="50" y="5"/>
                      </a:moveTo>
                      <a:cubicBezTo>
                        <a:pt x="56" y="7"/>
                        <a:pt x="61" y="10"/>
                        <a:pt x="65" y="14"/>
                      </a:cubicBezTo>
                      <a:cubicBezTo>
                        <a:pt x="63" y="15"/>
                        <a:pt x="60" y="16"/>
                        <a:pt x="58" y="17"/>
                      </a:cubicBezTo>
                      <a:cubicBezTo>
                        <a:pt x="56" y="12"/>
                        <a:pt x="53" y="8"/>
                        <a:pt x="50" y="5"/>
                      </a:cubicBezTo>
                      <a:close/>
                      <a:moveTo>
                        <a:pt x="21" y="17"/>
                      </a:moveTo>
                      <a:cubicBezTo>
                        <a:pt x="19" y="16"/>
                        <a:pt x="17" y="15"/>
                        <a:pt x="15" y="14"/>
                      </a:cubicBezTo>
                      <a:cubicBezTo>
                        <a:pt x="19" y="10"/>
                        <a:pt x="24" y="7"/>
                        <a:pt x="29" y="5"/>
                      </a:cubicBezTo>
                      <a:cubicBezTo>
                        <a:pt x="26" y="8"/>
                        <a:pt x="23" y="12"/>
                        <a:pt x="21" y="17"/>
                      </a:cubicBezTo>
                      <a:close/>
                      <a:moveTo>
                        <a:pt x="20" y="20"/>
                      </a:moveTo>
                      <a:cubicBezTo>
                        <a:pt x="18" y="25"/>
                        <a:pt x="17" y="31"/>
                        <a:pt x="17" y="38"/>
                      </a:cubicBezTo>
                      <a:cubicBezTo>
                        <a:pt x="4" y="38"/>
                        <a:pt x="4" y="38"/>
                        <a:pt x="4" y="38"/>
                      </a:cubicBezTo>
                      <a:cubicBezTo>
                        <a:pt x="4" y="30"/>
                        <a:pt x="7" y="22"/>
                        <a:pt x="12" y="17"/>
                      </a:cubicBezTo>
                      <a:cubicBezTo>
                        <a:pt x="15" y="18"/>
                        <a:pt x="17" y="19"/>
                        <a:pt x="20" y="20"/>
                      </a:cubicBezTo>
                      <a:close/>
                      <a:moveTo>
                        <a:pt x="17" y="42"/>
                      </a:moveTo>
                      <a:cubicBezTo>
                        <a:pt x="17" y="48"/>
                        <a:pt x="18" y="55"/>
                        <a:pt x="20" y="60"/>
                      </a:cubicBezTo>
                      <a:cubicBezTo>
                        <a:pt x="17" y="61"/>
                        <a:pt x="15" y="62"/>
                        <a:pt x="12" y="63"/>
                      </a:cubicBezTo>
                      <a:cubicBezTo>
                        <a:pt x="7" y="57"/>
                        <a:pt x="4" y="50"/>
                        <a:pt x="4" y="42"/>
                      </a:cubicBezTo>
                      <a:lnTo>
                        <a:pt x="17" y="42"/>
                      </a:lnTo>
                      <a:close/>
                      <a:moveTo>
                        <a:pt x="21" y="63"/>
                      </a:moveTo>
                      <a:cubicBezTo>
                        <a:pt x="23" y="68"/>
                        <a:pt x="26" y="72"/>
                        <a:pt x="29" y="74"/>
                      </a:cubicBezTo>
                      <a:cubicBezTo>
                        <a:pt x="24" y="73"/>
                        <a:pt x="19" y="70"/>
                        <a:pt x="15" y="66"/>
                      </a:cubicBezTo>
                      <a:cubicBezTo>
                        <a:pt x="17" y="65"/>
                        <a:pt x="19" y="64"/>
                        <a:pt x="21" y="63"/>
                      </a:cubicBezTo>
                      <a:close/>
                      <a:moveTo>
                        <a:pt x="58" y="63"/>
                      </a:moveTo>
                      <a:cubicBezTo>
                        <a:pt x="60" y="64"/>
                        <a:pt x="63" y="65"/>
                        <a:pt x="65" y="66"/>
                      </a:cubicBezTo>
                      <a:cubicBezTo>
                        <a:pt x="61" y="70"/>
                        <a:pt x="56" y="73"/>
                        <a:pt x="50" y="74"/>
                      </a:cubicBezTo>
                      <a:cubicBezTo>
                        <a:pt x="53" y="72"/>
                        <a:pt x="56" y="68"/>
                        <a:pt x="58" y="63"/>
                      </a:cubicBezTo>
                      <a:close/>
                      <a:moveTo>
                        <a:pt x="59" y="60"/>
                      </a:moveTo>
                      <a:cubicBezTo>
                        <a:pt x="61" y="55"/>
                        <a:pt x="62" y="48"/>
                        <a:pt x="62" y="42"/>
                      </a:cubicBezTo>
                      <a:cubicBezTo>
                        <a:pt x="76" y="42"/>
                        <a:pt x="76" y="42"/>
                        <a:pt x="76" y="42"/>
                      </a:cubicBezTo>
                      <a:cubicBezTo>
                        <a:pt x="75" y="50"/>
                        <a:pt x="72" y="57"/>
                        <a:pt x="67" y="63"/>
                      </a:cubicBezTo>
                      <a:cubicBezTo>
                        <a:pt x="65" y="62"/>
                        <a:pt x="62" y="61"/>
                        <a:pt x="59" y="60"/>
                      </a:cubicBezTo>
                      <a:close/>
                      <a:moveTo>
                        <a:pt x="62" y="38"/>
                      </a:moveTo>
                      <a:cubicBezTo>
                        <a:pt x="62" y="31"/>
                        <a:pt x="61" y="25"/>
                        <a:pt x="59" y="20"/>
                      </a:cubicBezTo>
                      <a:cubicBezTo>
                        <a:pt x="62" y="19"/>
                        <a:pt x="65" y="18"/>
                        <a:pt x="67" y="17"/>
                      </a:cubicBezTo>
                      <a:cubicBezTo>
                        <a:pt x="72" y="22"/>
                        <a:pt x="75" y="30"/>
                        <a:pt x="76" y="38"/>
                      </a:cubicBezTo>
                      <a:lnTo>
                        <a:pt x="62" y="38"/>
                      </a:lnTo>
                      <a:close/>
                    </a:path>
                  </a:pathLst>
                </a:custGeom>
                <a:solidFill>
                  <a:srgbClr val="77A3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</p:grpSp>
        </p:grpSp>
        <p:grpSp>
          <p:nvGrpSpPr>
            <p:cNvPr id="12" name="组合 11"/>
            <p:cNvGrpSpPr/>
            <p:nvPr/>
          </p:nvGrpSpPr>
          <p:grpSpPr>
            <a:xfrm>
              <a:off x="2570921" y="2556769"/>
              <a:ext cx="1691643" cy="1106168"/>
              <a:chOff x="3427894" y="3409026"/>
              <a:chExt cx="2255524" cy="1474890"/>
            </a:xfrm>
          </p:grpSpPr>
          <p:sp>
            <p:nvSpPr>
              <p:cNvPr id="39" name="Freeform 6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3427894" y="3409026"/>
                <a:ext cx="2255524" cy="1474890"/>
              </a:xfrm>
              <a:custGeom>
                <a:avLst/>
                <a:gdLst>
                  <a:gd name="T0" fmla="*/ 3256 w 3325"/>
                  <a:gd name="T1" fmla="*/ 1687 h 2157"/>
                  <a:gd name="T2" fmla="*/ 1880 w 3325"/>
                  <a:gd name="T3" fmla="*/ 100 h 2157"/>
                  <a:gd name="T4" fmla="*/ 1880 w 3325"/>
                  <a:gd name="T5" fmla="*/ 100 h 2157"/>
                  <a:gd name="T6" fmla="*/ 1663 w 3325"/>
                  <a:gd name="T7" fmla="*/ 0 h 2157"/>
                  <a:gd name="T8" fmla="*/ 1451 w 3325"/>
                  <a:gd name="T9" fmla="*/ 95 h 2157"/>
                  <a:gd name="T10" fmla="*/ 1451 w 3325"/>
                  <a:gd name="T11" fmla="*/ 95 h 2157"/>
                  <a:gd name="T12" fmla="*/ 83 w 3325"/>
                  <a:gd name="T13" fmla="*/ 1672 h 2157"/>
                  <a:gd name="T14" fmla="*/ 0 w 3325"/>
                  <a:gd name="T15" fmla="*/ 1872 h 2157"/>
                  <a:gd name="T16" fmla="*/ 284 w 3325"/>
                  <a:gd name="T17" fmla="*/ 2157 h 2157"/>
                  <a:gd name="T18" fmla="*/ 284 w 3325"/>
                  <a:gd name="T19" fmla="*/ 2157 h 2157"/>
                  <a:gd name="T20" fmla="*/ 285 w 3325"/>
                  <a:gd name="T21" fmla="*/ 2157 h 2157"/>
                  <a:gd name="T22" fmla="*/ 3039 w 3325"/>
                  <a:gd name="T23" fmla="*/ 2157 h 2157"/>
                  <a:gd name="T24" fmla="*/ 3039 w 3325"/>
                  <a:gd name="T25" fmla="*/ 2157 h 2157"/>
                  <a:gd name="T26" fmla="*/ 3040 w 3325"/>
                  <a:gd name="T27" fmla="*/ 2157 h 2157"/>
                  <a:gd name="T28" fmla="*/ 3325 w 3325"/>
                  <a:gd name="T29" fmla="*/ 1872 h 2157"/>
                  <a:gd name="T30" fmla="*/ 3256 w 3325"/>
                  <a:gd name="T31" fmla="*/ 1687 h 2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25" h="2157">
                    <a:moveTo>
                      <a:pt x="3256" y="1687"/>
                    </a:moveTo>
                    <a:lnTo>
                      <a:pt x="1880" y="100"/>
                    </a:lnTo>
                    <a:lnTo>
                      <a:pt x="1880" y="100"/>
                    </a:lnTo>
                    <a:cubicBezTo>
                      <a:pt x="1828" y="39"/>
                      <a:pt x="1750" y="0"/>
                      <a:pt x="1663" y="0"/>
                    </a:cubicBezTo>
                    <a:cubicBezTo>
                      <a:pt x="1579" y="0"/>
                      <a:pt x="1503" y="36"/>
                      <a:pt x="1451" y="95"/>
                    </a:cubicBezTo>
                    <a:lnTo>
                      <a:pt x="1451" y="95"/>
                    </a:lnTo>
                    <a:lnTo>
                      <a:pt x="83" y="1672"/>
                    </a:lnTo>
                    <a:cubicBezTo>
                      <a:pt x="32" y="1723"/>
                      <a:pt x="0" y="1794"/>
                      <a:pt x="0" y="1872"/>
                    </a:cubicBezTo>
                    <a:cubicBezTo>
                      <a:pt x="0" y="2029"/>
                      <a:pt x="127" y="2156"/>
                      <a:pt x="284" y="2157"/>
                    </a:cubicBezTo>
                    <a:lnTo>
                      <a:pt x="284" y="2157"/>
                    </a:lnTo>
                    <a:lnTo>
                      <a:pt x="285" y="2157"/>
                    </a:lnTo>
                    <a:lnTo>
                      <a:pt x="3039" y="2157"/>
                    </a:lnTo>
                    <a:lnTo>
                      <a:pt x="3039" y="2157"/>
                    </a:lnTo>
                    <a:lnTo>
                      <a:pt x="3040" y="2157"/>
                    </a:lnTo>
                    <a:cubicBezTo>
                      <a:pt x="3198" y="2157"/>
                      <a:pt x="3325" y="2029"/>
                      <a:pt x="3325" y="1872"/>
                    </a:cubicBezTo>
                    <a:cubicBezTo>
                      <a:pt x="3325" y="1802"/>
                      <a:pt x="3299" y="1737"/>
                      <a:pt x="3256" y="1687"/>
                    </a:cubicBezTo>
                    <a:close/>
                  </a:path>
                </a:pathLst>
              </a:custGeom>
              <a:noFill/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40" name="Freeform 15"/>
              <p:cNvSpPr>
                <a:spLocks noEditPoint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4246585" y="4146471"/>
                <a:ext cx="618142" cy="490964"/>
              </a:xfrm>
              <a:custGeom>
                <a:avLst/>
                <a:gdLst>
                  <a:gd name="T0" fmla="*/ 52 w 174"/>
                  <a:gd name="T1" fmla="*/ 61 h 140"/>
                  <a:gd name="T2" fmla="*/ 41 w 174"/>
                  <a:gd name="T3" fmla="*/ 50 h 140"/>
                  <a:gd name="T4" fmla="*/ 52 w 174"/>
                  <a:gd name="T5" fmla="*/ 39 h 140"/>
                  <a:gd name="T6" fmla="*/ 63 w 174"/>
                  <a:gd name="T7" fmla="*/ 50 h 140"/>
                  <a:gd name="T8" fmla="*/ 52 w 174"/>
                  <a:gd name="T9" fmla="*/ 61 h 140"/>
                  <a:gd name="T10" fmla="*/ 87 w 174"/>
                  <a:gd name="T11" fmla="*/ 61 h 140"/>
                  <a:gd name="T12" fmla="*/ 76 w 174"/>
                  <a:gd name="T13" fmla="*/ 50 h 140"/>
                  <a:gd name="T14" fmla="*/ 87 w 174"/>
                  <a:gd name="T15" fmla="*/ 39 h 140"/>
                  <a:gd name="T16" fmla="*/ 98 w 174"/>
                  <a:gd name="T17" fmla="*/ 50 h 140"/>
                  <a:gd name="T18" fmla="*/ 87 w 174"/>
                  <a:gd name="T19" fmla="*/ 61 h 140"/>
                  <a:gd name="T20" fmla="*/ 122 w 174"/>
                  <a:gd name="T21" fmla="*/ 61 h 140"/>
                  <a:gd name="T22" fmla="*/ 111 w 174"/>
                  <a:gd name="T23" fmla="*/ 50 h 140"/>
                  <a:gd name="T24" fmla="*/ 122 w 174"/>
                  <a:gd name="T25" fmla="*/ 39 h 140"/>
                  <a:gd name="T26" fmla="*/ 133 w 174"/>
                  <a:gd name="T27" fmla="*/ 50 h 140"/>
                  <a:gd name="T28" fmla="*/ 122 w 174"/>
                  <a:gd name="T29" fmla="*/ 61 h 140"/>
                  <a:gd name="T30" fmla="*/ 163 w 174"/>
                  <a:gd name="T31" fmla="*/ 0 h 140"/>
                  <a:gd name="T32" fmla="*/ 11 w 174"/>
                  <a:gd name="T33" fmla="*/ 0 h 140"/>
                  <a:gd name="T34" fmla="*/ 0 w 174"/>
                  <a:gd name="T35" fmla="*/ 11 h 140"/>
                  <a:gd name="T36" fmla="*/ 0 w 174"/>
                  <a:gd name="T37" fmla="*/ 83 h 140"/>
                  <a:gd name="T38" fmla="*/ 11 w 174"/>
                  <a:gd name="T39" fmla="*/ 94 h 140"/>
                  <a:gd name="T40" fmla="*/ 51 w 174"/>
                  <a:gd name="T41" fmla="*/ 94 h 140"/>
                  <a:gd name="T42" fmla="*/ 51 w 174"/>
                  <a:gd name="T43" fmla="*/ 140 h 140"/>
                  <a:gd name="T44" fmla="*/ 97 w 174"/>
                  <a:gd name="T45" fmla="*/ 94 h 140"/>
                  <a:gd name="T46" fmla="*/ 163 w 174"/>
                  <a:gd name="T47" fmla="*/ 94 h 140"/>
                  <a:gd name="T48" fmla="*/ 174 w 174"/>
                  <a:gd name="T49" fmla="*/ 83 h 140"/>
                  <a:gd name="T50" fmla="*/ 174 w 174"/>
                  <a:gd name="T51" fmla="*/ 11 h 140"/>
                  <a:gd name="T52" fmla="*/ 163 w 174"/>
                  <a:gd name="T53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4" h="140">
                    <a:moveTo>
                      <a:pt x="52" y="61"/>
                    </a:moveTo>
                    <a:cubicBezTo>
                      <a:pt x="46" y="61"/>
                      <a:pt x="41" y="56"/>
                      <a:pt x="41" y="50"/>
                    </a:cubicBezTo>
                    <a:cubicBezTo>
                      <a:pt x="41" y="44"/>
                      <a:pt x="46" y="39"/>
                      <a:pt x="52" y="39"/>
                    </a:cubicBezTo>
                    <a:cubicBezTo>
                      <a:pt x="58" y="39"/>
                      <a:pt x="63" y="44"/>
                      <a:pt x="63" y="50"/>
                    </a:cubicBezTo>
                    <a:cubicBezTo>
                      <a:pt x="63" y="56"/>
                      <a:pt x="58" y="61"/>
                      <a:pt x="52" y="61"/>
                    </a:cubicBezTo>
                    <a:moveTo>
                      <a:pt x="87" y="61"/>
                    </a:moveTo>
                    <a:cubicBezTo>
                      <a:pt x="81" y="61"/>
                      <a:pt x="76" y="56"/>
                      <a:pt x="76" y="50"/>
                    </a:cubicBezTo>
                    <a:cubicBezTo>
                      <a:pt x="76" y="44"/>
                      <a:pt x="81" y="39"/>
                      <a:pt x="87" y="39"/>
                    </a:cubicBezTo>
                    <a:cubicBezTo>
                      <a:pt x="93" y="39"/>
                      <a:pt x="98" y="44"/>
                      <a:pt x="98" y="50"/>
                    </a:cubicBezTo>
                    <a:cubicBezTo>
                      <a:pt x="98" y="56"/>
                      <a:pt x="93" y="61"/>
                      <a:pt x="87" y="61"/>
                    </a:cubicBezTo>
                    <a:moveTo>
                      <a:pt x="122" y="61"/>
                    </a:moveTo>
                    <a:cubicBezTo>
                      <a:pt x="116" y="61"/>
                      <a:pt x="111" y="56"/>
                      <a:pt x="111" y="50"/>
                    </a:cubicBezTo>
                    <a:cubicBezTo>
                      <a:pt x="111" y="44"/>
                      <a:pt x="116" y="39"/>
                      <a:pt x="122" y="39"/>
                    </a:cubicBezTo>
                    <a:cubicBezTo>
                      <a:pt x="128" y="39"/>
                      <a:pt x="133" y="44"/>
                      <a:pt x="133" y="50"/>
                    </a:cubicBezTo>
                    <a:cubicBezTo>
                      <a:pt x="133" y="56"/>
                      <a:pt x="128" y="61"/>
                      <a:pt x="122" y="61"/>
                    </a:cubicBezTo>
                    <a:moveTo>
                      <a:pt x="163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9"/>
                      <a:pt x="5" y="94"/>
                      <a:pt x="11" y="94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51" y="140"/>
                      <a:pt x="51" y="140"/>
                      <a:pt x="51" y="140"/>
                    </a:cubicBezTo>
                    <a:cubicBezTo>
                      <a:pt x="97" y="94"/>
                      <a:pt x="97" y="94"/>
                      <a:pt x="97" y="94"/>
                    </a:cubicBezTo>
                    <a:cubicBezTo>
                      <a:pt x="163" y="94"/>
                      <a:pt x="163" y="94"/>
                      <a:pt x="163" y="94"/>
                    </a:cubicBezTo>
                    <a:cubicBezTo>
                      <a:pt x="169" y="94"/>
                      <a:pt x="174" y="89"/>
                      <a:pt x="174" y="83"/>
                    </a:cubicBezTo>
                    <a:cubicBezTo>
                      <a:pt x="174" y="11"/>
                      <a:pt x="174" y="11"/>
                      <a:pt x="174" y="11"/>
                    </a:cubicBezTo>
                    <a:cubicBezTo>
                      <a:pt x="174" y="5"/>
                      <a:pt x="169" y="0"/>
                      <a:pt x="163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3713105" y="2287137"/>
              <a:ext cx="1690422" cy="1107390"/>
              <a:chOff x="4950807" y="3049516"/>
              <a:chExt cx="2253896" cy="1476520"/>
            </a:xfrm>
          </p:grpSpPr>
          <p:sp>
            <p:nvSpPr>
              <p:cNvPr id="32" name="Freeform 7"/>
              <p:cNvSpPr/>
              <p:nvPr>
                <p:custDataLst>
                  <p:tags r:id="rId9"/>
                </p:custDataLst>
              </p:nvPr>
            </p:nvSpPr>
            <p:spPr bwMode="auto">
              <a:xfrm>
                <a:off x="4950807" y="3049516"/>
                <a:ext cx="2253896" cy="1476520"/>
              </a:xfrm>
              <a:custGeom>
                <a:avLst/>
                <a:gdLst>
                  <a:gd name="T0" fmla="*/ 3256 w 3324"/>
                  <a:gd name="T1" fmla="*/ 470 h 2157"/>
                  <a:gd name="T2" fmla="*/ 1880 w 3324"/>
                  <a:gd name="T3" fmla="*/ 2056 h 2157"/>
                  <a:gd name="T4" fmla="*/ 1880 w 3324"/>
                  <a:gd name="T5" fmla="*/ 2056 h 2157"/>
                  <a:gd name="T6" fmla="*/ 1663 w 3324"/>
                  <a:gd name="T7" fmla="*/ 2157 h 2157"/>
                  <a:gd name="T8" fmla="*/ 1451 w 3324"/>
                  <a:gd name="T9" fmla="*/ 2062 h 2157"/>
                  <a:gd name="T10" fmla="*/ 1450 w 3324"/>
                  <a:gd name="T11" fmla="*/ 2062 h 2157"/>
                  <a:gd name="T12" fmla="*/ 83 w 3324"/>
                  <a:gd name="T13" fmla="*/ 485 h 2157"/>
                  <a:gd name="T14" fmla="*/ 0 w 3324"/>
                  <a:gd name="T15" fmla="*/ 284 h 2157"/>
                  <a:gd name="T16" fmla="*/ 283 w 3324"/>
                  <a:gd name="T17" fmla="*/ 0 h 2157"/>
                  <a:gd name="T18" fmla="*/ 283 w 3324"/>
                  <a:gd name="T19" fmla="*/ 0 h 2157"/>
                  <a:gd name="T20" fmla="*/ 284 w 3324"/>
                  <a:gd name="T21" fmla="*/ 0 h 2157"/>
                  <a:gd name="T22" fmla="*/ 3039 w 3324"/>
                  <a:gd name="T23" fmla="*/ 0 h 2157"/>
                  <a:gd name="T24" fmla="*/ 3039 w 3324"/>
                  <a:gd name="T25" fmla="*/ 0 h 2157"/>
                  <a:gd name="T26" fmla="*/ 3040 w 3324"/>
                  <a:gd name="T27" fmla="*/ 0 h 2157"/>
                  <a:gd name="T28" fmla="*/ 3324 w 3324"/>
                  <a:gd name="T29" fmla="*/ 284 h 2157"/>
                  <a:gd name="T30" fmla="*/ 3256 w 3324"/>
                  <a:gd name="T31" fmla="*/ 470 h 2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24" h="2157">
                    <a:moveTo>
                      <a:pt x="3256" y="470"/>
                    </a:moveTo>
                    <a:lnTo>
                      <a:pt x="1880" y="2056"/>
                    </a:lnTo>
                    <a:lnTo>
                      <a:pt x="1880" y="2056"/>
                    </a:lnTo>
                    <a:cubicBezTo>
                      <a:pt x="1828" y="2118"/>
                      <a:pt x="1750" y="2157"/>
                      <a:pt x="1663" y="2157"/>
                    </a:cubicBezTo>
                    <a:cubicBezTo>
                      <a:pt x="1578" y="2157"/>
                      <a:pt x="1503" y="2120"/>
                      <a:pt x="1451" y="2062"/>
                    </a:cubicBezTo>
                    <a:lnTo>
                      <a:pt x="1450" y="2062"/>
                    </a:lnTo>
                    <a:lnTo>
                      <a:pt x="83" y="485"/>
                    </a:lnTo>
                    <a:cubicBezTo>
                      <a:pt x="32" y="433"/>
                      <a:pt x="0" y="363"/>
                      <a:pt x="0" y="284"/>
                    </a:cubicBezTo>
                    <a:cubicBezTo>
                      <a:pt x="0" y="128"/>
                      <a:pt x="127" y="1"/>
                      <a:pt x="283" y="0"/>
                    </a:cubicBezTo>
                    <a:lnTo>
                      <a:pt x="283" y="0"/>
                    </a:lnTo>
                    <a:lnTo>
                      <a:pt x="284" y="0"/>
                    </a:lnTo>
                    <a:lnTo>
                      <a:pt x="3039" y="0"/>
                    </a:lnTo>
                    <a:lnTo>
                      <a:pt x="3039" y="0"/>
                    </a:lnTo>
                    <a:lnTo>
                      <a:pt x="3040" y="0"/>
                    </a:lnTo>
                    <a:cubicBezTo>
                      <a:pt x="3197" y="0"/>
                      <a:pt x="3324" y="127"/>
                      <a:pt x="3324" y="284"/>
                    </a:cubicBezTo>
                    <a:cubicBezTo>
                      <a:pt x="3324" y="355"/>
                      <a:pt x="3299" y="420"/>
                      <a:pt x="3256" y="470"/>
                    </a:cubicBezTo>
                    <a:close/>
                  </a:path>
                </a:pathLst>
              </a:custGeom>
              <a:noFill/>
              <a:ln>
                <a:solidFill>
                  <a:srgbClr val="77A3C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grpSp>
            <p:nvGrpSpPr>
              <p:cNvPr id="33" name="组合 32"/>
              <p:cNvGrpSpPr/>
              <p:nvPr/>
            </p:nvGrpSpPr>
            <p:grpSpPr>
              <a:xfrm>
                <a:off x="5829315" y="3283760"/>
                <a:ext cx="496880" cy="551596"/>
                <a:chOff x="185738" y="3713163"/>
                <a:chExt cx="533400" cy="592138"/>
              </a:xfrm>
              <a:solidFill>
                <a:schemeClr val="bg1"/>
              </a:solidFill>
            </p:grpSpPr>
            <p:sp>
              <p:nvSpPr>
                <p:cNvPr id="34" name="Freeform 16"/>
                <p:cNvSpPr/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330201" y="3713163"/>
                  <a:ext cx="53975" cy="125413"/>
                </a:xfrm>
                <a:custGeom>
                  <a:avLst/>
                  <a:gdLst>
                    <a:gd name="T0" fmla="*/ 7 w 14"/>
                    <a:gd name="T1" fmla="*/ 33 h 33"/>
                    <a:gd name="T2" fmla="*/ 14 w 14"/>
                    <a:gd name="T3" fmla="*/ 26 h 33"/>
                    <a:gd name="T4" fmla="*/ 14 w 14"/>
                    <a:gd name="T5" fmla="*/ 6 h 33"/>
                    <a:gd name="T6" fmla="*/ 7 w 14"/>
                    <a:gd name="T7" fmla="*/ 0 h 33"/>
                    <a:gd name="T8" fmla="*/ 0 w 14"/>
                    <a:gd name="T9" fmla="*/ 6 h 33"/>
                    <a:gd name="T10" fmla="*/ 0 w 14"/>
                    <a:gd name="T11" fmla="*/ 26 h 33"/>
                    <a:gd name="T12" fmla="*/ 7 w 14"/>
                    <a:gd name="T13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" h="33">
                      <a:moveTo>
                        <a:pt x="7" y="33"/>
                      </a:moveTo>
                      <a:cubicBezTo>
                        <a:pt x="10" y="33"/>
                        <a:pt x="14" y="29"/>
                        <a:pt x="14" y="2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4" y="3"/>
                        <a:pt x="10" y="0"/>
                        <a:pt x="7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9"/>
                        <a:pt x="3" y="33"/>
                        <a:pt x="7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  <p:sp>
              <p:nvSpPr>
                <p:cNvPr id="35" name="Freeform 17"/>
                <p:cNvSpPr/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520701" y="3713163"/>
                  <a:ext cx="53975" cy="125413"/>
                </a:xfrm>
                <a:custGeom>
                  <a:avLst/>
                  <a:gdLst>
                    <a:gd name="T0" fmla="*/ 7 w 14"/>
                    <a:gd name="T1" fmla="*/ 33 h 33"/>
                    <a:gd name="T2" fmla="*/ 14 w 14"/>
                    <a:gd name="T3" fmla="*/ 26 h 33"/>
                    <a:gd name="T4" fmla="*/ 14 w 14"/>
                    <a:gd name="T5" fmla="*/ 6 h 33"/>
                    <a:gd name="T6" fmla="*/ 7 w 14"/>
                    <a:gd name="T7" fmla="*/ 0 h 33"/>
                    <a:gd name="T8" fmla="*/ 0 w 14"/>
                    <a:gd name="T9" fmla="*/ 6 h 33"/>
                    <a:gd name="T10" fmla="*/ 0 w 14"/>
                    <a:gd name="T11" fmla="*/ 26 h 33"/>
                    <a:gd name="T12" fmla="*/ 7 w 14"/>
                    <a:gd name="T13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" h="33">
                      <a:moveTo>
                        <a:pt x="7" y="33"/>
                      </a:moveTo>
                      <a:cubicBezTo>
                        <a:pt x="11" y="33"/>
                        <a:pt x="14" y="29"/>
                        <a:pt x="14" y="2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4" y="3"/>
                        <a:pt x="11" y="0"/>
                        <a:pt x="7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9"/>
                        <a:pt x="3" y="33"/>
                        <a:pt x="7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  <p:sp>
              <p:nvSpPr>
                <p:cNvPr id="36" name="Freeform 18"/>
                <p:cNvSpPr>
                  <a:spLocks noEditPoints="1"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185738" y="3773488"/>
                  <a:ext cx="533400" cy="531813"/>
                </a:xfrm>
                <a:custGeom>
                  <a:avLst/>
                  <a:gdLst>
                    <a:gd name="T0" fmla="*/ 132 w 140"/>
                    <a:gd name="T1" fmla="*/ 0 h 141"/>
                    <a:gd name="T2" fmla="*/ 109 w 140"/>
                    <a:gd name="T3" fmla="*/ 0 h 141"/>
                    <a:gd name="T4" fmla="*/ 109 w 140"/>
                    <a:gd name="T5" fmla="*/ 10 h 141"/>
                    <a:gd name="T6" fmla="*/ 95 w 140"/>
                    <a:gd name="T7" fmla="*/ 24 h 141"/>
                    <a:gd name="T8" fmla="*/ 81 w 140"/>
                    <a:gd name="T9" fmla="*/ 10 h 141"/>
                    <a:gd name="T10" fmla="*/ 81 w 140"/>
                    <a:gd name="T11" fmla="*/ 0 h 141"/>
                    <a:gd name="T12" fmla="*/ 59 w 140"/>
                    <a:gd name="T13" fmla="*/ 0 h 141"/>
                    <a:gd name="T14" fmla="*/ 59 w 140"/>
                    <a:gd name="T15" fmla="*/ 10 h 141"/>
                    <a:gd name="T16" fmla="*/ 45 w 140"/>
                    <a:gd name="T17" fmla="*/ 24 h 141"/>
                    <a:gd name="T18" fmla="*/ 30 w 140"/>
                    <a:gd name="T19" fmla="*/ 10 h 141"/>
                    <a:gd name="T20" fmla="*/ 30 w 140"/>
                    <a:gd name="T21" fmla="*/ 0 h 141"/>
                    <a:gd name="T22" fmla="*/ 8 w 140"/>
                    <a:gd name="T23" fmla="*/ 0 h 141"/>
                    <a:gd name="T24" fmla="*/ 0 w 140"/>
                    <a:gd name="T25" fmla="*/ 8 h 141"/>
                    <a:gd name="T26" fmla="*/ 0 w 140"/>
                    <a:gd name="T27" fmla="*/ 133 h 141"/>
                    <a:gd name="T28" fmla="*/ 8 w 140"/>
                    <a:gd name="T29" fmla="*/ 141 h 141"/>
                    <a:gd name="T30" fmla="*/ 132 w 140"/>
                    <a:gd name="T31" fmla="*/ 141 h 141"/>
                    <a:gd name="T32" fmla="*/ 140 w 140"/>
                    <a:gd name="T33" fmla="*/ 133 h 141"/>
                    <a:gd name="T34" fmla="*/ 140 w 140"/>
                    <a:gd name="T35" fmla="*/ 8 h 141"/>
                    <a:gd name="T36" fmla="*/ 132 w 140"/>
                    <a:gd name="T37" fmla="*/ 0 h 141"/>
                    <a:gd name="T38" fmla="*/ 129 w 140"/>
                    <a:gd name="T39" fmla="*/ 128 h 141"/>
                    <a:gd name="T40" fmla="*/ 11 w 140"/>
                    <a:gd name="T41" fmla="*/ 128 h 141"/>
                    <a:gd name="T42" fmla="*/ 11 w 140"/>
                    <a:gd name="T43" fmla="*/ 44 h 141"/>
                    <a:gd name="T44" fmla="*/ 129 w 140"/>
                    <a:gd name="T45" fmla="*/ 44 h 141"/>
                    <a:gd name="T46" fmla="*/ 129 w 140"/>
                    <a:gd name="T47" fmla="*/ 128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40" h="141">
                      <a:moveTo>
                        <a:pt x="132" y="0"/>
                      </a:moveTo>
                      <a:cubicBezTo>
                        <a:pt x="109" y="0"/>
                        <a:pt x="109" y="0"/>
                        <a:pt x="109" y="0"/>
                      </a:cubicBezTo>
                      <a:cubicBezTo>
                        <a:pt x="109" y="10"/>
                        <a:pt x="109" y="10"/>
                        <a:pt x="109" y="10"/>
                      </a:cubicBezTo>
                      <a:cubicBezTo>
                        <a:pt x="109" y="18"/>
                        <a:pt x="103" y="24"/>
                        <a:pt x="95" y="24"/>
                      </a:cubicBezTo>
                      <a:cubicBezTo>
                        <a:pt x="87" y="24"/>
                        <a:pt x="81" y="18"/>
                        <a:pt x="81" y="10"/>
                      </a:cubicBezTo>
                      <a:cubicBezTo>
                        <a:pt x="81" y="0"/>
                        <a:pt x="81" y="0"/>
                        <a:pt x="81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9" y="10"/>
                        <a:pt x="59" y="10"/>
                        <a:pt x="59" y="10"/>
                      </a:cubicBezTo>
                      <a:cubicBezTo>
                        <a:pt x="59" y="18"/>
                        <a:pt x="53" y="24"/>
                        <a:pt x="45" y="24"/>
                      </a:cubicBezTo>
                      <a:cubicBezTo>
                        <a:pt x="37" y="24"/>
                        <a:pt x="30" y="18"/>
                        <a:pt x="30" y="1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33"/>
                        <a:pt x="0" y="133"/>
                        <a:pt x="0" y="133"/>
                      </a:cubicBezTo>
                      <a:cubicBezTo>
                        <a:pt x="0" y="138"/>
                        <a:pt x="4" y="141"/>
                        <a:pt x="8" y="141"/>
                      </a:cubicBezTo>
                      <a:cubicBezTo>
                        <a:pt x="132" y="141"/>
                        <a:pt x="132" y="141"/>
                        <a:pt x="132" y="141"/>
                      </a:cubicBezTo>
                      <a:cubicBezTo>
                        <a:pt x="136" y="141"/>
                        <a:pt x="140" y="138"/>
                        <a:pt x="140" y="133"/>
                      </a:cubicBezTo>
                      <a:cubicBezTo>
                        <a:pt x="140" y="8"/>
                        <a:pt x="140" y="8"/>
                        <a:pt x="140" y="8"/>
                      </a:cubicBezTo>
                      <a:cubicBezTo>
                        <a:pt x="140" y="4"/>
                        <a:pt x="136" y="0"/>
                        <a:pt x="132" y="0"/>
                      </a:cubicBezTo>
                      <a:close/>
                      <a:moveTo>
                        <a:pt x="129" y="128"/>
                      </a:moveTo>
                      <a:cubicBezTo>
                        <a:pt x="11" y="128"/>
                        <a:pt x="11" y="128"/>
                        <a:pt x="11" y="128"/>
                      </a:cubicBezTo>
                      <a:cubicBezTo>
                        <a:pt x="11" y="44"/>
                        <a:pt x="11" y="44"/>
                        <a:pt x="11" y="44"/>
                      </a:cubicBezTo>
                      <a:cubicBezTo>
                        <a:pt x="129" y="44"/>
                        <a:pt x="129" y="44"/>
                        <a:pt x="129" y="44"/>
                      </a:cubicBezTo>
                      <a:lnTo>
                        <a:pt x="129" y="128"/>
                      </a:lnTo>
                      <a:close/>
                    </a:path>
                  </a:pathLst>
                </a:custGeom>
                <a:solidFill>
                  <a:srgbClr val="77A3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  <p:sp>
              <p:nvSpPr>
                <p:cNvPr id="37" name="Freeform 19"/>
                <p:cNvSpPr/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319088" y="4000500"/>
                  <a:ext cx="128588" cy="206375"/>
                </a:xfrm>
                <a:custGeom>
                  <a:avLst/>
                  <a:gdLst>
                    <a:gd name="T0" fmla="*/ 32 w 34"/>
                    <a:gd name="T1" fmla="*/ 49 h 55"/>
                    <a:gd name="T2" fmla="*/ 11 w 34"/>
                    <a:gd name="T3" fmla="*/ 49 h 55"/>
                    <a:gd name="T4" fmla="*/ 26 w 34"/>
                    <a:gd name="T5" fmla="*/ 30 h 55"/>
                    <a:gd name="T6" fmla="*/ 27 w 34"/>
                    <a:gd name="T7" fmla="*/ 29 h 55"/>
                    <a:gd name="T8" fmla="*/ 30 w 34"/>
                    <a:gd name="T9" fmla="*/ 25 h 55"/>
                    <a:gd name="T10" fmla="*/ 32 w 34"/>
                    <a:gd name="T11" fmla="*/ 22 h 55"/>
                    <a:gd name="T12" fmla="*/ 33 w 34"/>
                    <a:gd name="T13" fmla="*/ 18 h 55"/>
                    <a:gd name="T14" fmla="*/ 34 w 34"/>
                    <a:gd name="T15" fmla="*/ 14 h 55"/>
                    <a:gd name="T16" fmla="*/ 30 w 34"/>
                    <a:gd name="T17" fmla="*/ 4 h 55"/>
                    <a:gd name="T18" fmla="*/ 18 w 34"/>
                    <a:gd name="T19" fmla="*/ 0 h 55"/>
                    <a:gd name="T20" fmla="*/ 5 w 34"/>
                    <a:gd name="T21" fmla="*/ 4 h 55"/>
                    <a:gd name="T22" fmla="*/ 1 w 34"/>
                    <a:gd name="T23" fmla="*/ 16 h 55"/>
                    <a:gd name="T24" fmla="*/ 1 w 34"/>
                    <a:gd name="T25" fmla="*/ 18 h 55"/>
                    <a:gd name="T26" fmla="*/ 10 w 34"/>
                    <a:gd name="T27" fmla="*/ 18 h 55"/>
                    <a:gd name="T28" fmla="*/ 10 w 34"/>
                    <a:gd name="T29" fmla="*/ 16 h 55"/>
                    <a:gd name="T30" fmla="*/ 18 w 34"/>
                    <a:gd name="T31" fmla="*/ 6 h 55"/>
                    <a:gd name="T32" fmla="*/ 25 w 34"/>
                    <a:gd name="T33" fmla="*/ 14 h 55"/>
                    <a:gd name="T34" fmla="*/ 24 w 34"/>
                    <a:gd name="T35" fmla="*/ 17 h 55"/>
                    <a:gd name="T36" fmla="*/ 24 w 34"/>
                    <a:gd name="T37" fmla="*/ 19 h 55"/>
                    <a:gd name="T38" fmla="*/ 23 w 34"/>
                    <a:gd name="T39" fmla="*/ 21 h 55"/>
                    <a:gd name="T40" fmla="*/ 21 w 34"/>
                    <a:gd name="T41" fmla="*/ 23 h 55"/>
                    <a:gd name="T42" fmla="*/ 19 w 34"/>
                    <a:gd name="T43" fmla="*/ 26 h 55"/>
                    <a:gd name="T44" fmla="*/ 18 w 34"/>
                    <a:gd name="T45" fmla="*/ 28 h 55"/>
                    <a:gd name="T46" fmla="*/ 0 w 34"/>
                    <a:gd name="T47" fmla="*/ 49 h 55"/>
                    <a:gd name="T48" fmla="*/ 0 w 34"/>
                    <a:gd name="T49" fmla="*/ 55 h 55"/>
                    <a:gd name="T50" fmla="*/ 32 w 34"/>
                    <a:gd name="T51" fmla="*/ 55 h 55"/>
                    <a:gd name="T52" fmla="*/ 32 w 34"/>
                    <a:gd name="T53" fmla="*/ 49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34" h="55">
                      <a:moveTo>
                        <a:pt x="32" y="49"/>
                      </a:moveTo>
                      <a:cubicBezTo>
                        <a:pt x="11" y="49"/>
                        <a:pt x="11" y="49"/>
                        <a:pt x="11" y="49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7" y="29"/>
                        <a:pt x="27" y="29"/>
                        <a:pt x="27" y="29"/>
                      </a:cubicBezTo>
                      <a:cubicBezTo>
                        <a:pt x="28" y="27"/>
                        <a:pt x="29" y="26"/>
                        <a:pt x="30" y="25"/>
                      </a:cubicBezTo>
                      <a:cubicBezTo>
                        <a:pt x="30" y="25"/>
                        <a:pt x="31" y="24"/>
                        <a:pt x="32" y="22"/>
                      </a:cubicBezTo>
                      <a:cubicBezTo>
                        <a:pt x="32" y="21"/>
                        <a:pt x="33" y="20"/>
                        <a:pt x="33" y="18"/>
                      </a:cubicBezTo>
                      <a:cubicBezTo>
                        <a:pt x="34" y="17"/>
                        <a:pt x="34" y="15"/>
                        <a:pt x="34" y="14"/>
                      </a:cubicBezTo>
                      <a:cubicBezTo>
                        <a:pt x="34" y="9"/>
                        <a:pt x="32" y="6"/>
                        <a:pt x="30" y="4"/>
                      </a:cubicBezTo>
                      <a:cubicBezTo>
                        <a:pt x="27" y="1"/>
                        <a:pt x="23" y="0"/>
                        <a:pt x="18" y="0"/>
                      </a:cubicBezTo>
                      <a:cubicBezTo>
                        <a:pt x="12" y="0"/>
                        <a:pt x="8" y="1"/>
                        <a:pt x="5" y="4"/>
                      </a:cubicBezTo>
                      <a:cubicBezTo>
                        <a:pt x="3" y="7"/>
                        <a:pt x="1" y="11"/>
                        <a:pt x="1" y="16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0" y="16"/>
                        <a:pt x="10" y="16"/>
                        <a:pt x="10" y="16"/>
                      </a:cubicBezTo>
                      <a:cubicBezTo>
                        <a:pt x="10" y="9"/>
                        <a:pt x="13" y="6"/>
                        <a:pt x="18" y="6"/>
                      </a:cubicBezTo>
                      <a:cubicBezTo>
                        <a:pt x="23" y="6"/>
                        <a:pt x="25" y="8"/>
                        <a:pt x="25" y="14"/>
                      </a:cubicBezTo>
                      <a:cubicBezTo>
                        <a:pt x="25" y="15"/>
                        <a:pt x="25" y="16"/>
                        <a:pt x="24" y="17"/>
                      </a:cubicBezTo>
                      <a:cubicBezTo>
                        <a:pt x="24" y="18"/>
                        <a:pt x="24" y="18"/>
                        <a:pt x="24" y="19"/>
                      </a:cubicBezTo>
                      <a:cubicBezTo>
                        <a:pt x="24" y="20"/>
                        <a:pt x="23" y="21"/>
                        <a:pt x="23" y="21"/>
                      </a:cubicBezTo>
                      <a:cubicBezTo>
                        <a:pt x="22" y="22"/>
                        <a:pt x="21" y="23"/>
                        <a:pt x="21" y="23"/>
                      </a:cubicBezTo>
                      <a:cubicBezTo>
                        <a:pt x="21" y="24"/>
                        <a:pt x="20" y="25"/>
                        <a:pt x="19" y="26"/>
                      </a:cubicBezTo>
                      <a:cubicBezTo>
                        <a:pt x="18" y="27"/>
                        <a:pt x="18" y="28"/>
                        <a:pt x="18" y="28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32" y="55"/>
                        <a:pt x="32" y="55"/>
                        <a:pt x="32" y="55"/>
                      </a:cubicBezTo>
                      <a:lnTo>
                        <a:pt x="32" y="49"/>
                      </a:lnTo>
                      <a:close/>
                    </a:path>
                  </a:pathLst>
                </a:custGeom>
                <a:solidFill>
                  <a:srgbClr val="77A3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  <p:sp>
              <p:nvSpPr>
                <p:cNvPr id="38" name="Freeform 20"/>
                <p:cNvSpPr>
                  <a:spLocks noEditPoints="1"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471488" y="4000500"/>
                  <a:ext cx="136525" cy="206375"/>
                </a:xfrm>
                <a:custGeom>
                  <a:avLst/>
                  <a:gdLst>
                    <a:gd name="T0" fmla="*/ 45 w 86"/>
                    <a:gd name="T1" fmla="*/ 130 h 130"/>
                    <a:gd name="T2" fmla="*/ 67 w 86"/>
                    <a:gd name="T3" fmla="*/ 130 h 130"/>
                    <a:gd name="T4" fmla="*/ 67 w 86"/>
                    <a:gd name="T5" fmla="*/ 94 h 130"/>
                    <a:gd name="T6" fmla="*/ 86 w 86"/>
                    <a:gd name="T7" fmla="*/ 94 h 130"/>
                    <a:gd name="T8" fmla="*/ 86 w 86"/>
                    <a:gd name="T9" fmla="*/ 80 h 130"/>
                    <a:gd name="T10" fmla="*/ 67 w 86"/>
                    <a:gd name="T11" fmla="*/ 80 h 130"/>
                    <a:gd name="T12" fmla="*/ 67 w 86"/>
                    <a:gd name="T13" fmla="*/ 0 h 130"/>
                    <a:gd name="T14" fmla="*/ 41 w 86"/>
                    <a:gd name="T15" fmla="*/ 0 h 130"/>
                    <a:gd name="T16" fmla="*/ 0 w 86"/>
                    <a:gd name="T17" fmla="*/ 75 h 130"/>
                    <a:gd name="T18" fmla="*/ 0 w 86"/>
                    <a:gd name="T19" fmla="*/ 94 h 130"/>
                    <a:gd name="T20" fmla="*/ 45 w 86"/>
                    <a:gd name="T21" fmla="*/ 94 h 130"/>
                    <a:gd name="T22" fmla="*/ 45 w 86"/>
                    <a:gd name="T23" fmla="*/ 130 h 130"/>
                    <a:gd name="T24" fmla="*/ 21 w 86"/>
                    <a:gd name="T25" fmla="*/ 80 h 130"/>
                    <a:gd name="T26" fmla="*/ 45 w 86"/>
                    <a:gd name="T27" fmla="*/ 21 h 130"/>
                    <a:gd name="T28" fmla="*/ 45 w 86"/>
                    <a:gd name="T29" fmla="*/ 80 h 130"/>
                    <a:gd name="T30" fmla="*/ 21 w 86"/>
                    <a:gd name="T31" fmla="*/ 8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6" h="130">
                      <a:moveTo>
                        <a:pt x="45" y="130"/>
                      </a:moveTo>
                      <a:lnTo>
                        <a:pt x="67" y="130"/>
                      </a:lnTo>
                      <a:lnTo>
                        <a:pt x="67" y="94"/>
                      </a:lnTo>
                      <a:lnTo>
                        <a:pt x="86" y="94"/>
                      </a:lnTo>
                      <a:lnTo>
                        <a:pt x="86" y="80"/>
                      </a:lnTo>
                      <a:lnTo>
                        <a:pt x="67" y="80"/>
                      </a:lnTo>
                      <a:lnTo>
                        <a:pt x="67" y="0"/>
                      </a:lnTo>
                      <a:lnTo>
                        <a:pt x="41" y="0"/>
                      </a:lnTo>
                      <a:lnTo>
                        <a:pt x="0" y="75"/>
                      </a:lnTo>
                      <a:lnTo>
                        <a:pt x="0" y="94"/>
                      </a:lnTo>
                      <a:lnTo>
                        <a:pt x="45" y="94"/>
                      </a:lnTo>
                      <a:lnTo>
                        <a:pt x="45" y="130"/>
                      </a:lnTo>
                      <a:close/>
                      <a:moveTo>
                        <a:pt x="21" y="80"/>
                      </a:moveTo>
                      <a:lnTo>
                        <a:pt x="45" y="21"/>
                      </a:lnTo>
                      <a:lnTo>
                        <a:pt x="45" y="80"/>
                      </a:lnTo>
                      <a:lnTo>
                        <a:pt x="21" y="80"/>
                      </a:lnTo>
                      <a:close/>
                    </a:path>
                  </a:pathLst>
                </a:custGeom>
                <a:solidFill>
                  <a:srgbClr val="77A3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</p:grpSp>
        </p:grpSp>
        <p:grpSp>
          <p:nvGrpSpPr>
            <p:cNvPr id="14" name="组合 13"/>
            <p:cNvGrpSpPr/>
            <p:nvPr/>
          </p:nvGrpSpPr>
          <p:grpSpPr>
            <a:xfrm>
              <a:off x="4854069" y="2556769"/>
              <a:ext cx="1691643" cy="1106168"/>
              <a:chOff x="6472092" y="3409026"/>
              <a:chExt cx="2255524" cy="1474890"/>
            </a:xfrm>
          </p:grpSpPr>
          <p:sp>
            <p:nvSpPr>
              <p:cNvPr id="28" name="Freeform 8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6472092" y="3409026"/>
                <a:ext cx="2255524" cy="1474890"/>
              </a:xfrm>
              <a:custGeom>
                <a:avLst/>
                <a:gdLst>
                  <a:gd name="T0" fmla="*/ 3255 w 3324"/>
                  <a:gd name="T1" fmla="*/ 1687 h 2157"/>
                  <a:gd name="T2" fmla="*/ 1879 w 3324"/>
                  <a:gd name="T3" fmla="*/ 100 h 2157"/>
                  <a:gd name="T4" fmla="*/ 1879 w 3324"/>
                  <a:gd name="T5" fmla="*/ 100 h 2157"/>
                  <a:gd name="T6" fmla="*/ 1662 w 3324"/>
                  <a:gd name="T7" fmla="*/ 0 h 2157"/>
                  <a:gd name="T8" fmla="*/ 1450 w 3324"/>
                  <a:gd name="T9" fmla="*/ 95 h 2157"/>
                  <a:gd name="T10" fmla="*/ 1450 w 3324"/>
                  <a:gd name="T11" fmla="*/ 95 h 2157"/>
                  <a:gd name="T12" fmla="*/ 82 w 3324"/>
                  <a:gd name="T13" fmla="*/ 1672 h 2157"/>
                  <a:gd name="T14" fmla="*/ 0 w 3324"/>
                  <a:gd name="T15" fmla="*/ 1872 h 2157"/>
                  <a:gd name="T16" fmla="*/ 283 w 3324"/>
                  <a:gd name="T17" fmla="*/ 2157 h 2157"/>
                  <a:gd name="T18" fmla="*/ 283 w 3324"/>
                  <a:gd name="T19" fmla="*/ 2157 h 2157"/>
                  <a:gd name="T20" fmla="*/ 284 w 3324"/>
                  <a:gd name="T21" fmla="*/ 2157 h 2157"/>
                  <a:gd name="T22" fmla="*/ 3038 w 3324"/>
                  <a:gd name="T23" fmla="*/ 2157 h 2157"/>
                  <a:gd name="T24" fmla="*/ 3038 w 3324"/>
                  <a:gd name="T25" fmla="*/ 2157 h 2157"/>
                  <a:gd name="T26" fmla="*/ 3039 w 3324"/>
                  <a:gd name="T27" fmla="*/ 2157 h 2157"/>
                  <a:gd name="T28" fmla="*/ 3324 w 3324"/>
                  <a:gd name="T29" fmla="*/ 1872 h 2157"/>
                  <a:gd name="T30" fmla="*/ 3255 w 3324"/>
                  <a:gd name="T31" fmla="*/ 1687 h 2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24" h="2157">
                    <a:moveTo>
                      <a:pt x="3255" y="1687"/>
                    </a:moveTo>
                    <a:lnTo>
                      <a:pt x="1879" y="100"/>
                    </a:lnTo>
                    <a:lnTo>
                      <a:pt x="1879" y="100"/>
                    </a:lnTo>
                    <a:cubicBezTo>
                      <a:pt x="1827" y="39"/>
                      <a:pt x="1749" y="0"/>
                      <a:pt x="1662" y="0"/>
                    </a:cubicBezTo>
                    <a:cubicBezTo>
                      <a:pt x="1578" y="0"/>
                      <a:pt x="1502" y="36"/>
                      <a:pt x="1450" y="95"/>
                    </a:cubicBezTo>
                    <a:lnTo>
                      <a:pt x="1450" y="95"/>
                    </a:lnTo>
                    <a:lnTo>
                      <a:pt x="82" y="1672"/>
                    </a:lnTo>
                    <a:cubicBezTo>
                      <a:pt x="31" y="1723"/>
                      <a:pt x="0" y="1794"/>
                      <a:pt x="0" y="1872"/>
                    </a:cubicBezTo>
                    <a:cubicBezTo>
                      <a:pt x="0" y="2029"/>
                      <a:pt x="126" y="2156"/>
                      <a:pt x="283" y="2157"/>
                    </a:cubicBezTo>
                    <a:lnTo>
                      <a:pt x="283" y="2157"/>
                    </a:lnTo>
                    <a:lnTo>
                      <a:pt x="284" y="2157"/>
                    </a:lnTo>
                    <a:lnTo>
                      <a:pt x="3038" y="2157"/>
                    </a:lnTo>
                    <a:lnTo>
                      <a:pt x="3038" y="2157"/>
                    </a:lnTo>
                    <a:lnTo>
                      <a:pt x="3039" y="2157"/>
                    </a:lnTo>
                    <a:cubicBezTo>
                      <a:pt x="3197" y="2157"/>
                      <a:pt x="3324" y="2029"/>
                      <a:pt x="3324" y="1872"/>
                    </a:cubicBezTo>
                    <a:cubicBezTo>
                      <a:pt x="3324" y="1802"/>
                      <a:pt x="3298" y="1737"/>
                      <a:pt x="3255" y="1687"/>
                    </a:cubicBezTo>
                    <a:close/>
                  </a:path>
                </a:pathLst>
              </a:custGeom>
              <a:noFill/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grpSp>
            <p:nvGrpSpPr>
              <p:cNvPr id="29" name="组合 28"/>
              <p:cNvGrpSpPr/>
              <p:nvPr/>
            </p:nvGrpSpPr>
            <p:grpSpPr>
              <a:xfrm>
                <a:off x="7299653" y="4061638"/>
                <a:ext cx="453996" cy="542724"/>
                <a:chOff x="204788" y="5011738"/>
                <a:chExt cx="487363" cy="582613"/>
              </a:xfrm>
              <a:solidFill>
                <a:schemeClr val="bg1"/>
              </a:solidFill>
            </p:grpSpPr>
            <p:sp>
              <p:nvSpPr>
                <p:cNvPr id="30" name="Freeform 21"/>
                <p:cNvSpPr>
                  <a:spLocks noEditPoints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204788" y="5011738"/>
                  <a:ext cx="487363" cy="188913"/>
                </a:xfrm>
                <a:custGeom>
                  <a:avLst/>
                  <a:gdLst>
                    <a:gd name="T0" fmla="*/ 122 w 128"/>
                    <a:gd name="T1" fmla="*/ 27 h 50"/>
                    <a:gd name="T2" fmla="*/ 91 w 128"/>
                    <a:gd name="T3" fmla="*/ 27 h 50"/>
                    <a:gd name="T4" fmla="*/ 91 w 128"/>
                    <a:gd name="T5" fmla="*/ 7 h 50"/>
                    <a:gd name="T6" fmla="*/ 84 w 128"/>
                    <a:gd name="T7" fmla="*/ 0 h 50"/>
                    <a:gd name="T8" fmla="*/ 43 w 128"/>
                    <a:gd name="T9" fmla="*/ 0 h 50"/>
                    <a:gd name="T10" fmla="*/ 36 w 128"/>
                    <a:gd name="T11" fmla="*/ 7 h 50"/>
                    <a:gd name="T12" fmla="*/ 36 w 128"/>
                    <a:gd name="T13" fmla="*/ 27 h 50"/>
                    <a:gd name="T14" fmla="*/ 6 w 128"/>
                    <a:gd name="T15" fmla="*/ 27 h 50"/>
                    <a:gd name="T16" fmla="*/ 0 w 128"/>
                    <a:gd name="T17" fmla="*/ 33 h 50"/>
                    <a:gd name="T18" fmla="*/ 0 w 128"/>
                    <a:gd name="T19" fmla="*/ 44 h 50"/>
                    <a:gd name="T20" fmla="*/ 6 w 128"/>
                    <a:gd name="T21" fmla="*/ 50 h 50"/>
                    <a:gd name="T22" fmla="*/ 122 w 128"/>
                    <a:gd name="T23" fmla="*/ 50 h 50"/>
                    <a:gd name="T24" fmla="*/ 128 w 128"/>
                    <a:gd name="T25" fmla="*/ 44 h 50"/>
                    <a:gd name="T26" fmla="*/ 128 w 128"/>
                    <a:gd name="T27" fmla="*/ 33 h 50"/>
                    <a:gd name="T28" fmla="*/ 122 w 128"/>
                    <a:gd name="T29" fmla="*/ 27 h 50"/>
                    <a:gd name="T30" fmla="*/ 45 w 128"/>
                    <a:gd name="T31" fmla="*/ 9 h 50"/>
                    <a:gd name="T32" fmla="*/ 82 w 128"/>
                    <a:gd name="T33" fmla="*/ 9 h 50"/>
                    <a:gd name="T34" fmla="*/ 82 w 128"/>
                    <a:gd name="T35" fmla="*/ 27 h 50"/>
                    <a:gd name="T36" fmla="*/ 45 w 128"/>
                    <a:gd name="T37" fmla="*/ 27 h 50"/>
                    <a:gd name="T38" fmla="*/ 45 w 128"/>
                    <a:gd name="T39" fmla="*/ 9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28" h="50">
                      <a:moveTo>
                        <a:pt x="122" y="27"/>
                      </a:moveTo>
                      <a:cubicBezTo>
                        <a:pt x="91" y="27"/>
                        <a:pt x="91" y="27"/>
                        <a:pt x="91" y="27"/>
                      </a:cubicBezTo>
                      <a:cubicBezTo>
                        <a:pt x="91" y="7"/>
                        <a:pt x="91" y="7"/>
                        <a:pt x="91" y="7"/>
                      </a:cubicBezTo>
                      <a:cubicBezTo>
                        <a:pt x="91" y="3"/>
                        <a:pt x="88" y="0"/>
                        <a:pt x="84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39" y="0"/>
                        <a:pt x="36" y="3"/>
                        <a:pt x="36" y="7"/>
                      </a:cubicBezTo>
                      <a:cubicBezTo>
                        <a:pt x="36" y="27"/>
                        <a:pt x="36" y="27"/>
                        <a:pt x="36" y="27"/>
                      </a:cubicBezTo>
                      <a:cubicBezTo>
                        <a:pt x="6" y="27"/>
                        <a:pt x="6" y="27"/>
                        <a:pt x="6" y="27"/>
                      </a:cubicBezTo>
                      <a:cubicBezTo>
                        <a:pt x="2" y="27"/>
                        <a:pt x="0" y="30"/>
                        <a:pt x="0" y="3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0" y="48"/>
                        <a:pt x="2" y="50"/>
                        <a:pt x="6" y="50"/>
                      </a:cubicBezTo>
                      <a:cubicBezTo>
                        <a:pt x="122" y="50"/>
                        <a:pt x="122" y="50"/>
                        <a:pt x="122" y="50"/>
                      </a:cubicBezTo>
                      <a:cubicBezTo>
                        <a:pt x="125" y="50"/>
                        <a:pt x="128" y="48"/>
                        <a:pt x="128" y="44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8" y="30"/>
                        <a:pt x="125" y="27"/>
                        <a:pt x="122" y="27"/>
                      </a:cubicBezTo>
                      <a:close/>
                      <a:moveTo>
                        <a:pt x="45" y="9"/>
                      </a:moveTo>
                      <a:cubicBezTo>
                        <a:pt x="82" y="9"/>
                        <a:pt x="82" y="9"/>
                        <a:pt x="82" y="9"/>
                      </a:cubicBezTo>
                      <a:cubicBezTo>
                        <a:pt x="82" y="27"/>
                        <a:pt x="82" y="27"/>
                        <a:pt x="82" y="27"/>
                      </a:cubicBezTo>
                      <a:cubicBezTo>
                        <a:pt x="45" y="27"/>
                        <a:pt x="45" y="27"/>
                        <a:pt x="45" y="27"/>
                      </a:cubicBezTo>
                      <a:lnTo>
                        <a:pt x="45" y="9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  <p:sp>
              <p:nvSpPr>
                <p:cNvPr id="31" name="Freeform 22"/>
                <p:cNvSpPr>
                  <a:spLocks noEditPoints="1"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>
                  <a:off x="249238" y="5233988"/>
                  <a:ext cx="393700" cy="360363"/>
                </a:xfrm>
                <a:custGeom>
                  <a:avLst/>
                  <a:gdLst>
                    <a:gd name="T0" fmla="*/ 0 w 103"/>
                    <a:gd name="T1" fmla="*/ 90 h 96"/>
                    <a:gd name="T2" fmla="*/ 6 w 103"/>
                    <a:gd name="T3" fmla="*/ 96 h 96"/>
                    <a:gd name="T4" fmla="*/ 97 w 103"/>
                    <a:gd name="T5" fmla="*/ 96 h 96"/>
                    <a:gd name="T6" fmla="*/ 103 w 103"/>
                    <a:gd name="T7" fmla="*/ 90 h 96"/>
                    <a:gd name="T8" fmla="*/ 103 w 103"/>
                    <a:gd name="T9" fmla="*/ 0 h 96"/>
                    <a:gd name="T10" fmla="*/ 0 w 103"/>
                    <a:gd name="T11" fmla="*/ 0 h 96"/>
                    <a:gd name="T12" fmla="*/ 0 w 103"/>
                    <a:gd name="T13" fmla="*/ 90 h 96"/>
                    <a:gd name="T14" fmla="*/ 77 w 103"/>
                    <a:gd name="T15" fmla="*/ 14 h 96"/>
                    <a:gd name="T16" fmla="*/ 81 w 103"/>
                    <a:gd name="T17" fmla="*/ 9 h 96"/>
                    <a:gd name="T18" fmla="*/ 85 w 103"/>
                    <a:gd name="T19" fmla="*/ 14 h 96"/>
                    <a:gd name="T20" fmla="*/ 85 w 103"/>
                    <a:gd name="T21" fmla="*/ 82 h 96"/>
                    <a:gd name="T22" fmla="*/ 81 w 103"/>
                    <a:gd name="T23" fmla="*/ 86 h 96"/>
                    <a:gd name="T24" fmla="*/ 77 w 103"/>
                    <a:gd name="T25" fmla="*/ 82 h 96"/>
                    <a:gd name="T26" fmla="*/ 77 w 103"/>
                    <a:gd name="T27" fmla="*/ 14 h 96"/>
                    <a:gd name="T28" fmla="*/ 47 w 103"/>
                    <a:gd name="T29" fmla="*/ 14 h 96"/>
                    <a:gd name="T30" fmla="*/ 52 w 103"/>
                    <a:gd name="T31" fmla="*/ 9 h 96"/>
                    <a:gd name="T32" fmla="*/ 56 w 103"/>
                    <a:gd name="T33" fmla="*/ 14 h 96"/>
                    <a:gd name="T34" fmla="*/ 56 w 103"/>
                    <a:gd name="T35" fmla="*/ 82 h 96"/>
                    <a:gd name="T36" fmla="*/ 52 w 103"/>
                    <a:gd name="T37" fmla="*/ 86 h 96"/>
                    <a:gd name="T38" fmla="*/ 47 w 103"/>
                    <a:gd name="T39" fmla="*/ 82 h 96"/>
                    <a:gd name="T40" fmla="*/ 47 w 103"/>
                    <a:gd name="T41" fmla="*/ 14 h 96"/>
                    <a:gd name="T42" fmla="*/ 18 w 103"/>
                    <a:gd name="T43" fmla="*/ 14 h 96"/>
                    <a:gd name="T44" fmla="*/ 22 w 103"/>
                    <a:gd name="T45" fmla="*/ 9 h 96"/>
                    <a:gd name="T46" fmla="*/ 27 w 103"/>
                    <a:gd name="T47" fmla="*/ 14 h 96"/>
                    <a:gd name="T48" fmla="*/ 27 w 103"/>
                    <a:gd name="T49" fmla="*/ 82 h 96"/>
                    <a:gd name="T50" fmla="*/ 22 w 103"/>
                    <a:gd name="T51" fmla="*/ 86 h 96"/>
                    <a:gd name="T52" fmla="*/ 18 w 103"/>
                    <a:gd name="T53" fmla="*/ 82 h 96"/>
                    <a:gd name="T54" fmla="*/ 18 w 103"/>
                    <a:gd name="T55" fmla="*/ 14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03" h="96">
                      <a:moveTo>
                        <a:pt x="0" y="90"/>
                      </a:moveTo>
                      <a:cubicBezTo>
                        <a:pt x="0" y="94"/>
                        <a:pt x="3" y="96"/>
                        <a:pt x="6" y="96"/>
                      </a:cubicBezTo>
                      <a:cubicBezTo>
                        <a:pt x="97" y="96"/>
                        <a:pt x="97" y="96"/>
                        <a:pt x="97" y="96"/>
                      </a:cubicBezTo>
                      <a:cubicBezTo>
                        <a:pt x="101" y="96"/>
                        <a:pt x="103" y="94"/>
                        <a:pt x="103" y="90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90"/>
                      </a:lnTo>
                      <a:close/>
                      <a:moveTo>
                        <a:pt x="77" y="14"/>
                      </a:moveTo>
                      <a:cubicBezTo>
                        <a:pt x="77" y="11"/>
                        <a:pt x="79" y="9"/>
                        <a:pt x="81" y="9"/>
                      </a:cubicBezTo>
                      <a:cubicBezTo>
                        <a:pt x="83" y="9"/>
                        <a:pt x="85" y="11"/>
                        <a:pt x="85" y="14"/>
                      </a:cubicBezTo>
                      <a:cubicBezTo>
                        <a:pt x="85" y="82"/>
                        <a:pt x="85" y="82"/>
                        <a:pt x="85" y="82"/>
                      </a:cubicBezTo>
                      <a:cubicBezTo>
                        <a:pt x="85" y="84"/>
                        <a:pt x="83" y="86"/>
                        <a:pt x="81" y="86"/>
                      </a:cubicBezTo>
                      <a:cubicBezTo>
                        <a:pt x="79" y="86"/>
                        <a:pt x="77" y="84"/>
                        <a:pt x="77" y="82"/>
                      </a:cubicBezTo>
                      <a:lnTo>
                        <a:pt x="77" y="14"/>
                      </a:lnTo>
                      <a:close/>
                      <a:moveTo>
                        <a:pt x="47" y="14"/>
                      </a:moveTo>
                      <a:cubicBezTo>
                        <a:pt x="47" y="11"/>
                        <a:pt x="49" y="9"/>
                        <a:pt x="52" y="9"/>
                      </a:cubicBezTo>
                      <a:cubicBezTo>
                        <a:pt x="54" y="9"/>
                        <a:pt x="56" y="11"/>
                        <a:pt x="56" y="14"/>
                      </a:cubicBezTo>
                      <a:cubicBezTo>
                        <a:pt x="56" y="82"/>
                        <a:pt x="56" y="82"/>
                        <a:pt x="56" y="82"/>
                      </a:cubicBezTo>
                      <a:cubicBezTo>
                        <a:pt x="56" y="84"/>
                        <a:pt x="54" y="86"/>
                        <a:pt x="52" y="86"/>
                      </a:cubicBezTo>
                      <a:cubicBezTo>
                        <a:pt x="49" y="86"/>
                        <a:pt x="47" y="84"/>
                        <a:pt x="47" y="82"/>
                      </a:cubicBezTo>
                      <a:lnTo>
                        <a:pt x="47" y="14"/>
                      </a:lnTo>
                      <a:close/>
                      <a:moveTo>
                        <a:pt x="18" y="14"/>
                      </a:moveTo>
                      <a:cubicBezTo>
                        <a:pt x="18" y="11"/>
                        <a:pt x="20" y="9"/>
                        <a:pt x="22" y="9"/>
                      </a:cubicBezTo>
                      <a:cubicBezTo>
                        <a:pt x="25" y="9"/>
                        <a:pt x="27" y="11"/>
                        <a:pt x="27" y="14"/>
                      </a:cubicBezTo>
                      <a:cubicBezTo>
                        <a:pt x="27" y="82"/>
                        <a:pt x="27" y="82"/>
                        <a:pt x="27" y="82"/>
                      </a:cubicBezTo>
                      <a:cubicBezTo>
                        <a:pt x="27" y="84"/>
                        <a:pt x="25" y="86"/>
                        <a:pt x="22" y="86"/>
                      </a:cubicBezTo>
                      <a:cubicBezTo>
                        <a:pt x="20" y="86"/>
                        <a:pt x="18" y="84"/>
                        <a:pt x="18" y="82"/>
                      </a:cubicBezTo>
                      <a:lnTo>
                        <a:pt x="18" y="1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</p:grpSp>
        </p:grpSp>
        <p:grpSp>
          <p:nvGrpSpPr>
            <p:cNvPr id="15" name="组合 14"/>
            <p:cNvGrpSpPr/>
            <p:nvPr/>
          </p:nvGrpSpPr>
          <p:grpSpPr>
            <a:xfrm>
              <a:off x="5996254" y="2287137"/>
              <a:ext cx="1690422" cy="1107390"/>
              <a:chOff x="7995005" y="3049516"/>
              <a:chExt cx="2253896" cy="1476520"/>
            </a:xfrm>
          </p:grpSpPr>
          <p:sp>
            <p:nvSpPr>
              <p:cNvPr id="26" name="Freeform 9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7995005" y="3049516"/>
                <a:ext cx="2253896" cy="1476520"/>
              </a:xfrm>
              <a:custGeom>
                <a:avLst/>
                <a:gdLst>
                  <a:gd name="T0" fmla="*/ 3256 w 3324"/>
                  <a:gd name="T1" fmla="*/ 470 h 2157"/>
                  <a:gd name="T2" fmla="*/ 1880 w 3324"/>
                  <a:gd name="T3" fmla="*/ 2056 h 2157"/>
                  <a:gd name="T4" fmla="*/ 1880 w 3324"/>
                  <a:gd name="T5" fmla="*/ 2056 h 2157"/>
                  <a:gd name="T6" fmla="*/ 1663 w 3324"/>
                  <a:gd name="T7" fmla="*/ 2157 h 2157"/>
                  <a:gd name="T8" fmla="*/ 1451 w 3324"/>
                  <a:gd name="T9" fmla="*/ 2062 h 2157"/>
                  <a:gd name="T10" fmla="*/ 1450 w 3324"/>
                  <a:gd name="T11" fmla="*/ 2062 h 2157"/>
                  <a:gd name="T12" fmla="*/ 83 w 3324"/>
                  <a:gd name="T13" fmla="*/ 485 h 2157"/>
                  <a:gd name="T14" fmla="*/ 0 w 3324"/>
                  <a:gd name="T15" fmla="*/ 284 h 2157"/>
                  <a:gd name="T16" fmla="*/ 283 w 3324"/>
                  <a:gd name="T17" fmla="*/ 0 h 2157"/>
                  <a:gd name="T18" fmla="*/ 283 w 3324"/>
                  <a:gd name="T19" fmla="*/ 0 h 2157"/>
                  <a:gd name="T20" fmla="*/ 284 w 3324"/>
                  <a:gd name="T21" fmla="*/ 0 h 2157"/>
                  <a:gd name="T22" fmla="*/ 3039 w 3324"/>
                  <a:gd name="T23" fmla="*/ 0 h 2157"/>
                  <a:gd name="T24" fmla="*/ 3039 w 3324"/>
                  <a:gd name="T25" fmla="*/ 0 h 2157"/>
                  <a:gd name="T26" fmla="*/ 3040 w 3324"/>
                  <a:gd name="T27" fmla="*/ 0 h 2157"/>
                  <a:gd name="T28" fmla="*/ 3324 w 3324"/>
                  <a:gd name="T29" fmla="*/ 284 h 2157"/>
                  <a:gd name="T30" fmla="*/ 3256 w 3324"/>
                  <a:gd name="T31" fmla="*/ 470 h 2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24" h="2157">
                    <a:moveTo>
                      <a:pt x="3256" y="470"/>
                    </a:moveTo>
                    <a:lnTo>
                      <a:pt x="1880" y="2056"/>
                    </a:lnTo>
                    <a:lnTo>
                      <a:pt x="1880" y="2056"/>
                    </a:lnTo>
                    <a:cubicBezTo>
                      <a:pt x="1828" y="2118"/>
                      <a:pt x="1750" y="2157"/>
                      <a:pt x="1663" y="2157"/>
                    </a:cubicBezTo>
                    <a:cubicBezTo>
                      <a:pt x="1578" y="2157"/>
                      <a:pt x="1503" y="2120"/>
                      <a:pt x="1451" y="2062"/>
                    </a:cubicBezTo>
                    <a:lnTo>
                      <a:pt x="1450" y="2062"/>
                    </a:lnTo>
                    <a:lnTo>
                      <a:pt x="83" y="485"/>
                    </a:lnTo>
                    <a:cubicBezTo>
                      <a:pt x="32" y="433"/>
                      <a:pt x="0" y="363"/>
                      <a:pt x="0" y="284"/>
                    </a:cubicBezTo>
                    <a:cubicBezTo>
                      <a:pt x="0" y="128"/>
                      <a:pt x="127" y="1"/>
                      <a:pt x="283" y="0"/>
                    </a:cubicBezTo>
                    <a:lnTo>
                      <a:pt x="283" y="0"/>
                    </a:lnTo>
                    <a:lnTo>
                      <a:pt x="284" y="0"/>
                    </a:lnTo>
                    <a:lnTo>
                      <a:pt x="3039" y="0"/>
                    </a:lnTo>
                    <a:lnTo>
                      <a:pt x="3039" y="0"/>
                    </a:lnTo>
                    <a:lnTo>
                      <a:pt x="3040" y="0"/>
                    </a:lnTo>
                    <a:cubicBezTo>
                      <a:pt x="3197" y="0"/>
                      <a:pt x="3324" y="127"/>
                      <a:pt x="3324" y="284"/>
                    </a:cubicBezTo>
                    <a:cubicBezTo>
                      <a:pt x="3324" y="355"/>
                      <a:pt x="3299" y="420"/>
                      <a:pt x="3256" y="470"/>
                    </a:cubicBezTo>
                    <a:close/>
                  </a:path>
                </a:pathLst>
              </a:custGeom>
              <a:noFill/>
              <a:ln>
                <a:solidFill>
                  <a:srgbClr val="77A3C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27" name="任意多边形 26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8711406" y="3251966"/>
                <a:ext cx="821094" cy="615184"/>
              </a:xfrm>
              <a:custGeom>
                <a:avLst/>
                <a:gdLst>
                  <a:gd name="connsiteX0" fmla="*/ 662169 w 1067906"/>
                  <a:gd name="connsiteY0" fmla="*/ 549275 h 800100"/>
                  <a:gd name="connsiteX1" fmla="*/ 979485 w 1067906"/>
                  <a:gd name="connsiteY1" fmla="*/ 549275 h 800100"/>
                  <a:gd name="connsiteX2" fmla="*/ 1014373 w 1067906"/>
                  <a:gd name="connsiteY2" fmla="*/ 569208 h 800100"/>
                  <a:gd name="connsiteX3" fmla="*/ 1067536 w 1067906"/>
                  <a:gd name="connsiteY3" fmla="*/ 773523 h 800100"/>
                  <a:gd name="connsiteX4" fmla="*/ 1045939 w 1067906"/>
                  <a:gd name="connsiteY4" fmla="*/ 800100 h 800100"/>
                  <a:gd name="connsiteX5" fmla="*/ 597377 w 1067906"/>
                  <a:gd name="connsiteY5" fmla="*/ 800100 h 800100"/>
                  <a:gd name="connsiteX6" fmla="*/ 577441 w 1067906"/>
                  <a:gd name="connsiteY6" fmla="*/ 771862 h 800100"/>
                  <a:gd name="connsiteX7" fmla="*/ 628943 w 1067906"/>
                  <a:gd name="connsiteY7" fmla="*/ 572530 h 800100"/>
                  <a:gd name="connsiteX8" fmla="*/ 662169 w 1067906"/>
                  <a:gd name="connsiteY8" fmla="*/ 549275 h 800100"/>
                  <a:gd name="connsiteX9" fmla="*/ 85906 w 1067906"/>
                  <a:gd name="connsiteY9" fmla="*/ 549275 h 800100"/>
                  <a:gd name="connsiteX10" fmla="*/ 403222 w 1067906"/>
                  <a:gd name="connsiteY10" fmla="*/ 549275 h 800100"/>
                  <a:gd name="connsiteX11" fmla="*/ 438110 w 1067906"/>
                  <a:gd name="connsiteY11" fmla="*/ 569208 h 800100"/>
                  <a:gd name="connsiteX12" fmla="*/ 491273 w 1067906"/>
                  <a:gd name="connsiteY12" fmla="*/ 773523 h 800100"/>
                  <a:gd name="connsiteX13" fmla="*/ 469676 w 1067906"/>
                  <a:gd name="connsiteY13" fmla="*/ 800100 h 800100"/>
                  <a:gd name="connsiteX14" fmla="*/ 21114 w 1067906"/>
                  <a:gd name="connsiteY14" fmla="*/ 800100 h 800100"/>
                  <a:gd name="connsiteX15" fmla="*/ 1178 w 1067906"/>
                  <a:gd name="connsiteY15" fmla="*/ 771862 h 800100"/>
                  <a:gd name="connsiteX16" fmla="*/ 52680 w 1067906"/>
                  <a:gd name="connsiteY16" fmla="*/ 572530 h 800100"/>
                  <a:gd name="connsiteX17" fmla="*/ 85906 w 1067906"/>
                  <a:gd name="connsiteY17" fmla="*/ 549275 h 800100"/>
                  <a:gd name="connsiteX18" fmla="*/ 891545 w 1067906"/>
                  <a:gd name="connsiteY18" fmla="*/ 334962 h 800100"/>
                  <a:gd name="connsiteX19" fmla="*/ 905833 w 1067906"/>
                  <a:gd name="connsiteY19" fmla="*/ 422275 h 800100"/>
                  <a:gd name="connsiteX20" fmla="*/ 994733 w 1067906"/>
                  <a:gd name="connsiteY20" fmla="*/ 438150 h 800100"/>
                  <a:gd name="connsiteX21" fmla="*/ 905833 w 1067906"/>
                  <a:gd name="connsiteY21" fmla="*/ 454025 h 800100"/>
                  <a:gd name="connsiteX22" fmla="*/ 891545 w 1067906"/>
                  <a:gd name="connsiteY22" fmla="*/ 542925 h 800100"/>
                  <a:gd name="connsiteX23" fmla="*/ 877258 w 1067906"/>
                  <a:gd name="connsiteY23" fmla="*/ 454025 h 800100"/>
                  <a:gd name="connsiteX24" fmla="*/ 786770 w 1067906"/>
                  <a:gd name="connsiteY24" fmla="*/ 438150 h 800100"/>
                  <a:gd name="connsiteX25" fmla="*/ 875670 w 1067906"/>
                  <a:gd name="connsiteY25" fmla="*/ 422275 h 800100"/>
                  <a:gd name="connsiteX26" fmla="*/ 346257 w 1067906"/>
                  <a:gd name="connsiteY26" fmla="*/ 247650 h 800100"/>
                  <a:gd name="connsiteX27" fmla="*/ 663573 w 1067906"/>
                  <a:gd name="connsiteY27" fmla="*/ 247650 h 800100"/>
                  <a:gd name="connsiteX28" fmla="*/ 698461 w 1067906"/>
                  <a:gd name="connsiteY28" fmla="*/ 267583 h 800100"/>
                  <a:gd name="connsiteX29" fmla="*/ 751624 w 1067906"/>
                  <a:gd name="connsiteY29" fmla="*/ 471897 h 800100"/>
                  <a:gd name="connsiteX30" fmla="*/ 730027 w 1067906"/>
                  <a:gd name="connsiteY30" fmla="*/ 498475 h 800100"/>
                  <a:gd name="connsiteX31" fmla="*/ 281465 w 1067906"/>
                  <a:gd name="connsiteY31" fmla="*/ 498475 h 800100"/>
                  <a:gd name="connsiteX32" fmla="*/ 261529 w 1067906"/>
                  <a:gd name="connsiteY32" fmla="*/ 470236 h 800100"/>
                  <a:gd name="connsiteX33" fmla="*/ 313031 w 1067906"/>
                  <a:gd name="connsiteY33" fmla="*/ 270905 h 800100"/>
                  <a:gd name="connsiteX34" fmla="*/ 346257 w 1067906"/>
                  <a:gd name="connsiteY34" fmla="*/ 247650 h 800100"/>
                  <a:gd name="connsiteX35" fmla="*/ 283533 w 1067906"/>
                  <a:gd name="connsiteY35" fmla="*/ 76200 h 800100"/>
                  <a:gd name="connsiteX36" fmla="*/ 299408 w 1067906"/>
                  <a:gd name="connsiteY36" fmla="*/ 165100 h 800100"/>
                  <a:gd name="connsiteX37" fmla="*/ 388308 w 1067906"/>
                  <a:gd name="connsiteY37" fmla="*/ 179388 h 800100"/>
                  <a:gd name="connsiteX38" fmla="*/ 299408 w 1067906"/>
                  <a:gd name="connsiteY38" fmla="*/ 195263 h 800100"/>
                  <a:gd name="connsiteX39" fmla="*/ 283533 w 1067906"/>
                  <a:gd name="connsiteY39" fmla="*/ 284163 h 800100"/>
                  <a:gd name="connsiteX40" fmla="*/ 269245 w 1067906"/>
                  <a:gd name="connsiteY40" fmla="*/ 196850 h 800100"/>
                  <a:gd name="connsiteX41" fmla="*/ 180345 w 1067906"/>
                  <a:gd name="connsiteY41" fmla="*/ 179388 h 800100"/>
                  <a:gd name="connsiteX42" fmla="*/ 269245 w 1067906"/>
                  <a:gd name="connsiteY42" fmla="*/ 165100 h 800100"/>
                  <a:gd name="connsiteX43" fmla="*/ 769307 w 1067906"/>
                  <a:gd name="connsiteY43" fmla="*/ 0 h 800100"/>
                  <a:gd name="connsiteX44" fmla="*/ 783594 w 1067906"/>
                  <a:gd name="connsiteY44" fmla="*/ 88900 h 800100"/>
                  <a:gd name="connsiteX45" fmla="*/ 870907 w 1067906"/>
                  <a:gd name="connsiteY45" fmla="*/ 103188 h 800100"/>
                  <a:gd name="connsiteX46" fmla="*/ 783594 w 1067906"/>
                  <a:gd name="connsiteY46" fmla="*/ 120650 h 800100"/>
                  <a:gd name="connsiteX47" fmla="*/ 769307 w 1067906"/>
                  <a:gd name="connsiteY47" fmla="*/ 207963 h 800100"/>
                  <a:gd name="connsiteX48" fmla="*/ 751844 w 1067906"/>
                  <a:gd name="connsiteY48" fmla="*/ 120650 h 800100"/>
                  <a:gd name="connsiteX49" fmla="*/ 664532 w 1067906"/>
                  <a:gd name="connsiteY49" fmla="*/ 103188 h 800100"/>
                  <a:gd name="connsiteX50" fmla="*/ 751844 w 1067906"/>
                  <a:gd name="connsiteY50" fmla="*/ 88900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067906" h="800100">
                    <a:moveTo>
                      <a:pt x="662169" y="549275"/>
                    </a:moveTo>
                    <a:cubicBezTo>
                      <a:pt x="705364" y="549275"/>
                      <a:pt x="904725" y="549275"/>
                      <a:pt x="979485" y="549275"/>
                    </a:cubicBezTo>
                    <a:cubicBezTo>
                      <a:pt x="1007728" y="549275"/>
                      <a:pt x="1014373" y="569208"/>
                      <a:pt x="1014373" y="569208"/>
                    </a:cubicBezTo>
                    <a:cubicBezTo>
                      <a:pt x="1014373" y="569208"/>
                      <a:pt x="1014373" y="569208"/>
                      <a:pt x="1067536" y="773523"/>
                    </a:cubicBezTo>
                    <a:cubicBezTo>
                      <a:pt x="1067536" y="773523"/>
                      <a:pt x="1072520" y="800100"/>
                      <a:pt x="1045939" y="800100"/>
                    </a:cubicBezTo>
                    <a:cubicBezTo>
                      <a:pt x="944597" y="800100"/>
                      <a:pt x="612329" y="800100"/>
                      <a:pt x="597377" y="800100"/>
                    </a:cubicBezTo>
                    <a:cubicBezTo>
                      <a:pt x="584086" y="800100"/>
                      <a:pt x="572457" y="788472"/>
                      <a:pt x="577441" y="771862"/>
                    </a:cubicBezTo>
                    <a:cubicBezTo>
                      <a:pt x="580764" y="755251"/>
                      <a:pt x="628943" y="572530"/>
                      <a:pt x="628943" y="572530"/>
                    </a:cubicBezTo>
                    <a:cubicBezTo>
                      <a:pt x="628943" y="572530"/>
                      <a:pt x="633927" y="549275"/>
                      <a:pt x="662169" y="549275"/>
                    </a:cubicBezTo>
                    <a:close/>
                    <a:moveTo>
                      <a:pt x="85906" y="549275"/>
                    </a:moveTo>
                    <a:cubicBezTo>
                      <a:pt x="129101" y="549275"/>
                      <a:pt x="328462" y="549275"/>
                      <a:pt x="403222" y="549275"/>
                    </a:cubicBezTo>
                    <a:cubicBezTo>
                      <a:pt x="431465" y="549275"/>
                      <a:pt x="438110" y="569208"/>
                      <a:pt x="438110" y="569208"/>
                    </a:cubicBezTo>
                    <a:lnTo>
                      <a:pt x="491273" y="773523"/>
                    </a:lnTo>
                    <a:cubicBezTo>
                      <a:pt x="491273" y="773523"/>
                      <a:pt x="496257" y="800100"/>
                      <a:pt x="469676" y="800100"/>
                    </a:cubicBezTo>
                    <a:cubicBezTo>
                      <a:pt x="368334" y="800100"/>
                      <a:pt x="36066" y="800100"/>
                      <a:pt x="21114" y="800100"/>
                    </a:cubicBezTo>
                    <a:cubicBezTo>
                      <a:pt x="7823" y="800100"/>
                      <a:pt x="-3806" y="788472"/>
                      <a:pt x="1178" y="771862"/>
                    </a:cubicBezTo>
                    <a:cubicBezTo>
                      <a:pt x="4501" y="755251"/>
                      <a:pt x="52680" y="572530"/>
                      <a:pt x="52680" y="572530"/>
                    </a:cubicBezTo>
                    <a:cubicBezTo>
                      <a:pt x="52680" y="572530"/>
                      <a:pt x="57664" y="549275"/>
                      <a:pt x="85906" y="549275"/>
                    </a:cubicBezTo>
                    <a:close/>
                    <a:moveTo>
                      <a:pt x="891545" y="334962"/>
                    </a:moveTo>
                    <a:lnTo>
                      <a:pt x="905833" y="422275"/>
                    </a:lnTo>
                    <a:lnTo>
                      <a:pt x="994733" y="438150"/>
                    </a:lnTo>
                    <a:lnTo>
                      <a:pt x="905833" y="454025"/>
                    </a:lnTo>
                    <a:lnTo>
                      <a:pt x="891545" y="542925"/>
                    </a:lnTo>
                    <a:lnTo>
                      <a:pt x="877258" y="454025"/>
                    </a:lnTo>
                    <a:lnTo>
                      <a:pt x="786770" y="438150"/>
                    </a:lnTo>
                    <a:lnTo>
                      <a:pt x="875670" y="422275"/>
                    </a:lnTo>
                    <a:close/>
                    <a:moveTo>
                      <a:pt x="346257" y="247650"/>
                    </a:moveTo>
                    <a:cubicBezTo>
                      <a:pt x="389452" y="247650"/>
                      <a:pt x="588813" y="247650"/>
                      <a:pt x="663573" y="247650"/>
                    </a:cubicBezTo>
                    <a:cubicBezTo>
                      <a:pt x="691816" y="247650"/>
                      <a:pt x="698461" y="267583"/>
                      <a:pt x="698461" y="267583"/>
                    </a:cubicBezTo>
                    <a:cubicBezTo>
                      <a:pt x="698461" y="267583"/>
                      <a:pt x="698461" y="267583"/>
                      <a:pt x="751624" y="471897"/>
                    </a:cubicBezTo>
                    <a:cubicBezTo>
                      <a:pt x="751624" y="471897"/>
                      <a:pt x="756608" y="498475"/>
                      <a:pt x="730027" y="498475"/>
                    </a:cubicBezTo>
                    <a:cubicBezTo>
                      <a:pt x="628685" y="498475"/>
                      <a:pt x="296417" y="498475"/>
                      <a:pt x="281465" y="498475"/>
                    </a:cubicBezTo>
                    <a:cubicBezTo>
                      <a:pt x="268174" y="498475"/>
                      <a:pt x="256545" y="486847"/>
                      <a:pt x="261529" y="470236"/>
                    </a:cubicBezTo>
                    <a:cubicBezTo>
                      <a:pt x="264852" y="453625"/>
                      <a:pt x="313031" y="270905"/>
                      <a:pt x="313031" y="270905"/>
                    </a:cubicBezTo>
                    <a:cubicBezTo>
                      <a:pt x="313031" y="270905"/>
                      <a:pt x="318015" y="247650"/>
                      <a:pt x="346257" y="247650"/>
                    </a:cubicBezTo>
                    <a:close/>
                    <a:moveTo>
                      <a:pt x="283533" y="76200"/>
                    </a:moveTo>
                    <a:lnTo>
                      <a:pt x="299408" y="165100"/>
                    </a:lnTo>
                    <a:lnTo>
                      <a:pt x="388308" y="179388"/>
                    </a:lnTo>
                    <a:lnTo>
                      <a:pt x="299408" y="195263"/>
                    </a:lnTo>
                    <a:lnTo>
                      <a:pt x="283533" y="284163"/>
                    </a:lnTo>
                    <a:lnTo>
                      <a:pt x="269245" y="196850"/>
                    </a:lnTo>
                    <a:lnTo>
                      <a:pt x="180345" y="179388"/>
                    </a:lnTo>
                    <a:lnTo>
                      <a:pt x="269245" y="165100"/>
                    </a:lnTo>
                    <a:close/>
                    <a:moveTo>
                      <a:pt x="769307" y="0"/>
                    </a:moveTo>
                    <a:lnTo>
                      <a:pt x="783594" y="88900"/>
                    </a:lnTo>
                    <a:lnTo>
                      <a:pt x="870907" y="103188"/>
                    </a:lnTo>
                    <a:lnTo>
                      <a:pt x="783594" y="120650"/>
                    </a:lnTo>
                    <a:lnTo>
                      <a:pt x="769307" y="207963"/>
                    </a:lnTo>
                    <a:lnTo>
                      <a:pt x="751844" y="120650"/>
                    </a:lnTo>
                    <a:lnTo>
                      <a:pt x="664532" y="103188"/>
                    </a:lnTo>
                    <a:lnTo>
                      <a:pt x="751844" y="88900"/>
                    </a:lnTo>
                    <a:close/>
                  </a:path>
                </a:pathLst>
              </a:custGeom>
              <a:solidFill>
                <a:srgbClr val="77A3C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  <p:sp>
          <p:nvSpPr>
            <p:cNvPr id="17" name="TextBox 29"/>
            <p:cNvSpPr txBox="1"/>
            <p:nvPr>
              <p:custDataLst>
                <p:tags r:id="rId20"/>
              </p:custDataLst>
            </p:nvPr>
          </p:nvSpPr>
          <p:spPr>
            <a:xfrm>
              <a:off x="749153" y="1513076"/>
              <a:ext cx="2516312" cy="84409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sz="1600" dirty="0">
                  <a:solidFill>
                    <a:schemeClr val="tx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1. 运行功率小（给煤量4000 t/h—11KW），能量消耗少，运行经济性好；</a:t>
              </a:r>
              <a:endParaRPr sz="16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9" name="TextBox 29"/>
            <p:cNvSpPr txBox="1"/>
            <p:nvPr>
              <p:custDataLst>
                <p:tags r:id="rId21"/>
              </p:custDataLst>
            </p:nvPr>
          </p:nvSpPr>
          <p:spPr>
            <a:xfrm>
              <a:off x="6062981" y="1563898"/>
              <a:ext cx="2397732" cy="5628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sz="1600" dirty="0">
                  <a:solidFill>
                    <a:schemeClr val="tx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3. 给料量调节范围大，调节方便（无级调速）</a:t>
              </a:r>
              <a:r>
                <a:rPr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；</a:t>
              </a:r>
              <a:endParaRPr sz="11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1" name="TextBox 29"/>
            <p:cNvSpPr txBox="1"/>
            <p:nvPr>
              <p:custDataLst>
                <p:tags r:id="rId22"/>
              </p:custDataLst>
            </p:nvPr>
          </p:nvSpPr>
          <p:spPr>
            <a:xfrm>
              <a:off x="3418893" y="1498558"/>
              <a:ext cx="2443712" cy="84409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sz="1600" dirty="0">
                  <a:solidFill>
                    <a:schemeClr val="tx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2.给料量大，体积小、重量轻，便于井下运输和安装，可大大减少井巷工程量； </a:t>
              </a:r>
              <a:endParaRPr sz="16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3" name="TextBox 29"/>
            <p:cNvSpPr txBox="1"/>
            <p:nvPr>
              <p:custDataLst>
                <p:tags r:id="rId23"/>
              </p:custDataLst>
            </p:nvPr>
          </p:nvSpPr>
          <p:spPr>
            <a:xfrm>
              <a:off x="1884616" y="3877413"/>
              <a:ext cx="2436936" cy="5628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sz="1600" dirty="0">
                  <a:solidFill>
                    <a:schemeClr val="tx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4. 运动部分工作阻力小，功耗低，运动部件的工作寿命长；</a:t>
              </a:r>
              <a:endParaRPr sz="16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5" name="TextBox 29"/>
            <p:cNvSpPr txBox="1"/>
            <p:nvPr>
              <p:custDataLst>
                <p:tags r:id="rId24"/>
              </p:custDataLst>
            </p:nvPr>
          </p:nvSpPr>
          <p:spPr>
            <a:xfrm>
              <a:off x="4853950" y="3950013"/>
              <a:ext cx="2474204" cy="5628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sz="1600" dirty="0">
                  <a:solidFill>
                    <a:schemeClr val="tx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5．运行平稳，噪音小，保护环境；</a:t>
              </a:r>
              <a:endParaRPr sz="16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  <a:p>
              <a:pPr algn="just">
                <a:lnSpc>
                  <a:spcPct val="150000"/>
                </a:lnSpc>
              </a:pPr>
              <a:r>
                <a:rPr sz="1600" dirty="0">
                  <a:solidFill>
                    <a:schemeClr val="tx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6、零部件通用性强，安装维修方便。</a:t>
              </a:r>
              <a:endParaRPr sz="16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244382"/>
            <a:ext cx="12190413" cy="870862"/>
            <a:chOff x="0" y="244382"/>
            <a:chExt cx="12190413" cy="870862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517924"/>
              <a:ext cx="12190413" cy="597320"/>
              <a:chOff x="-2648979" y="271186"/>
              <a:chExt cx="12190413" cy="59732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71186"/>
                <a:ext cx="3435255" cy="3073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000" dirty="0"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GLD4000-11-S甲带给煤机</a:t>
                </a:r>
                <a:endParaRPr lang="zh-CN" altLang="en-US" sz="200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rgbClr val="77A3C1"/>
                </a:solidFill>
                <a:prstDash val="solid"/>
                <a:miter lim="800000"/>
              </a:ln>
              <a:effectLst/>
            </p:spPr>
          </p:cxnSp>
        </p:grp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953377">
              <a:off x="3493632" y="244382"/>
              <a:ext cx="1110280" cy="62226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646623" flipH="1">
              <a:off x="7553005" y="250332"/>
              <a:ext cx="1110280" cy="622268"/>
            </a:xfrm>
            <a:prstGeom prst="rect">
              <a:avLst/>
            </a:prstGeom>
          </p:spPr>
        </p:pic>
      </p:grpSp>
      <p:sp>
        <p:nvSpPr>
          <p:cNvPr id="14" name="任意多边形 13"/>
          <p:cNvSpPr/>
          <p:nvPr>
            <p:custDataLst>
              <p:tags r:id="rId3"/>
            </p:custDataLst>
          </p:nvPr>
        </p:nvSpPr>
        <p:spPr>
          <a:xfrm>
            <a:off x="1909406" y="2469733"/>
            <a:ext cx="1940313" cy="1148576"/>
          </a:xfrm>
          <a:custGeom>
            <a:avLst/>
            <a:gdLst>
              <a:gd name="connsiteX0" fmla="*/ 0 w 1940313"/>
              <a:gd name="connsiteY0" fmla="*/ 791737 h 1148576"/>
              <a:gd name="connsiteX1" fmla="*/ 791737 w 1940313"/>
              <a:gd name="connsiteY1" fmla="*/ 0 h 1148576"/>
              <a:gd name="connsiteX2" fmla="*/ 1940313 w 1940313"/>
              <a:gd name="connsiteY2" fmla="*/ 1148576 h 1148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0313" h="1148576">
                <a:moveTo>
                  <a:pt x="0" y="791737"/>
                </a:moveTo>
                <a:lnTo>
                  <a:pt x="791737" y="0"/>
                </a:lnTo>
                <a:lnTo>
                  <a:pt x="1940313" y="1148576"/>
                </a:lnTo>
              </a:path>
            </a:pathLst>
          </a:custGeom>
          <a:noFill/>
          <a:ln w="12700">
            <a:solidFill>
              <a:srgbClr val="8A8B8F"/>
            </a:solidFill>
            <a:prstDash val="dash"/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5" name="任意多边形 14"/>
          <p:cNvSpPr/>
          <p:nvPr>
            <p:custDataLst>
              <p:tags r:id="rId4"/>
            </p:custDataLst>
          </p:nvPr>
        </p:nvSpPr>
        <p:spPr>
          <a:xfrm flipV="1">
            <a:off x="4201436" y="4597566"/>
            <a:ext cx="1940313" cy="1148576"/>
          </a:xfrm>
          <a:custGeom>
            <a:avLst/>
            <a:gdLst>
              <a:gd name="connsiteX0" fmla="*/ 0 w 1940313"/>
              <a:gd name="connsiteY0" fmla="*/ 791737 h 1148576"/>
              <a:gd name="connsiteX1" fmla="*/ 791737 w 1940313"/>
              <a:gd name="connsiteY1" fmla="*/ 0 h 1148576"/>
              <a:gd name="connsiteX2" fmla="*/ 1940313 w 1940313"/>
              <a:gd name="connsiteY2" fmla="*/ 1148576 h 1148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0313" h="1148576">
                <a:moveTo>
                  <a:pt x="0" y="791737"/>
                </a:moveTo>
                <a:lnTo>
                  <a:pt x="791737" y="0"/>
                </a:lnTo>
                <a:lnTo>
                  <a:pt x="1940313" y="1148576"/>
                </a:lnTo>
              </a:path>
            </a:pathLst>
          </a:custGeom>
          <a:noFill/>
          <a:ln w="12700">
            <a:solidFill>
              <a:srgbClr val="8A8B8F"/>
            </a:solidFill>
            <a:prstDash val="dash"/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6" name="任意多边形 15"/>
          <p:cNvSpPr/>
          <p:nvPr>
            <p:custDataLst>
              <p:tags r:id="rId5"/>
            </p:custDataLst>
          </p:nvPr>
        </p:nvSpPr>
        <p:spPr>
          <a:xfrm>
            <a:off x="6493560" y="2469733"/>
            <a:ext cx="1940313" cy="1148576"/>
          </a:xfrm>
          <a:custGeom>
            <a:avLst/>
            <a:gdLst>
              <a:gd name="connsiteX0" fmla="*/ 0 w 1940313"/>
              <a:gd name="connsiteY0" fmla="*/ 791737 h 1148576"/>
              <a:gd name="connsiteX1" fmla="*/ 791737 w 1940313"/>
              <a:gd name="connsiteY1" fmla="*/ 0 h 1148576"/>
              <a:gd name="connsiteX2" fmla="*/ 1940313 w 1940313"/>
              <a:gd name="connsiteY2" fmla="*/ 1148576 h 1148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0313" h="1148576">
                <a:moveTo>
                  <a:pt x="0" y="791737"/>
                </a:moveTo>
                <a:lnTo>
                  <a:pt x="791737" y="0"/>
                </a:lnTo>
                <a:lnTo>
                  <a:pt x="1940313" y="1148576"/>
                </a:lnTo>
              </a:path>
            </a:pathLst>
          </a:custGeom>
          <a:noFill/>
          <a:ln w="12700">
            <a:solidFill>
              <a:srgbClr val="8A8B8F"/>
            </a:solidFill>
            <a:prstDash val="dash"/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7" name="任意多边形 16"/>
          <p:cNvSpPr/>
          <p:nvPr>
            <p:custDataLst>
              <p:tags r:id="rId6"/>
            </p:custDataLst>
          </p:nvPr>
        </p:nvSpPr>
        <p:spPr>
          <a:xfrm flipV="1">
            <a:off x="8763287" y="4597566"/>
            <a:ext cx="1940313" cy="1148576"/>
          </a:xfrm>
          <a:custGeom>
            <a:avLst/>
            <a:gdLst>
              <a:gd name="connsiteX0" fmla="*/ 0 w 1940313"/>
              <a:gd name="connsiteY0" fmla="*/ 791737 h 1148576"/>
              <a:gd name="connsiteX1" fmla="*/ 791737 w 1940313"/>
              <a:gd name="connsiteY1" fmla="*/ 0 h 1148576"/>
              <a:gd name="connsiteX2" fmla="*/ 1940313 w 1940313"/>
              <a:gd name="connsiteY2" fmla="*/ 1148576 h 1148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0313" h="1148576">
                <a:moveTo>
                  <a:pt x="0" y="791737"/>
                </a:moveTo>
                <a:lnTo>
                  <a:pt x="791737" y="0"/>
                </a:lnTo>
                <a:lnTo>
                  <a:pt x="1940313" y="1148576"/>
                </a:lnTo>
              </a:path>
            </a:pathLst>
          </a:custGeom>
          <a:noFill/>
          <a:ln w="12700">
            <a:solidFill>
              <a:srgbClr val="8A8B8F"/>
            </a:solidFill>
            <a:prstDash val="dash"/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2" name="图片 1" descr="甲带给煤机 (9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640000">
            <a:off x="8662670" y="3451225"/>
            <a:ext cx="1771015" cy="1771015"/>
          </a:xfrm>
          <a:prstGeom prst="rect">
            <a:avLst/>
          </a:prstGeom>
        </p:spPr>
      </p:pic>
      <p:pic>
        <p:nvPicPr>
          <p:cNvPr id="3" name="图片 2" descr="甲带给煤机 (46)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820000">
            <a:off x="1774190" y="2988945"/>
            <a:ext cx="1771015" cy="1771015"/>
          </a:xfrm>
          <a:prstGeom prst="rect">
            <a:avLst/>
          </a:prstGeom>
        </p:spPr>
      </p:pic>
      <p:pic>
        <p:nvPicPr>
          <p:cNvPr id="52" name="图片 51" descr="甲带给煤机 (47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820000">
            <a:off x="6394450" y="2988945"/>
            <a:ext cx="1771015" cy="1771015"/>
          </a:xfrm>
          <a:prstGeom prst="rect">
            <a:avLst/>
          </a:prstGeom>
        </p:spPr>
      </p:pic>
      <p:pic>
        <p:nvPicPr>
          <p:cNvPr id="53" name="图片 52" descr="甲带给煤机 (5)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640000">
            <a:off x="4088130" y="3436620"/>
            <a:ext cx="1771015" cy="1771015"/>
          </a:xfrm>
          <a:prstGeom prst="rect">
            <a:avLst/>
          </a:prstGeom>
        </p:spPr>
      </p:pic>
    </p:spTree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244382"/>
            <a:ext cx="12190413" cy="870862"/>
            <a:chOff x="0" y="244382"/>
            <a:chExt cx="12190413" cy="870862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517924"/>
              <a:ext cx="12190413" cy="597320"/>
              <a:chOff x="-2648979" y="271186"/>
              <a:chExt cx="12190413" cy="59732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426451" y="271186"/>
                <a:ext cx="4006215" cy="3073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0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GLD4000-11-S甲带给煤机工作原理</a:t>
                </a:r>
                <a:endParaRPr lang="zh-CN" altLang="en-US" sz="200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rgbClr val="77A3C1"/>
                </a:solidFill>
                <a:prstDash val="solid"/>
                <a:miter lim="800000"/>
              </a:ln>
              <a:effectLst/>
            </p:spPr>
          </p:cxnSp>
        </p:grp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953377">
              <a:off x="2922132" y="244382"/>
              <a:ext cx="1110280" cy="62226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646623" flipH="1">
              <a:off x="8153080" y="250332"/>
              <a:ext cx="1110280" cy="62226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4371596" y="1899973"/>
            <a:ext cx="1766287" cy="541072"/>
            <a:chOff x="4081294" y="3961259"/>
            <a:chExt cx="2230265" cy="557566"/>
          </a:xfrm>
        </p:grpSpPr>
        <p:sp>
          <p:nvSpPr>
            <p:cNvPr id="14" name="Rounded Rectangle 43"/>
            <p:cNvSpPr/>
            <p:nvPr/>
          </p:nvSpPr>
          <p:spPr>
            <a:xfrm>
              <a:off x="4081294" y="3961259"/>
              <a:ext cx="2230265" cy="557566"/>
            </a:xfrm>
            <a:prstGeom prst="roundRect">
              <a:avLst>
                <a:gd name="adj" fmla="val 46832"/>
              </a:avLst>
            </a:prstGeom>
            <a:solidFill>
              <a:srgbClr val="77A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5" name="TextBox 52"/>
            <p:cNvSpPr txBox="1"/>
            <p:nvPr/>
          </p:nvSpPr>
          <p:spPr>
            <a:xfrm>
              <a:off x="4438097" y="4039129"/>
              <a:ext cx="1516214" cy="379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工作原理</a:t>
              </a:r>
              <a:endParaRPr lang="id-ID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sp>
        <p:nvSpPr>
          <p:cNvPr id="17" name="TextBox 54"/>
          <p:cNvSpPr txBox="1"/>
          <p:nvPr>
            <p:custDataLst>
              <p:tags r:id="rId3"/>
            </p:custDataLst>
          </p:nvPr>
        </p:nvSpPr>
        <p:spPr>
          <a:xfrm>
            <a:off x="2782099" y="2775889"/>
            <a:ext cx="773122" cy="711200"/>
          </a:xfrm>
          <a:prstGeom prst="rect">
            <a:avLst/>
          </a:prstGeom>
          <a:noFill/>
        </p:spPr>
        <p:txBody>
          <a:bodyPr wrap="square" lIns="49625" tIns="24813" rIns="49625" bIns="24813" rtlCol="0">
            <a:spAutoFit/>
          </a:bodyPr>
          <a:lstStyle/>
          <a:p>
            <a:r>
              <a:rPr lang="id-ID" sz="43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1</a:t>
            </a:r>
            <a:r>
              <a:rPr lang="en-US" sz="43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.</a:t>
            </a:r>
            <a:endParaRPr lang="id-ID" sz="430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8" name="Rectangle 19"/>
          <p:cNvSpPr/>
          <p:nvPr>
            <p:custDataLst>
              <p:tags r:id="rId4"/>
            </p:custDataLst>
          </p:nvPr>
        </p:nvSpPr>
        <p:spPr>
          <a:xfrm>
            <a:off x="3644265" y="2858135"/>
            <a:ext cx="5947410" cy="788035"/>
          </a:xfrm>
          <a:prstGeom prst="rect">
            <a:avLst/>
          </a:prstGeom>
        </p:spPr>
        <p:txBody>
          <a:bodyPr wrap="square" lIns="49625" tIns="24813" rIns="49625" bIns="24813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/>
              </a:rPr>
              <a:t>料仓内的物料经漏斗架进入箱体落在甲带上，甲带静止时物料zui终靠内摩擦力而停止运动，在出料口形成的角度静止堆积；</a:t>
            </a:r>
            <a:endParaRPr lang="en-US" altLang="zh-CN" sz="1600" dirty="0">
              <a:solidFill>
                <a:schemeClr val="tx1"/>
              </a:solidFill>
              <a:latin typeface="Arial" panose="020B0604020202020204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/>
            </a:endParaRPr>
          </a:p>
        </p:txBody>
      </p:sp>
      <p:sp>
        <p:nvSpPr>
          <p:cNvPr id="19" name="TextBox 56"/>
          <p:cNvSpPr txBox="1"/>
          <p:nvPr>
            <p:custDataLst>
              <p:tags r:id="rId5"/>
            </p:custDataLst>
          </p:nvPr>
        </p:nvSpPr>
        <p:spPr>
          <a:xfrm>
            <a:off x="2782099" y="3984199"/>
            <a:ext cx="773122" cy="711200"/>
          </a:xfrm>
          <a:prstGeom prst="rect">
            <a:avLst/>
          </a:prstGeom>
          <a:noFill/>
        </p:spPr>
        <p:txBody>
          <a:bodyPr wrap="square" lIns="49625" tIns="24813" rIns="49625" bIns="24813" rtlCol="0">
            <a:spAutoFit/>
          </a:bodyPr>
          <a:lstStyle/>
          <a:p>
            <a:r>
              <a:rPr lang="en-US" sz="43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2.</a:t>
            </a:r>
            <a:endParaRPr lang="id-ID" sz="430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0" name="Rectangle 19"/>
          <p:cNvSpPr/>
          <p:nvPr>
            <p:custDataLst>
              <p:tags r:id="rId6"/>
            </p:custDataLst>
          </p:nvPr>
        </p:nvSpPr>
        <p:spPr>
          <a:xfrm>
            <a:off x="3554730" y="3942715"/>
            <a:ext cx="6524625" cy="1156970"/>
          </a:xfrm>
          <a:prstGeom prst="rect">
            <a:avLst/>
          </a:prstGeom>
        </p:spPr>
        <p:txBody>
          <a:bodyPr wrap="square" lIns="49625" tIns="24813" rIns="49625" bIns="24813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/>
              </a:rPr>
              <a:t>当驱动滚筒在外动力的驱动下开始旋转时，带动胶带运动，胶带带动其上的甲带运动，甲带带动其上的物料导向出料口，运行中的甲带在出料口卸料后转向回程，物料不断的从出料口排出，从而完成给料过程；</a:t>
            </a:r>
            <a:endParaRPr lang="en-US" altLang="zh-CN" sz="1600" dirty="0">
              <a:solidFill>
                <a:schemeClr val="tx1"/>
              </a:solidFill>
              <a:latin typeface="Arial" panose="020B0604020202020204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/>
            </a:endParaRPr>
          </a:p>
        </p:txBody>
      </p:sp>
      <p:sp>
        <p:nvSpPr>
          <p:cNvPr id="21" name="TextBox 58"/>
          <p:cNvSpPr txBox="1"/>
          <p:nvPr>
            <p:custDataLst>
              <p:tags r:id="rId7"/>
            </p:custDataLst>
          </p:nvPr>
        </p:nvSpPr>
        <p:spPr>
          <a:xfrm>
            <a:off x="2782099" y="5193329"/>
            <a:ext cx="773122" cy="711200"/>
          </a:xfrm>
          <a:prstGeom prst="rect">
            <a:avLst/>
          </a:prstGeom>
          <a:noFill/>
        </p:spPr>
        <p:txBody>
          <a:bodyPr wrap="square" lIns="49625" tIns="24813" rIns="49625" bIns="24813" rtlCol="0">
            <a:spAutoFit/>
          </a:bodyPr>
          <a:lstStyle/>
          <a:p>
            <a:r>
              <a:rPr lang="en-US" sz="43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3.</a:t>
            </a:r>
            <a:endParaRPr lang="id-ID" sz="430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2" name="Rectangle 19"/>
          <p:cNvSpPr/>
          <p:nvPr>
            <p:custDataLst>
              <p:tags r:id="rId8"/>
            </p:custDataLst>
          </p:nvPr>
        </p:nvSpPr>
        <p:spPr>
          <a:xfrm>
            <a:off x="3556000" y="5275580"/>
            <a:ext cx="6096000" cy="788035"/>
          </a:xfrm>
          <a:prstGeom prst="rect">
            <a:avLst/>
          </a:prstGeom>
        </p:spPr>
        <p:txBody>
          <a:bodyPr wrap="square" lIns="49625" tIns="24813" rIns="49625" bIns="24813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/>
              </a:rPr>
              <a:t>安装在改向滚筒处的清扫器</a:t>
            </a:r>
            <a:r>
              <a:rPr lang="zh-CN" altLang="en-US" sz="160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/>
              </a:rPr>
              <a:t>，</a:t>
            </a:r>
            <a:r>
              <a:rPr lang="en-US" sz="160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/>
              </a:rPr>
              <a:t>清扫粘结在胶带上的物料，以避免物料在返程侧的撒落。</a:t>
            </a:r>
            <a:endParaRPr lang="en-US" altLang="zh-CN" sz="1600" dirty="0">
              <a:solidFill>
                <a:schemeClr val="tx1"/>
              </a:solidFill>
              <a:latin typeface="Arial" panose="020B0604020202020204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9"/>
            </p:custDataLst>
          </p:nvPr>
        </p:nvCxnSpPr>
        <p:spPr>
          <a:xfrm>
            <a:off x="3643853" y="3900279"/>
            <a:ext cx="5947256" cy="0"/>
          </a:xfrm>
          <a:prstGeom prst="line">
            <a:avLst/>
          </a:prstGeom>
          <a:ln>
            <a:solidFill>
              <a:srgbClr val="77A3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0"/>
            </p:custDataLst>
          </p:nvPr>
        </p:nvCxnSpPr>
        <p:spPr>
          <a:xfrm>
            <a:off x="3643853" y="5134310"/>
            <a:ext cx="5947256" cy="0"/>
          </a:xfrm>
          <a:prstGeom prst="line">
            <a:avLst/>
          </a:prstGeom>
          <a:ln>
            <a:solidFill>
              <a:srgbClr val="77A3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1"/>
            <a:ext cx="12190413" cy="6857107"/>
          </a:xfrm>
          <a:prstGeom prst="rect">
            <a:avLst/>
          </a:prstGeom>
        </p:spPr>
      </p:pic>
      <p:sp>
        <p:nvSpPr>
          <p:cNvPr id="26" name="_14"/>
          <p:cNvSpPr txBox="1">
            <a:spLocks noChangeArrowheads="1"/>
          </p:cNvSpPr>
          <p:nvPr/>
        </p:nvSpPr>
        <p:spPr bwMode="auto">
          <a:xfrm>
            <a:off x="4051455" y="2380328"/>
            <a:ext cx="7070326" cy="1242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1" rIns="91423" bIns="45711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6000" dirty="0">
                <a:solidFill>
                  <a:srgbClr val="77A3C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谢谢</a:t>
            </a:r>
            <a:r>
              <a:rPr lang="zh-CN" altLang="en-US" sz="6000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您的观看</a:t>
            </a:r>
            <a:r>
              <a:rPr lang="zh-CN" altLang="en-US" sz="6000" dirty="0">
                <a:solidFill>
                  <a:srgbClr val="77A3C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指导</a:t>
            </a:r>
            <a:r>
              <a:rPr lang="en-US" altLang="zh-CN" sz="6000" dirty="0">
                <a:solidFill>
                  <a:srgbClr val="77A3C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!</a:t>
            </a:r>
            <a:endParaRPr lang="zh-CN" altLang="en-US" sz="6000" dirty="0">
              <a:solidFill>
                <a:srgbClr val="77A3C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7" name="_15"/>
          <p:cNvSpPr txBox="1">
            <a:spLocks noChangeArrowheads="1"/>
          </p:cNvSpPr>
          <p:nvPr/>
        </p:nvSpPr>
        <p:spPr bwMode="auto">
          <a:xfrm>
            <a:off x="5595284" y="3865427"/>
            <a:ext cx="4920318" cy="487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1" rIns="91423" bIns="4571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en-US" altLang="zh-CN" sz="1200" b="0" dirty="0">
                <a:solidFill>
                  <a:srgbClr val="77A3C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Introduction Of </a:t>
            </a:r>
            <a:r>
              <a:rPr lang="en-US" altLang="zh-CN" sz="1200" b="0" dirty="0">
                <a:solidFill>
                  <a:srgbClr val="77A3C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Atmospheric Business </a:t>
            </a:r>
            <a:r>
              <a:rPr lang="en-US" altLang="zh-CN" sz="1200" b="0" dirty="0">
                <a:solidFill>
                  <a:srgbClr val="77A3C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Plan Startup Plan PPT Template, Complete Framework</a:t>
            </a:r>
            <a:endParaRPr lang="zh-CN" altLang="en-US" sz="1200" b="0" dirty="0">
              <a:solidFill>
                <a:srgbClr val="77A3C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91040">
            <a:off x="292220" y="1970873"/>
            <a:ext cx="6428806" cy="36030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978" y="1211916"/>
            <a:ext cx="3464834" cy="1371981"/>
          </a:xfrm>
          <a:prstGeom prst="rect">
            <a:avLst/>
          </a:prstGeom>
        </p:spPr>
      </p:pic>
    </p:spTree>
  </p:cSld>
  <p:clrMapOvr>
    <a:masterClrMapping/>
  </p:clrMapOvr>
  <p:transition spd="slow" advClick="0" advTm="1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6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336.8556692913386,&quot;left&quot;:399.2325196850394,&quot;top&quot;:106.24433070866141,&quot;width&quot;:476.2674803149606}"/>
</p:tagLst>
</file>

<file path=ppt/tags/tag2.xml><?xml version="1.0" encoding="utf-8"?>
<p:tagLst xmlns:p="http://schemas.openxmlformats.org/presentationml/2006/main">
  <p:tag name="KSO_WM_DIAGRAM_VIRTUALLY_FRAME" val="{&quot;height&quot;:336.8556692913386,&quot;left&quot;:399.2325196850394,&quot;top&quot;:106.24433070866141,&quot;width&quot;:476.2674803149606}"/>
</p:tagLst>
</file>

<file path=ppt/tags/tag3.xml><?xml version="1.0" encoding="utf-8"?>
<p:tagLst xmlns:p="http://schemas.openxmlformats.org/presentationml/2006/main">
  <p:tag name="KSO_WM_DIAGRAM_VIRTUALLY_FRAME" val="{&quot;height&quot;:336.8556692913386,&quot;left&quot;:399.2325196850394,&quot;top&quot;:106.24433070866141,&quot;width&quot;:476.2674803149606}"/>
</p:tagLst>
</file>

<file path=ppt/tags/tag4.xml><?xml version="1.0" encoding="utf-8"?>
<p:tagLst xmlns:p="http://schemas.openxmlformats.org/presentationml/2006/main">
  <p:tag name="KSO_WM_DIAGRAM_VIRTUALLY_FRAME" val="{&quot;height&quot;:336.8556692913386,&quot;left&quot;:399.2325196850394,&quot;top&quot;:106.24433070866141,&quot;width&quot;:476.2674803149606}"/>
</p:tagLst>
</file>

<file path=ppt/tags/tag5.xml><?xml version="1.0" encoding="utf-8"?>
<p:tagLst xmlns:p="http://schemas.openxmlformats.org/presentationml/2006/main">
  <p:tag name="KSO_WM_DIAGRAM_VIRTUALLY_FRAME" val="{&quot;height&quot;:336.8556692913386,&quot;left&quot;:399.2325196850394,&quot;top&quot;:106.24433070866141,&quot;width&quot;:476.2674803149606}"/>
</p:tagLst>
</file>

<file path=ppt/tags/tag6.xml><?xml version="1.0" encoding="utf-8"?>
<p:tagLst xmlns:p="http://schemas.openxmlformats.org/presentationml/2006/main">
  <p:tag name="KSO_WM_DIAGRAM_VIRTUALLY_FRAME" val="{&quot;height&quot;:336.8556692913386,&quot;left&quot;:399.2325196850394,&quot;top&quot;:106.24433070866141,&quot;width&quot;:476.2674803149606}"/>
</p:tagLst>
</file>

<file path=ppt/tags/tag7.xml><?xml version="1.0" encoding="utf-8"?>
<p:tagLst xmlns:p="http://schemas.openxmlformats.org/presentationml/2006/main">
  <p:tag name="KSO_WM_DIAGRAM_VIRTUALLY_FRAME" val="{&quot;height&quot;:336.8556692913386,&quot;left&quot;:399.2325196850394,&quot;top&quot;:106.24433070866141,&quot;width&quot;:476.2674803149606}"/>
</p:tagLst>
</file>

<file path=ppt/tags/tag8.xml><?xml version="1.0" encoding="utf-8"?>
<p:tagLst xmlns:p="http://schemas.openxmlformats.org/presentationml/2006/main">
  <p:tag name="KSO_WM_DIAGRAM_VIRTUALLY_FRAME" val="{&quot;height&quot;:336.8556692913386,&quot;left&quot;:399.2325196850394,&quot;top&quot;:106.24433070866141,&quot;width&quot;:476.2674803149606}"/>
</p:tagLst>
</file>

<file path=ppt/tags/tag9.xml><?xml version="1.0" encoding="utf-8"?>
<p:tagLst xmlns:p="http://schemas.openxmlformats.org/presentationml/2006/main">
  <p:tag name="KSO_WM_DIAGRAM_VIRTUALLY_FRAME" val="{&quot;height&quot;:336.8556692913386,&quot;left&quot;:399.2325196850394,&quot;top&quot;:106.24433070866141,&quot;width&quot;:476.2674803149606}"/>
</p:tagLst>
</file>

<file path=ppt/tags/tag10.xml><?xml version="1.0" encoding="utf-8"?>
<p:tagLst xmlns:p="http://schemas.openxmlformats.org/presentationml/2006/main">
  <p:tag name="KSO_WM_DIAGRAM_VIRTUALLY_FRAME" val="{&quot;height&quot;:336.8556692913386,&quot;left&quot;:399.2325196850394,&quot;top&quot;:106.24433070866141,&quot;width&quot;:476.2674803149606}"/>
</p:tagLst>
</file>

<file path=ppt/tags/tag11.xml><?xml version="1.0" encoding="utf-8"?>
<p:tagLst xmlns:p="http://schemas.openxmlformats.org/presentationml/2006/main">
  <p:tag name="KSO_WM_DIAGRAM_VIRTUALLY_FRAME" val="{&quot;height&quot;:336.8556692913386,&quot;left&quot;:399.2325196850394,&quot;top&quot;:106.24433070866141,&quot;width&quot;:476.2674803149606}"/>
</p:tagLst>
</file>

<file path=ppt/tags/tag12.xml><?xml version="1.0" encoding="utf-8"?>
<p:tagLst xmlns:p="http://schemas.openxmlformats.org/presentationml/2006/main">
  <p:tag name="KSO_WM_DIAGRAM_VIRTUALLY_FRAME" val="{&quot;height&quot;:336.8556692913386,&quot;left&quot;:399.2325196850394,&quot;top&quot;:106.24433070866141,&quot;width&quot;:476.2674803149606}"/>
</p:tagLst>
</file>

<file path=ppt/tags/tag13.xml><?xml version="1.0" encoding="utf-8"?>
<p:tagLst xmlns:p="http://schemas.openxmlformats.org/presentationml/2006/main">
  <p:tag name="KSO_WM_DIAGRAM_VIRTUALLY_FRAME" val="{&quot;height&quot;:336.8556692913386,&quot;left&quot;:399.2325196850394,&quot;top&quot;:106.24433070866141,&quot;width&quot;:476.2674803149606}"/>
</p:tagLst>
</file>

<file path=ppt/tags/tag14.xml><?xml version="1.0" encoding="utf-8"?>
<p:tagLst xmlns:p="http://schemas.openxmlformats.org/presentationml/2006/main">
  <p:tag name="KSO_WM_DIAGRAM_VIRTUALLY_FRAME" val="{&quot;height&quot;:336.8556692913386,&quot;left&quot;:399.2325196850394,&quot;top&quot;:106.24433070866141,&quot;width&quot;:476.2674803149606}"/>
</p:tagLst>
</file>

<file path=ppt/tags/tag15.xml><?xml version="1.0" encoding="utf-8"?>
<p:tagLst xmlns:p="http://schemas.openxmlformats.org/presentationml/2006/main">
  <p:tag name="KSO_WM_DIAGRAM_VIRTUALLY_FRAME" val="{&quot;height&quot;:336.8556692913386,&quot;left&quot;:399.2325196850394,&quot;top&quot;:106.24433070866141,&quot;width&quot;:476.2674803149606}"/>
</p:tagLst>
</file>

<file path=ppt/tags/tag16.xml><?xml version="1.0" encoding="utf-8"?>
<p:tagLst xmlns:p="http://schemas.openxmlformats.org/presentationml/2006/main">
  <p:tag name="KSO_WM_DIAGRAM_VIRTUALLY_FRAME" val="{&quot;height&quot;:336.8556692913386,&quot;left&quot;:399.2325196850394,&quot;top&quot;:106.24433070866141,&quot;width&quot;:476.2674803149606}"/>
</p:tagLst>
</file>

<file path=ppt/tags/tag17.xml><?xml version="1.0" encoding="utf-8"?>
<p:tagLst xmlns:p="http://schemas.openxmlformats.org/presentationml/2006/main">
  <p:tag name="PA" val="v3.0.1"/>
</p:tagLst>
</file>

<file path=ppt/tags/tag18.xml><?xml version="1.0" encoding="utf-8"?>
<p:tagLst xmlns:p="http://schemas.openxmlformats.org/presentationml/2006/main">
  <p:tag name="KSO_WM_DIAGRAM_VIRTUALLY_FRAME" val="{&quot;height&quot;:530.9,&quot;left&quot;:305.3,&quot;top&quot;:54.3,&quot;width&quot;:537.65}"/>
</p:tagLst>
</file>

<file path=ppt/tags/tag19.xml><?xml version="1.0" encoding="utf-8"?>
<p:tagLst xmlns:p="http://schemas.openxmlformats.org/presentationml/2006/main">
  <p:tag name="KSO_WM_DIAGRAM_VIRTUALLY_FRAME" val="{&quot;height&quot;:530.9,&quot;left&quot;:305.3,&quot;top&quot;:54.3,&quot;width&quot;:537.65}"/>
</p:tagLst>
</file>

<file path=ppt/tags/tag20.xml><?xml version="1.0" encoding="utf-8"?>
<p:tagLst xmlns:p="http://schemas.openxmlformats.org/presentationml/2006/main">
  <p:tag name="KSO_WM_DIAGRAM_VIRTUALLY_FRAME" val="{&quot;height&quot;:530.9,&quot;left&quot;:305.3,&quot;top&quot;:54.3,&quot;width&quot;:537.65}"/>
</p:tagLst>
</file>

<file path=ppt/tags/tag21.xml><?xml version="1.0" encoding="utf-8"?>
<p:tagLst xmlns:p="http://schemas.openxmlformats.org/presentationml/2006/main">
  <p:tag name="KSO_WM_DIAGRAM_VIRTUALLY_FRAME" val="{&quot;height&quot;:530.9,&quot;left&quot;:305.3,&quot;top&quot;:54.3,&quot;width&quot;:537.65}"/>
</p:tagLst>
</file>

<file path=ppt/tags/tag22.xml><?xml version="1.0" encoding="utf-8"?>
<p:tagLst xmlns:p="http://schemas.openxmlformats.org/presentationml/2006/main">
  <p:tag name="PA" val="v3.0.1"/>
</p:tagLst>
</file>

<file path=ppt/tags/tag23.xml><?xml version="1.0" encoding="utf-8"?>
<p:tagLst xmlns:p="http://schemas.openxmlformats.org/presentationml/2006/main">
  <p:tag name="KSO_WM_DIAGRAM_VIRTUALLY_FRAME" val="{&quot;height&quot;:393.84433070866135,&quot;left&quot;:544.7118110236221,&quot;top&quot;:115.96259842519684,&quot;width&quot;:359.26275590551177}"/>
</p:tagLst>
</file>

<file path=ppt/tags/tag24.xml><?xml version="1.0" encoding="utf-8"?>
<p:tagLst xmlns:p="http://schemas.openxmlformats.org/presentationml/2006/main">
  <p:tag name="KSO_WM_DIAGRAM_VIRTUALLY_FRAME" val="{&quot;height&quot;:393.84433070866135,&quot;left&quot;:544.7118110236221,&quot;top&quot;:115.96259842519684,&quot;width&quot;:359.26275590551177}"/>
</p:tagLst>
</file>

<file path=ppt/tags/tag25.xml><?xml version="1.0" encoding="utf-8"?>
<p:tagLst xmlns:p="http://schemas.openxmlformats.org/presentationml/2006/main">
  <p:tag name="KSO_WM_DIAGRAM_VIRTUALLY_FRAME" val="{&quot;height&quot;:393.84433070866135,&quot;left&quot;:544.7118110236221,&quot;top&quot;:115.96259842519684,&quot;width&quot;:359.26275590551177}"/>
</p:tagLst>
</file>

<file path=ppt/tags/tag26.xml><?xml version="1.0" encoding="utf-8"?>
<p:tagLst xmlns:p="http://schemas.openxmlformats.org/presentationml/2006/main">
  <p:tag name="KSO_WM_DIAGRAM_VIRTUALLY_FRAME" val="{&quot;height&quot;:393.84433070866135,&quot;left&quot;:544.7118110236221,&quot;top&quot;:115.96259842519684,&quot;width&quot;:359.26275590551177}"/>
</p:tagLst>
</file>

<file path=ppt/tags/tag27.xml><?xml version="1.0" encoding="utf-8"?>
<p:tagLst xmlns:p="http://schemas.openxmlformats.org/presentationml/2006/main">
  <p:tag name="KSO_WM_DIAGRAM_VIRTUALLY_FRAME" val="{&quot;height&quot;:393.84433070866135,&quot;left&quot;:544.7118110236221,&quot;top&quot;:115.96259842519684,&quot;width&quot;:359.26275590551177}"/>
</p:tagLst>
</file>

<file path=ppt/tags/tag28.xml><?xml version="1.0" encoding="utf-8"?>
<p:tagLst xmlns:p="http://schemas.openxmlformats.org/presentationml/2006/main">
  <p:tag name="KSO_WM_DIAGRAM_VIRTUALLY_FRAME" val="{&quot;height&quot;:393.84433070866135,&quot;left&quot;:544.7118110236221,&quot;top&quot;:115.96259842519684,&quot;width&quot;:359.26275590551177}"/>
</p:tagLst>
</file>

<file path=ppt/tags/tag29.xml><?xml version="1.0" encoding="utf-8"?>
<p:tagLst xmlns:p="http://schemas.openxmlformats.org/presentationml/2006/main">
  <p:tag name="KSO_WM_DIAGRAM_VIRTUALLY_FRAME" val="{&quot;height&quot;:393.84433070866135,&quot;left&quot;:544.7118110236221,&quot;top&quot;:115.96259842519684,&quot;width&quot;:359.26275590551177}"/>
</p:tagLst>
</file>

<file path=ppt/tags/tag30.xml><?xml version="1.0" encoding="utf-8"?>
<p:tagLst xmlns:p="http://schemas.openxmlformats.org/presentationml/2006/main">
  <p:tag name="KSO_WM_DIAGRAM_VIRTUALLY_FRAME" val="{&quot;height&quot;:393.84433070866135,&quot;left&quot;:544.7118110236221,&quot;top&quot;:115.96259842519684,&quot;width&quot;:359.26275590551177}"/>
</p:tagLst>
</file>

<file path=ppt/tags/tag31.xml><?xml version="1.0" encoding="utf-8"?>
<p:tagLst xmlns:p="http://schemas.openxmlformats.org/presentationml/2006/main">
  <p:tag name="KSO_WM_DIAGRAM_VIRTUALLY_FRAME" val="{&quot;height&quot;:393.84433070866135,&quot;left&quot;:544.7118110236221,&quot;top&quot;:115.96259842519684,&quot;width&quot;:359.26275590551177}"/>
</p:tagLst>
</file>

<file path=ppt/tags/tag32.xml><?xml version="1.0" encoding="utf-8"?>
<p:tagLst xmlns:p="http://schemas.openxmlformats.org/presentationml/2006/main">
  <p:tag name="PA" val="v3.0.1"/>
</p:tagLst>
</file>

<file path=ppt/tags/tag33.xml><?xml version="1.0" encoding="utf-8"?>
<p:tagLst xmlns:p="http://schemas.openxmlformats.org/presentationml/2006/main">
  <p:tag name="KSO_WM_DIAGRAM_VIRTUALLY_FRAME" val="{&quot;height&quot;:284.49992125984255,&quot;left&quot;:84.94637795275591,&quot;top&quot;:183.1511023622047,&quot;width&quot;:788.782283464567}"/>
</p:tagLst>
</file>

<file path=ppt/tags/tag34.xml><?xml version="1.0" encoding="utf-8"?>
<p:tagLst xmlns:p="http://schemas.openxmlformats.org/presentationml/2006/main">
  <p:tag name="KSO_WM_DIAGRAM_VIRTUALLY_FRAME" val="{&quot;height&quot;:284.49992125984255,&quot;left&quot;:84.94637795275591,&quot;top&quot;:183.1511023622047,&quot;width&quot;:788.782283464567}"/>
</p:tagLst>
</file>

<file path=ppt/tags/tag35.xml><?xml version="1.0" encoding="utf-8"?>
<p:tagLst xmlns:p="http://schemas.openxmlformats.org/presentationml/2006/main">
  <p:tag name="KSO_WM_DIAGRAM_VIRTUALLY_FRAME" val="{&quot;height&quot;:284.49992125984255,&quot;left&quot;:84.94637795275591,&quot;top&quot;:183.1511023622047,&quot;width&quot;:788.782283464567}"/>
</p:tagLst>
</file>

<file path=ppt/tags/tag36.xml><?xml version="1.0" encoding="utf-8"?>
<p:tagLst xmlns:p="http://schemas.openxmlformats.org/presentationml/2006/main">
  <p:tag name="KSO_WM_DIAGRAM_VIRTUALLY_FRAME" val="{&quot;height&quot;:284.49992125984255,&quot;left&quot;:84.94637795275591,&quot;top&quot;:183.1511023622047,&quot;width&quot;:788.782283464567}"/>
</p:tagLst>
</file>

<file path=ppt/tags/tag37.xml><?xml version="1.0" encoding="utf-8"?>
<p:tagLst xmlns:p="http://schemas.openxmlformats.org/presentationml/2006/main">
  <p:tag name="KSO_WM_DIAGRAM_VIRTUALLY_FRAME" val="{&quot;height&quot;:284.49992125984255,&quot;left&quot;:84.94637795275591,&quot;top&quot;:183.1511023622047,&quot;width&quot;:788.782283464567}"/>
</p:tagLst>
</file>

<file path=ppt/tags/tag38.xml><?xml version="1.0" encoding="utf-8"?>
<p:tagLst xmlns:p="http://schemas.openxmlformats.org/presentationml/2006/main">
  <p:tag name="KSO_WM_DIAGRAM_VIRTUALLY_FRAME" val="{&quot;height&quot;:284.49992125984255,&quot;left&quot;:84.94637795275591,&quot;top&quot;:183.1511023622047,&quot;width&quot;:788.782283464567}"/>
</p:tagLst>
</file>

<file path=ppt/tags/tag39.xml><?xml version="1.0" encoding="utf-8"?>
<p:tagLst xmlns:p="http://schemas.openxmlformats.org/presentationml/2006/main">
  <p:tag name="KSO_WM_DIAGRAM_VIRTUALLY_FRAME" val="{&quot;height&quot;:284.49992125984255,&quot;left&quot;:84.94637795275591,&quot;top&quot;:183.1511023622047,&quot;width&quot;:788.782283464567}"/>
</p:tagLst>
</file>

<file path=ppt/tags/tag40.xml><?xml version="1.0" encoding="utf-8"?>
<p:tagLst xmlns:p="http://schemas.openxmlformats.org/presentationml/2006/main">
  <p:tag name="KSO_WM_DIAGRAM_VIRTUALLY_FRAME" val="{&quot;height&quot;:284.49992125984255,&quot;left&quot;:84.94637795275591,&quot;top&quot;:183.1511023622047,&quot;width&quot;:788.782283464567}"/>
</p:tagLst>
</file>

<file path=ppt/tags/tag41.xml><?xml version="1.0" encoding="utf-8"?>
<p:tagLst xmlns:p="http://schemas.openxmlformats.org/presentationml/2006/main">
  <p:tag name="PA" val="v3.0.1"/>
</p:tagLst>
</file>

<file path=ppt/tags/tag42.xml><?xml version="1.0" encoding="utf-8"?>
<p:tagLst xmlns:p="http://schemas.openxmlformats.org/presentationml/2006/main">
  <p:tag name="PA" val="v3.0.1"/>
</p:tagLst>
</file>

<file path=ppt/tags/tag43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44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45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46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47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48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49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50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51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52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53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54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55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56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57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58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59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60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61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62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63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64.xml><?xml version="1.0" encoding="utf-8"?>
<p:tagLst xmlns:p="http://schemas.openxmlformats.org/presentationml/2006/main">
  <p:tag name="KSO_WM_DIAGRAM_VIRTUALLY_FRAME" val="{&quot;height&quot;:416.18654606822986,&quot;left&quot;:78.34616968737723,&quot;top&quot;:146.28732283464566,&quot;width&quot;:796.6500246386433}"/>
</p:tagLst>
</file>

<file path=ppt/tags/tag65.xml><?xml version="1.0" encoding="utf-8"?>
<p:tagLst xmlns:p="http://schemas.openxmlformats.org/presentationml/2006/main">
  <p:tag name="PA" val="v3.0.1"/>
</p:tagLst>
</file>

<file path=ppt/tags/tag66.xml><?xml version="1.0" encoding="utf-8"?>
<p:tagLst xmlns:p="http://schemas.openxmlformats.org/presentationml/2006/main">
  <p:tag name="KSO_WM_DIAGRAM_VIRTUALLY_FRAME" val="{&quot;height&quot;:342.081653543307,&quot;left&quot;:106.4428346456693,&quot;top&quot;:155.52960629921262,&quot;width&quot;:755.0714960629921}"/>
</p:tagLst>
</file>

<file path=ppt/tags/tag67.xml><?xml version="1.0" encoding="utf-8"?>
<p:tagLst xmlns:p="http://schemas.openxmlformats.org/presentationml/2006/main">
  <p:tag name="KSO_WM_DIAGRAM_VIRTUALLY_FRAME" val="{&quot;height&quot;:342.081653543307,&quot;left&quot;:106.4428346456693,&quot;top&quot;:155.52960629921262,&quot;width&quot;:755.0714960629921}"/>
</p:tagLst>
</file>

<file path=ppt/tags/tag68.xml><?xml version="1.0" encoding="utf-8"?>
<p:tagLst xmlns:p="http://schemas.openxmlformats.org/presentationml/2006/main">
  <p:tag name="KSO_WM_DIAGRAM_VIRTUALLY_FRAME" val="{&quot;height&quot;:342.081653543307,&quot;left&quot;:106.4428346456693,&quot;top&quot;:155.52960629921262,&quot;width&quot;:755.0714960629921}"/>
</p:tagLst>
</file>

<file path=ppt/tags/tag69.xml><?xml version="1.0" encoding="utf-8"?>
<p:tagLst xmlns:p="http://schemas.openxmlformats.org/presentationml/2006/main">
  <p:tag name="KSO_WM_DIAGRAM_VIRTUALLY_FRAME" val="{&quot;height&quot;:342.081653543307,&quot;left&quot;:106.4428346456693,&quot;top&quot;:155.52960629921262,&quot;width&quot;:755.0714960629921}"/>
</p:tagLst>
</file>

<file path=ppt/tags/tag70.xml><?xml version="1.0" encoding="utf-8"?>
<p:tagLst xmlns:p="http://schemas.openxmlformats.org/presentationml/2006/main">
  <p:tag name="PA" val="v3.0.1"/>
</p:tagLst>
</file>

<file path=ppt/tags/tag71.xml><?xml version="1.0" encoding="utf-8"?>
<p:tagLst xmlns:p="http://schemas.openxmlformats.org/presentationml/2006/main">
  <p:tag name="KSO_WM_DIAGRAM_VIRTUALLY_FRAME" val="{&quot;height&quot;:258.876062992126,&quot;left&quot;:185.3129133858268,&quot;top&quot;:218.573937007874,&quot;width&quot;:608.3370866141732}"/>
</p:tagLst>
</file>

<file path=ppt/tags/tag72.xml><?xml version="1.0" encoding="utf-8"?>
<p:tagLst xmlns:p="http://schemas.openxmlformats.org/presentationml/2006/main">
  <p:tag name="KSO_WM_DIAGRAM_VIRTUALLY_FRAME" val="{&quot;height&quot;:258.876062992126,&quot;left&quot;:185.3129133858268,&quot;top&quot;:218.573937007874,&quot;width&quot;:608.3370866141732}"/>
</p:tagLst>
</file>

<file path=ppt/tags/tag73.xml><?xml version="1.0" encoding="utf-8"?>
<p:tagLst xmlns:p="http://schemas.openxmlformats.org/presentationml/2006/main">
  <p:tag name="KSO_WM_DIAGRAM_VIRTUALLY_FRAME" val="{&quot;height&quot;:258.876062992126,&quot;left&quot;:185.3129133858268,&quot;top&quot;:218.573937007874,&quot;width&quot;:608.3370866141732}"/>
</p:tagLst>
</file>

<file path=ppt/tags/tag74.xml><?xml version="1.0" encoding="utf-8"?>
<p:tagLst xmlns:p="http://schemas.openxmlformats.org/presentationml/2006/main">
  <p:tag name="KSO_WM_DIAGRAM_VIRTUALLY_FRAME" val="{&quot;height&quot;:258.876062992126,&quot;left&quot;:185.3129133858268,&quot;top&quot;:218.573937007874,&quot;width&quot;:608.3370866141732}"/>
</p:tagLst>
</file>

<file path=ppt/tags/tag75.xml><?xml version="1.0" encoding="utf-8"?>
<p:tagLst xmlns:p="http://schemas.openxmlformats.org/presentationml/2006/main">
  <p:tag name="KSO_WM_DIAGRAM_VIRTUALLY_FRAME" val="{&quot;height&quot;:258.876062992126,&quot;left&quot;:185.3129133858268,&quot;top&quot;:218.573937007874,&quot;width&quot;:608.3370866141732}"/>
</p:tagLst>
</file>

<file path=ppt/tags/tag76.xml><?xml version="1.0" encoding="utf-8"?>
<p:tagLst xmlns:p="http://schemas.openxmlformats.org/presentationml/2006/main">
  <p:tag name="KSO_WM_DIAGRAM_VIRTUALLY_FRAME" val="{&quot;height&quot;:258.876062992126,&quot;left&quot;:185.3129133858268,&quot;top&quot;:218.573937007874,&quot;width&quot;:608.3370866141732}"/>
</p:tagLst>
</file>

<file path=ppt/tags/tag77.xml><?xml version="1.0" encoding="utf-8"?>
<p:tagLst xmlns:p="http://schemas.openxmlformats.org/presentationml/2006/main">
  <p:tag name="KSO_WM_DIAGRAM_VIRTUALLY_FRAME" val="{&quot;height&quot;:258.876062992126,&quot;left&quot;:185.3129133858268,&quot;top&quot;:218.573937007874,&quot;width&quot;:608.3370866141732}"/>
</p:tagLst>
</file>

<file path=ppt/tags/tag78.xml><?xml version="1.0" encoding="utf-8"?>
<p:tagLst xmlns:p="http://schemas.openxmlformats.org/presentationml/2006/main">
  <p:tag name="KSO_WM_DIAGRAM_VIRTUALLY_FRAME" val="{&quot;height&quot;:258.876062992126,&quot;left&quot;:185.3129133858268,&quot;top&quot;:218.573937007874,&quot;width&quot;:608.3370866141732}"/>
</p:tagLst>
</file>

<file path=ppt/tags/tag79.xml><?xml version="1.0" encoding="utf-8"?>
<p:tagLst xmlns:p="http://schemas.openxmlformats.org/presentationml/2006/main">
  <p:tag name="ISPRING_ULTRA_SCORM_TRACKING_SLIDES" val="1"/>
  <p:tag name="GENSWF_OUTPUT_FILE_NAME" val="33"/>
  <p:tag name="ISPRING_PRESENTATION_TITLE" val="商务ppt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1162</Words>
  <Application>WPS 演示</Application>
  <PresentationFormat>自定义</PresentationFormat>
  <Paragraphs>95</Paragraphs>
  <Slides>11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11</vt:i4>
      </vt:variant>
    </vt:vector>
  </HeadingPairs>
  <TitlesOfParts>
    <vt:vector size="27" baseType="lpstr">
      <vt:lpstr>Arial</vt:lpstr>
      <vt:lpstr>宋体</vt:lpstr>
      <vt:lpstr>Wingdings</vt:lpstr>
      <vt:lpstr>印品黑体</vt:lpstr>
      <vt:lpstr>黑体</vt:lpstr>
      <vt:lpstr>微软雅黑</vt:lpstr>
      <vt:lpstr>Arial</vt:lpstr>
      <vt:lpstr>仿宋_GB2312</vt:lpstr>
      <vt:lpstr>仿宋</vt:lpstr>
      <vt:lpstr>Open Sans</vt:lpstr>
      <vt:lpstr>Segoe Print</vt:lpstr>
      <vt:lpstr>Arial Unicode MS</vt:lpstr>
      <vt:lpstr>Calibri</vt:lpstr>
      <vt:lpstr>第一PPT，www.1ppt.com</vt:lpstr>
      <vt:lpstr>第一PPT，www.1ppt.com 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第一PPT，www.1ppt.com</dc:creator>
  <cp:keywords>www.1ppt.com</cp:keywords>
  <dc:description>第一PPT</dc:description>
  <cp:lastModifiedBy>Administrator</cp:lastModifiedBy>
  <cp:revision>2404</cp:revision>
  <dcterms:created xsi:type="dcterms:W3CDTF">2015-12-01T09:06:00Z</dcterms:created>
  <dcterms:modified xsi:type="dcterms:W3CDTF">2024-12-10T06:08:45Z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0E4E54A93F0F422DB887A4733FE5786E_13</vt:lpwstr>
  </property>
  <property fmtid="{D5CDD505-2E9C-101B-9397-08002B2CF9AE}" pid="3" name="KSOProductBuildVer">
    <vt:lpwstr>2052-12.1.0.19302</vt:lpwstr>
  </property>
</Properties>
</file>