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198" r:id="rId1"/>
    <p:sldMasterId id="2147486235" r:id="rId2"/>
  </p:sldMasterIdLst>
  <p:notesMasterIdLst>
    <p:notesMasterId r:id="rId3"/>
  </p:notesMasterIdLst>
  <p:sldIdLst>
    <p:sldId id="1471" r:id="rId4"/>
    <p:sldId id="1476" r:id="rId5"/>
    <p:sldId id="1480" r:id="rId6"/>
    <p:sldId id="1483" r:id="rId7"/>
    <p:sldId id="1489" r:id="rId9"/>
    <p:sldId id="1492" r:id="rId10"/>
    <p:sldId id="1495" r:id="rId11"/>
    <p:sldId id="1498" r:id="rId12"/>
    <p:sldId id="1504" r:id="rId14"/>
    <p:sldId id="1507" r:id="rId15"/>
    <p:sldId id="1510" r:id="rId16"/>
    <p:sldId id="1513" r:id="rId17"/>
    <p:sldId id="1519" r:id="rId19"/>
    <p:sldId id="1522" r:id="rId20"/>
    <p:sldId id="1525" r:id="rId21"/>
    <p:sldId id="1528" r:id="rId22"/>
    <p:sldId id="1534" r:id="rId24"/>
    <p:sldId id="1537" r:id="rId25"/>
    <p:sldId id="1540" r:id="rId26"/>
    <p:sldId id="1543" r:id="rId27"/>
    <p:sldId id="1549" r:id="rId29"/>
    <p:sldId id="1552" r:id="rId30"/>
    <p:sldId id="1555" r:id="rId31"/>
    <p:sldId id="1558" r:id="rId32"/>
    <p:sldId id="1564" r:id="rId34"/>
    <p:sldId id="1567" r:id="rId35"/>
    <p:sldId id="1570" r:id="rId36"/>
    <p:sldId id="1573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199" r:id="rId1"/>
    <p:sldLayoutId id="2147486200" r:id="rId2"/>
    <p:sldLayoutId id="2147486201" r:id="rId3"/>
    <p:sldLayoutId id="2147486202" r:id="rId4"/>
    <p:sldLayoutId id="2147486203" r:id="rId5"/>
    <p:sldLayoutId id="2147486204" r:id="rId6"/>
    <p:sldLayoutId id="2147486205" r:id="rId7"/>
    <p:sldLayoutId id="2147486206" r:id="rId8"/>
    <p:sldLayoutId id="2147486207" r:id="rId9"/>
    <p:sldLayoutId id="2147486208" r:id="rId10"/>
    <p:sldLayoutId id="21474862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236" r:id="rId1"/>
    <p:sldLayoutId id="2147486237" r:id="rId2"/>
    <p:sldLayoutId id="2147486238" r:id="rId3"/>
    <p:sldLayoutId id="2147486239" r:id="rId4"/>
    <p:sldLayoutId id="2147486240" r:id="rId5"/>
    <p:sldLayoutId id="2147486241" r:id="rId6"/>
    <p:sldLayoutId id="2147486242" r:id="rId7"/>
    <p:sldLayoutId id="2147486243" r:id="rId8"/>
    <p:sldLayoutId id="2147486244" r:id="rId9"/>
    <p:sldLayoutId id="2147486245" r:id="rId10"/>
    <p:sldLayoutId id="214748624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tags" Target="../tags/tag226.xml"/><Relationship Id="rId22" Type="http://schemas.openxmlformats.org/officeDocument/2006/relationships/tags" Target="../tags/tag227.xml"/><Relationship Id="rId23" Type="http://schemas.openxmlformats.org/officeDocument/2006/relationships/tags" Target="../tags/tag228.xml"/><Relationship Id="rId24" Type="http://schemas.openxmlformats.org/officeDocument/2006/relationships/tags" Target="../tags/tag229.xml"/><Relationship Id="rId25" Type="http://schemas.openxmlformats.org/officeDocument/2006/relationships/tags" Target="../tags/tag230.xml"/><Relationship Id="rId26" Type="http://schemas.openxmlformats.org/officeDocument/2006/relationships/tags" Target="../tags/tag231.xml"/><Relationship Id="rId27" Type="http://schemas.openxmlformats.org/officeDocument/2006/relationships/tags" Target="../tags/tag232.xml"/><Relationship Id="rId28" Type="http://schemas.openxmlformats.org/officeDocument/2006/relationships/tags" Target="../tags/tag233.xml"/><Relationship Id="rId2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tags" Target="../tags/tag275.xml"/><Relationship Id="rId22" Type="http://schemas.openxmlformats.org/officeDocument/2006/relationships/tags" Target="../tags/tag276.xml"/><Relationship Id="rId23" Type="http://schemas.openxmlformats.org/officeDocument/2006/relationships/tags" Target="../tags/tag277.xml"/><Relationship Id="rId24" Type="http://schemas.openxmlformats.org/officeDocument/2006/relationships/tags" Target="../tags/tag278.xml"/><Relationship Id="rId25" Type="http://schemas.openxmlformats.org/officeDocument/2006/relationships/tags" Target="../tags/tag279.xml"/><Relationship Id="rId26" Type="http://schemas.openxmlformats.org/officeDocument/2006/relationships/tags" Target="../tags/tag280.xml"/><Relationship Id="rId27" Type="http://schemas.openxmlformats.org/officeDocument/2006/relationships/tags" Target="../tags/tag281.xml"/><Relationship Id="rId28" Type="http://schemas.openxmlformats.org/officeDocument/2006/relationships/tags" Target="../tags/tag282.xml"/><Relationship Id="rId2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tags" Target="../tags/tag343.xml"/><Relationship Id="rId22" Type="http://schemas.openxmlformats.org/officeDocument/2006/relationships/tags" Target="../tags/tag344.xml"/><Relationship Id="rId23" Type="http://schemas.openxmlformats.org/officeDocument/2006/relationships/tags" Target="../tags/tag345.xml"/><Relationship Id="rId24" Type="http://schemas.openxmlformats.org/officeDocument/2006/relationships/tags" Target="../tags/tag346.xml"/><Relationship Id="rId25" Type="http://schemas.openxmlformats.org/officeDocument/2006/relationships/tags" Target="../tags/tag347.xml"/><Relationship Id="rId26" Type="http://schemas.openxmlformats.org/officeDocument/2006/relationships/tags" Target="../tags/tag348.xml"/><Relationship Id="rId27" Type="http://schemas.openxmlformats.org/officeDocument/2006/relationships/tags" Target="../tags/tag349.xml"/><Relationship Id="rId28" Type="http://schemas.openxmlformats.org/officeDocument/2006/relationships/tags" Target="../tags/tag350.xml"/><Relationship Id="rId29" Type="http://schemas.openxmlformats.org/officeDocument/2006/relationships/tags" Target="../tags/tag351.xml"/><Relationship Id="rId30" Type="http://schemas.openxmlformats.org/officeDocument/2006/relationships/tags" Target="../tags/tag352.xml"/><Relationship Id="rId31" Type="http://schemas.openxmlformats.org/officeDocument/2006/relationships/tags" Target="../tags/tag353.xml"/><Relationship Id="rId32" Type="http://schemas.openxmlformats.org/officeDocument/2006/relationships/tags" Target="../tags/tag354.xml"/><Relationship Id="rId33" Type="http://schemas.openxmlformats.org/officeDocument/2006/relationships/tags" Target="../tags/tag355.xml"/><Relationship Id="rId34" Type="http://schemas.openxmlformats.org/officeDocument/2006/relationships/tags" Target="../tags/tag356.xml"/><Relationship Id="rId35" Type="http://schemas.openxmlformats.org/officeDocument/2006/relationships/tags" Target="../tags/tag357.xml"/><Relationship Id="rId36" Type="http://schemas.openxmlformats.org/officeDocument/2006/relationships/tags" Target="../tags/tag358.xml"/><Relationship Id="rId37" Type="http://schemas.openxmlformats.org/officeDocument/2006/relationships/tags" Target="../tags/tag359.xml"/><Relationship Id="rId38" Type="http://schemas.openxmlformats.org/officeDocument/2006/relationships/tags" Target="../tags/tag360.xml"/><Relationship Id="rId39" Type="http://schemas.openxmlformats.org/officeDocument/2006/relationships/tags" Target="../tags/tag361.xml"/><Relationship Id="rId40" Type="http://schemas.openxmlformats.org/officeDocument/2006/relationships/tags" Target="../tags/tag362.xml"/><Relationship Id="rId4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IT系统建设与数字化改造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IT系统建设的重要性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数字化改造的必要性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数字化改造的策略与实施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IT系统建设的策略与实施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IT系统建设与数字化改造的融合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IT系统建设的重要性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IT系统定义与功能</a:t>
            </a:r>
            <a:endParaRPr altLang="en-US" lang="zh-CN"/>
          </a:p>
        </p:txBody>
      </p:sp>
      <p:sp>
        <p:nvSpPr>
          <p:cNvPr id="1049022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024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026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28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030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32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34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IT系统的定义：IT系统是指信息技术系统，包括计算机硬件、软件、网络、数据库等基础设施，以及各种应用系统。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36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IT系统的功能：IT系统的主要功能是支持企业的业务运营和管理决策，提高企业的效率和竞争力。具体来说，IT系统可以实现数据存储和处理、信息传递和共享、业务流程自动化等功能。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625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系统的重要性：IT系统是企业数字化改造的基础，对于企业的可持续发展和竞争力提升具有重要意义。通过IT系统的建设，企业可以实现业务流程的优化和升级，提高工作效率和质量，同时也可以降低成本和风险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IT系统的应用范围：IT系统广泛应用于各个行业和领域，如金融、医疗、教育、制造等。随着互联网和移动设备的普及，IT系统的应用范围也在不断扩大，为企业提供了更多的便利和创新机会。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42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企业数字化转型背景</a:t>
            </a:r>
            <a:endParaRPr altLang="en-US" lang="zh-CN"/>
          </a:p>
        </p:txBody>
      </p:sp>
      <p:sp>
        <p:nvSpPr>
          <p:cNvPr id="10490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市场竞争压力：企业需要提高效率、降低成本以应对市场竞争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客户需求变化：客户对个性化、便捷化的需求增加，企业需要快速响应市场变化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技术发展推动：互联网、大数据、人工智能等技术的发展为企业数字化转型提供了有力支持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政策法规要求：政府鼓励企业进行数字化转型，出台相关政策法规予以支持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IT系统建设对企业发展的影响</a:t>
            </a:r>
            <a:endParaRPr altLang="en-US" lang="zh-CN"/>
          </a:p>
        </p:txBody>
      </p:sp>
      <p:sp>
        <p:nvSpPr>
          <p:cNvPr id="104914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5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提高企业运营效率：IT系统建设能够优化企业业务流程，减少人工操作，提高工作效率。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增强企业竞争力：通过IT系统建设，企业能够实现数据共享和信息交流，提高决策效率和准确性，从而增强企业竞争力。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推动企业数字化转型：随着互联网技术的发展，企业需要不断进行数字化改造以适应市场需求。IT系统建设是企业数字化转型的重要基础。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保障企业信息安全：IT系统建设能够提高企业信息安全水平，减少信息泄露和损失的风险。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2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数字化改造的必要性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传统企业面临的挑战</a:t>
            </a:r>
            <a:endParaRPr altLang="en-US" lang="zh-CN"/>
          </a:p>
        </p:txBody>
      </p:sp>
      <p:sp>
        <p:nvSpPr>
          <p:cNvPr id="1049284" name="圆角矩形 3"/>
          <p:cNvSpPr/>
          <p:nvPr>
            <p:custDataLst>
              <p:tags r:id="rId1"/>
            </p:custDataLst>
          </p:nvPr>
        </p:nvSpPr>
        <p:spPr>
          <a:xfrm rot="16200000">
            <a:off x="2710325" y="121084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4"/>
          <p:cNvSpPr/>
          <p:nvPr>
            <p:custDataLst>
              <p:tags r:id="rId2"/>
            </p:custDataLst>
          </p:nvPr>
        </p:nvSpPr>
        <p:spPr>
          <a:xfrm rot="16200000">
            <a:off x="2710325" y="-19365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11"/>
          <p:cNvSpPr/>
          <p:nvPr>
            <p:custDataLst>
              <p:tags r:id="rId3"/>
            </p:custDataLst>
          </p:nvPr>
        </p:nvSpPr>
        <p:spPr>
          <a:xfrm rot="16200000">
            <a:off x="8353488" y="-19688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10"/>
          <p:cNvSpPr/>
          <p:nvPr>
            <p:custDataLst>
              <p:tags r:id="rId4"/>
            </p:custDataLst>
          </p:nvPr>
        </p:nvSpPr>
        <p:spPr>
          <a:xfrm rot="16200000">
            <a:off x="2710325" y="261148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31"/>
          <p:cNvSpPr/>
          <p:nvPr>
            <p:custDataLst>
              <p:tags r:id="rId5"/>
            </p:custDataLst>
          </p:nvPr>
        </p:nvSpPr>
        <p:spPr>
          <a:xfrm rot="16200000">
            <a:off x="8353488" y="120633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34"/>
          <p:cNvSpPr/>
          <p:nvPr>
            <p:custDataLst>
              <p:tags r:id="rId6"/>
            </p:custDataLst>
          </p:nvPr>
        </p:nvSpPr>
        <p:spPr>
          <a:xfrm rot="16200000">
            <a:off x="8353488" y="260955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文本框 5"/>
          <p:cNvSpPr txBox="1"/>
          <p:nvPr>
            <p:custDataLst>
              <p:tags r:id="rId7"/>
            </p:custDataLst>
          </p:nvPr>
        </p:nvSpPr>
        <p:spPr>
          <a:xfrm>
            <a:off x="6446221" y="4712124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人才短缺：传统企业面临人才短缺的问题，难以吸引和留住高素质人才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98" name="文本框 6"/>
          <p:cNvSpPr txBox="1"/>
          <p:nvPr>
            <p:custDataLst>
              <p:tags r:id="rId8"/>
            </p:custDataLst>
          </p:nvPr>
        </p:nvSpPr>
        <p:spPr>
          <a:xfrm>
            <a:off x="6446221" y="3308906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缺乏数据支持：传统企业缺乏对数据的收集和分析，难以制定科学合理的决策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00" name="文本框 13"/>
          <p:cNvSpPr txBox="1"/>
          <p:nvPr>
            <p:custDataLst>
              <p:tags r:id="rId9"/>
            </p:custDataLst>
          </p:nvPr>
        </p:nvSpPr>
        <p:spPr>
          <a:xfrm>
            <a:off x="803058" y="4712768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供应链管理困难：传统企业的供应链管理面临诸多挑战，如供应商不稳定、物流成本高等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02" name="文本框 14"/>
          <p:cNvSpPr txBox="1"/>
          <p:nvPr>
            <p:custDataLst>
              <p:tags r:id="rId10"/>
            </p:custDataLst>
          </p:nvPr>
        </p:nvSpPr>
        <p:spPr>
          <a:xfrm>
            <a:off x="6446221" y="1905689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信息化水平低：传统企业的信息化水平较低，难以满足现代企业的需求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04" name="文本框 15"/>
          <p:cNvSpPr txBox="1"/>
          <p:nvPr>
            <p:custDataLst>
              <p:tags r:id="rId11"/>
            </p:custDataLst>
          </p:nvPr>
        </p:nvSpPr>
        <p:spPr>
          <a:xfrm>
            <a:off x="803058" y="1907623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市场竞争激烈：传统企业需要面对来自国内外市场的竞争压力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06" name="文本框 16"/>
          <p:cNvSpPr txBox="1"/>
          <p:nvPr>
            <p:custDataLst>
              <p:tags r:id="rId12"/>
            </p:custDataLst>
          </p:nvPr>
        </p:nvSpPr>
        <p:spPr>
          <a:xfrm>
            <a:off x="803058" y="3313418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客户需求多样化：客户需求日益多样化，需要企业不断创新和改进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08" name="圆角矩形 7"/>
          <p:cNvSpPr/>
          <p:nvPr>
            <p:custDataLst>
              <p:tags r:id="rId13"/>
            </p:custDataLst>
          </p:nvPr>
        </p:nvSpPr>
        <p:spPr>
          <a:xfrm rot="16200000">
            <a:off x="106929" y="381424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圆角矩形 8"/>
          <p:cNvSpPr/>
          <p:nvPr>
            <p:custDataLst>
              <p:tags r:id="rId14"/>
            </p:custDataLst>
          </p:nvPr>
        </p:nvSpPr>
        <p:spPr>
          <a:xfrm rot="16200000">
            <a:off x="106929" y="24097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2" name="圆角矩形 12"/>
          <p:cNvSpPr/>
          <p:nvPr>
            <p:custDataLst>
              <p:tags r:id="rId15"/>
            </p:custDataLst>
          </p:nvPr>
        </p:nvSpPr>
        <p:spPr>
          <a:xfrm rot="16200000">
            <a:off x="5750092" y="240716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圆角矩形 27"/>
          <p:cNvSpPr/>
          <p:nvPr>
            <p:custDataLst>
              <p:tags r:id="rId16"/>
            </p:custDataLst>
          </p:nvPr>
        </p:nvSpPr>
        <p:spPr>
          <a:xfrm rot="16200000">
            <a:off x="106929" y="52142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6" name="圆角矩形 32"/>
          <p:cNvSpPr/>
          <p:nvPr>
            <p:custDataLst>
              <p:tags r:id="rId17"/>
            </p:custDataLst>
          </p:nvPr>
        </p:nvSpPr>
        <p:spPr>
          <a:xfrm rot="16200000">
            <a:off x="5750092" y="381037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圆角矩形 35"/>
          <p:cNvSpPr/>
          <p:nvPr>
            <p:custDataLst>
              <p:tags r:id="rId18"/>
            </p:custDataLst>
          </p:nvPr>
        </p:nvSpPr>
        <p:spPr>
          <a:xfrm rot="16200000">
            <a:off x="5750092" y="521359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数字化改造的机遇与优势</a:t>
            </a:r>
            <a:endParaRPr altLang="en-US" lang="zh-CN"/>
          </a:p>
        </p:txBody>
      </p:sp>
      <p:sp>
        <p:nvSpPr>
          <p:cNvPr id="1049360" name="正文"/>
          <p:cNvSpPr txBox="1"/>
          <p:nvPr>
            <p:custDataLst>
              <p:tags r:id="rId1"/>
            </p:custDataLst>
          </p:nvPr>
        </p:nvSpPr>
        <p:spPr>
          <a:xfrm>
            <a:off x="2880868" y="1490400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提升企业竞争力：通过数字化改造，企业可以优化业务流程，提高生产效率，降低成本，从而在市场竞争中获得优势。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2"/>
            </p:custDataLst>
          </p:nvPr>
        </p:nvSpPr>
        <p:spPr>
          <a:xfrm>
            <a:off x="2880868" y="2467879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拓展市场渠道：数字化改造可以帮助企业拓展线上市场，通过互联网和社交媒体等渠道扩大品牌影响力，吸引更多潜在客户。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3"/>
            </p:custDataLst>
          </p:nvPr>
        </p:nvSpPr>
        <p:spPr>
          <a:xfrm>
            <a:off x="2880868" y="3445358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创新商业模式：数字化改造可以推动企业创新商业模式，例如基于大数据分析的个性化推荐、基于云计算的共享经济等，从而为企业创造新的增长点。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4"/>
            </p:custDataLst>
          </p:nvPr>
        </p:nvSpPr>
        <p:spPr>
          <a:xfrm>
            <a:off x="2880868" y="4422836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提升客户体验：数字化改造可以通过优化客户服务、提高服务质量等方式提升客户体验，增强客户满意度和忠诚度。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正文"/>
          <p:cNvSpPr txBox="1"/>
          <p:nvPr>
            <p:custDataLst>
              <p:tags r:id="rId5"/>
            </p:custDataLst>
          </p:nvPr>
        </p:nvSpPr>
        <p:spPr>
          <a:xfrm>
            <a:off x="2880868" y="5400315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促进企业转型：随着互联网技术的发展，数字化改造已经成为企业转型的必经之路。通过数字化改造，企业可以适应市场需求的变化，实现从传统模式向数字化模式的转型。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数字化改造对企业运营的改变</a:t>
            </a:r>
            <a:endParaRPr altLang="en-US" lang="zh-CN"/>
          </a:p>
        </p:txBody>
      </p:sp>
      <p:sp>
        <p:nvSpPr>
          <p:cNvPr id="104941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提高生产效率：通过自动化和智能化技术，减少人工干预，降低成本，提高生产效率。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优化供应链管理：通过数字化技术，实现供应链的透明化和实时监控，提高供应链的响应速度和灵活性。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提升客户体验：通过数字化技术，实现个性化服务和精准营销，提高客户满意度和忠诚度。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增强企业竞争力：通过数字化技术，实现业务模式的创新和转型，提高企业的竞争力和市场地位。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4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IT系统建设的策略与实施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IT系统建设规划与目标</a:t>
            </a:r>
            <a:endParaRPr altLang="en-US" lang="zh-CN"/>
          </a:p>
        </p:txBody>
      </p:sp>
      <p:sp>
        <p:nvSpPr>
          <p:cNvPr id="104954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明确建设目标：确保IT系统建设与业务需求相匹配，提高业务效率和竞争力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制定建设规划：根据企业战略和业务需求，制定IT系统建设的时间表和路线图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确定技术选型：根据业务需求和预算，选择合适的技术和产品，确保系统的稳定性和可扩展性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实施方案评估：对IT系统建设方案进行评估和优化，确保方案符合实际需求，降低风险和成本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IT系统建设的技术选型</a:t>
            </a:r>
            <a:endParaRPr altLang="en-US" lang="zh-CN"/>
          </a:p>
        </p:txBody>
      </p:sp>
      <p:sp>
        <p:nvSpPr>
          <p:cNvPr id="104959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数据库技术选型：选择合适的数据库管理系统，如MySQL、Oracle等，根据业务需求进行评估和选型。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服务器技术选型：根据项目需求，选择合适的服务器硬件和操作系统，确保系统稳定性和性能。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网络技术选型：选择合适的网络设备和网络架构，确保系统网络畅通，数据传输稳定。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安全技术选型：选择合适的安全设备和安全技术，如防火墙、入侵检测系统等，确保系统安全。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IT系统建设的实施步骤与时间表</a:t>
            </a:r>
            <a:endParaRPr altLang="en-US" lang="zh-CN"/>
          </a:p>
        </p:txBody>
      </p:sp>
      <p:sp>
        <p:nvSpPr>
          <p:cNvPr id="1049642" name="任意多边形 12"/>
          <p:cNvSpPr/>
          <p:nvPr>
            <p:custDataLst>
              <p:tags r:id="rId1"/>
            </p:custDataLst>
          </p:nvPr>
        </p:nvSpPr>
        <p:spPr>
          <a:xfrm rot="2700000">
            <a:off x="4073025" y="1537668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644" name="标题"/>
          <p:cNvSpPr txBox="1"/>
          <p:nvPr>
            <p:custDataLst>
              <p:tags r:id="rId2"/>
            </p:custDataLst>
          </p:nvPr>
        </p:nvSpPr>
        <p:spPr>
          <a:xfrm>
            <a:off x="4533552" y="1711867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646" name="文本框 25"/>
          <p:cNvSpPr txBox="1"/>
          <p:nvPr>
            <p:custDataLst>
              <p:tags r:id="rId3"/>
            </p:custDataLst>
          </p:nvPr>
        </p:nvSpPr>
        <p:spPr>
          <a:xfrm>
            <a:off x="4533552" y="2526798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需求分析：了解业务需求、系统功能和性能要求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648" name="任意多边形 22"/>
          <p:cNvSpPr/>
          <p:nvPr>
            <p:custDataLst>
              <p:tags r:id="rId4"/>
            </p:custDataLst>
          </p:nvPr>
        </p:nvSpPr>
        <p:spPr>
          <a:xfrm rot="2700000">
            <a:off x="1345242" y="1537668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650" name="标题"/>
          <p:cNvSpPr txBox="1"/>
          <p:nvPr>
            <p:custDataLst>
              <p:tags r:id="rId5"/>
            </p:custDataLst>
          </p:nvPr>
        </p:nvSpPr>
        <p:spPr>
          <a:xfrm>
            <a:off x="1805768" y="1711867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652" name="文本框 25"/>
          <p:cNvSpPr txBox="1"/>
          <p:nvPr>
            <p:custDataLst>
              <p:tags r:id="rId6"/>
            </p:custDataLst>
          </p:nvPr>
        </p:nvSpPr>
        <p:spPr>
          <a:xfrm>
            <a:off x="1805768" y="2526798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制定实施计划：明确目标、范围、时间表和预算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654" name="任意多边形 27"/>
          <p:cNvSpPr/>
          <p:nvPr>
            <p:custDataLst>
              <p:tags r:id="rId7"/>
            </p:custDataLst>
          </p:nvPr>
        </p:nvSpPr>
        <p:spPr>
          <a:xfrm rot="2700000">
            <a:off x="9528592" y="1537668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656" name="标题"/>
          <p:cNvSpPr txBox="1"/>
          <p:nvPr>
            <p:custDataLst>
              <p:tags r:id="rId8"/>
            </p:custDataLst>
          </p:nvPr>
        </p:nvSpPr>
        <p:spPr>
          <a:xfrm>
            <a:off x="9989119" y="1711867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658" name="文本框 25"/>
          <p:cNvSpPr txBox="1"/>
          <p:nvPr>
            <p:custDataLst>
              <p:tags r:id="rId9"/>
            </p:custDataLst>
          </p:nvPr>
        </p:nvSpPr>
        <p:spPr>
          <a:xfrm>
            <a:off x="9989119" y="2526798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系统开发：编写代码、测试和调试系统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660" name="任意多边形 32"/>
          <p:cNvSpPr/>
          <p:nvPr>
            <p:custDataLst>
              <p:tags r:id="rId10"/>
            </p:custDataLst>
          </p:nvPr>
        </p:nvSpPr>
        <p:spPr>
          <a:xfrm rot="2700000">
            <a:off x="6800809" y="1537668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662" name="标题"/>
          <p:cNvSpPr txBox="1"/>
          <p:nvPr>
            <p:custDataLst>
              <p:tags r:id="rId11"/>
            </p:custDataLst>
          </p:nvPr>
        </p:nvSpPr>
        <p:spPr>
          <a:xfrm>
            <a:off x="7261335" y="1711867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664" name="文本框 36"/>
          <p:cNvSpPr txBox="1"/>
          <p:nvPr>
            <p:custDataLst>
              <p:tags r:id="rId12"/>
            </p:custDataLst>
          </p:nvPr>
        </p:nvSpPr>
        <p:spPr>
          <a:xfrm>
            <a:off x="7261335" y="2526798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系统设计：设计系统架构、数据库和界面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666" name="标题"/>
          <p:cNvSpPr txBox="1"/>
          <p:nvPr>
            <p:custDataLst>
              <p:tags r:id="rId13"/>
            </p:custDataLst>
          </p:nvPr>
        </p:nvSpPr>
        <p:spPr>
          <a:xfrm>
            <a:off x="3641199" y="1512306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68" name="标题"/>
          <p:cNvSpPr txBox="1"/>
          <p:nvPr>
            <p:custDataLst>
              <p:tags r:id="rId14"/>
            </p:custDataLst>
          </p:nvPr>
        </p:nvSpPr>
        <p:spPr>
          <a:xfrm>
            <a:off x="913415" y="1512306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1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70" name="标题"/>
          <p:cNvSpPr txBox="1"/>
          <p:nvPr>
            <p:custDataLst>
              <p:tags r:id="rId15"/>
            </p:custDataLst>
          </p:nvPr>
        </p:nvSpPr>
        <p:spPr>
          <a:xfrm>
            <a:off x="9096766" y="1512306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4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72" name="标题"/>
          <p:cNvSpPr txBox="1"/>
          <p:nvPr>
            <p:custDataLst>
              <p:tags r:id="rId16"/>
            </p:custDataLst>
          </p:nvPr>
        </p:nvSpPr>
        <p:spPr>
          <a:xfrm>
            <a:off x="6368982" y="1512306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3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74" name="任意多边形 4"/>
          <p:cNvSpPr/>
          <p:nvPr>
            <p:custDataLst>
              <p:tags r:id="rId17"/>
            </p:custDataLst>
          </p:nvPr>
        </p:nvSpPr>
        <p:spPr>
          <a:xfrm rot="2700000">
            <a:off x="5435916" y="3986466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676" name="标题"/>
          <p:cNvSpPr txBox="1"/>
          <p:nvPr>
            <p:custDataLst>
              <p:tags r:id="rId18"/>
            </p:custDataLst>
          </p:nvPr>
        </p:nvSpPr>
        <p:spPr>
          <a:xfrm>
            <a:off x="5896442" y="4160665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678" name="文本框 25"/>
          <p:cNvSpPr txBox="1"/>
          <p:nvPr>
            <p:custDataLst>
              <p:tags r:id="rId19"/>
            </p:custDataLst>
          </p:nvPr>
        </p:nvSpPr>
        <p:spPr>
          <a:xfrm>
            <a:off x="5896442" y="4975597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系统上线：将系统正式投入使用，并进行监控和维护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680" name="任意多边形 7"/>
          <p:cNvSpPr/>
          <p:nvPr>
            <p:custDataLst>
              <p:tags r:id="rId20"/>
            </p:custDataLst>
          </p:nvPr>
        </p:nvSpPr>
        <p:spPr>
          <a:xfrm rot="2700000">
            <a:off x="2708132" y="3986466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682" name="标题"/>
          <p:cNvSpPr txBox="1"/>
          <p:nvPr>
            <p:custDataLst>
              <p:tags r:id="rId21"/>
            </p:custDataLst>
          </p:nvPr>
        </p:nvSpPr>
        <p:spPr>
          <a:xfrm>
            <a:off x="3168659" y="4160665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684" name="文本框 10"/>
          <p:cNvSpPr txBox="1"/>
          <p:nvPr>
            <p:custDataLst>
              <p:tags r:id="rId22"/>
            </p:custDataLst>
          </p:nvPr>
        </p:nvSpPr>
        <p:spPr>
          <a:xfrm>
            <a:off x="3168659" y="4975597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系统部署：安装、配置和调试系统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686" name="任意多边形 11"/>
          <p:cNvSpPr/>
          <p:nvPr>
            <p:custDataLst>
              <p:tags r:id="rId23"/>
            </p:custDataLst>
          </p:nvPr>
        </p:nvSpPr>
        <p:spPr>
          <a:xfrm rot="2700000">
            <a:off x="8163699" y="3986466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688" name="标题"/>
          <p:cNvSpPr txBox="1"/>
          <p:nvPr>
            <p:custDataLst>
              <p:tags r:id="rId24"/>
            </p:custDataLst>
          </p:nvPr>
        </p:nvSpPr>
        <p:spPr>
          <a:xfrm>
            <a:off x="8624226" y="4160665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690" name="文本框 15"/>
          <p:cNvSpPr txBox="1"/>
          <p:nvPr>
            <p:custDataLst>
              <p:tags r:id="rId25"/>
            </p:custDataLst>
          </p:nvPr>
        </p:nvSpPr>
        <p:spPr>
          <a:xfrm>
            <a:off x="8624226" y="4975597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持续优化：根据反馈和需求，不断优化系统性能和功能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692" name="标题"/>
          <p:cNvSpPr txBox="1"/>
          <p:nvPr>
            <p:custDataLst>
              <p:tags r:id="rId26"/>
            </p:custDataLst>
          </p:nvPr>
        </p:nvSpPr>
        <p:spPr>
          <a:xfrm>
            <a:off x="5004089" y="3961104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6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94" name="标题"/>
          <p:cNvSpPr txBox="1"/>
          <p:nvPr>
            <p:custDataLst>
              <p:tags r:id="rId27"/>
            </p:custDataLst>
          </p:nvPr>
        </p:nvSpPr>
        <p:spPr>
          <a:xfrm>
            <a:off x="2276306" y="3961104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5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96" name="标题"/>
          <p:cNvSpPr txBox="1"/>
          <p:nvPr>
            <p:custDataLst>
              <p:tags r:id="rId28"/>
            </p:custDataLst>
          </p:nvPr>
        </p:nvSpPr>
        <p:spPr>
          <a:xfrm>
            <a:off x="7731873" y="3961104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7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7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数字化改造的策略与实施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数字化改造的规划与目标</a:t>
            </a:r>
            <a:endParaRPr altLang="en-US" lang="zh-CN"/>
          </a:p>
        </p:txBody>
      </p:sp>
      <p:sp>
        <p:nvSpPr>
          <p:cNvPr id="104981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明确数字化改造的目标和意义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制定数字化改造的规划方案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确定数字化改造的实施步骤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评估数字化改造的效益与风险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数字化改造的技术选型</a:t>
            </a:r>
            <a:endParaRPr altLang="en-US" lang="zh-CN"/>
          </a:p>
        </p:txBody>
      </p:sp>
      <p:sp>
        <p:nvSpPr>
          <p:cNvPr id="1049874" name="正文"/>
          <p:cNvSpPr txBox="1"/>
          <p:nvPr>
            <p:custDataLst>
              <p:tags r:id="rId1"/>
            </p:custDataLst>
          </p:nvPr>
        </p:nvSpPr>
        <p:spPr>
          <a:xfrm>
            <a:off x="3342630" y="1490400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云计算技术：提供高可用、弹性扩展、安全可靠的云服务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正文"/>
          <p:cNvSpPr txBox="1"/>
          <p:nvPr>
            <p:custDataLst>
              <p:tags r:id="rId2"/>
            </p:custDataLst>
          </p:nvPr>
        </p:nvSpPr>
        <p:spPr>
          <a:xfrm>
            <a:off x="3342630" y="2296801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大数据技术：实现数据采集、存储、处理和分析，提供决策支持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正文"/>
          <p:cNvSpPr txBox="1"/>
          <p:nvPr>
            <p:custDataLst>
              <p:tags r:id="rId3"/>
            </p:custDataLst>
          </p:nvPr>
        </p:nvSpPr>
        <p:spPr>
          <a:xfrm>
            <a:off x="3342630" y="3103202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人工智能技术：应用于智能客服、智能推荐、智能运维等场景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正文"/>
          <p:cNvSpPr txBox="1"/>
          <p:nvPr>
            <p:custDataLst>
              <p:tags r:id="rId4"/>
            </p:custDataLst>
          </p:nvPr>
        </p:nvSpPr>
        <p:spPr>
          <a:xfrm>
            <a:off x="3342630" y="3909603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物联网技术：实现设备连接、数据采集和远程控制等功能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正文"/>
          <p:cNvSpPr txBox="1"/>
          <p:nvPr>
            <p:custDataLst>
              <p:tags r:id="rId5"/>
            </p:custDataLst>
          </p:nvPr>
        </p:nvSpPr>
        <p:spPr>
          <a:xfrm>
            <a:off x="3342630" y="4716004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区块链技术：应用于数据安全、供应链管理等领域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正文"/>
          <p:cNvSpPr txBox="1"/>
          <p:nvPr>
            <p:custDataLst>
              <p:tags r:id="rId6"/>
            </p:custDataLst>
          </p:nvPr>
        </p:nvSpPr>
        <p:spPr>
          <a:xfrm>
            <a:off x="3342630" y="5522405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5G技术：提供高速、低延迟的网络服务，支持物联网、边缘计算等应用场景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数字化改造的实施步骤与时间表</a:t>
            </a:r>
            <a:endParaRPr altLang="en-US" lang="zh-CN"/>
          </a:p>
        </p:txBody>
      </p:sp>
      <p:sp>
        <p:nvSpPr>
          <p:cNvPr id="1049926" name="任意多边形 12"/>
          <p:cNvSpPr/>
          <p:nvPr>
            <p:custDataLst>
              <p:tags r:id="rId1"/>
            </p:custDataLst>
          </p:nvPr>
        </p:nvSpPr>
        <p:spPr>
          <a:xfrm rot="2700000">
            <a:off x="4073025" y="1537668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928" name="标题"/>
          <p:cNvSpPr txBox="1"/>
          <p:nvPr>
            <p:custDataLst>
              <p:tags r:id="rId2"/>
            </p:custDataLst>
          </p:nvPr>
        </p:nvSpPr>
        <p:spPr>
          <a:xfrm>
            <a:off x="4533552" y="1711867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930" name="文本框 25"/>
          <p:cNvSpPr txBox="1"/>
          <p:nvPr>
            <p:custDataLst>
              <p:tags r:id="rId3"/>
            </p:custDataLst>
          </p:nvPr>
        </p:nvSpPr>
        <p:spPr>
          <a:xfrm>
            <a:off x="4533552" y="2526798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评估现有系统和基础设施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932" name="任意多边形 22"/>
          <p:cNvSpPr/>
          <p:nvPr>
            <p:custDataLst>
              <p:tags r:id="rId4"/>
            </p:custDataLst>
          </p:nvPr>
        </p:nvSpPr>
        <p:spPr>
          <a:xfrm rot="2700000">
            <a:off x="1345242" y="1537668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934" name="标题"/>
          <p:cNvSpPr txBox="1"/>
          <p:nvPr>
            <p:custDataLst>
              <p:tags r:id="rId5"/>
            </p:custDataLst>
          </p:nvPr>
        </p:nvSpPr>
        <p:spPr>
          <a:xfrm>
            <a:off x="1805768" y="1711867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936" name="文本框 25"/>
          <p:cNvSpPr txBox="1"/>
          <p:nvPr>
            <p:custDataLst>
              <p:tags r:id="rId6"/>
            </p:custDataLst>
          </p:nvPr>
        </p:nvSpPr>
        <p:spPr>
          <a:xfrm>
            <a:off x="1805768" y="2526798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制定数字化改造战略和计划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938" name="任意多边形 27"/>
          <p:cNvSpPr/>
          <p:nvPr>
            <p:custDataLst>
              <p:tags r:id="rId7"/>
            </p:custDataLst>
          </p:nvPr>
        </p:nvSpPr>
        <p:spPr>
          <a:xfrm rot="2700000">
            <a:off x="9528592" y="1537668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940" name="标题"/>
          <p:cNvSpPr txBox="1"/>
          <p:nvPr>
            <p:custDataLst>
              <p:tags r:id="rId8"/>
            </p:custDataLst>
          </p:nvPr>
        </p:nvSpPr>
        <p:spPr>
          <a:xfrm>
            <a:off x="9989119" y="1711867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942" name="文本框 25"/>
          <p:cNvSpPr txBox="1"/>
          <p:nvPr>
            <p:custDataLst>
              <p:tags r:id="rId9"/>
            </p:custDataLst>
          </p:nvPr>
        </p:nvSpPr>
        <p:spPr>
          <a:xfrm>
            <a:off x="9989119" y="2526798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制定数字化改造的实施方案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944" name="任意多边形 32"/>
          <p:cNvSpPr/>
          <p:nvPr>
            <p:custDataLst>
              <p:tags r:id="rId10"/>
            </p:custDataLst>
          </p:nvPr>
        </p:nvSpPr>
        <p:spPr>
          <a:xfrm rot="2700000">
            <a:off x="6800809" y="1537668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946" name="标题"/>
          <p:cNvSpPr txBox="1"/>
          <p:nvPr>
            <p:custDataLst>
              <p:tags r:id="rId11"/>
            </p:custDataLst>
          </p:nvPr>
        </p:nvSpPr>
        <p:spPr>
          <a:xfrm>
            <a:off x="7261335" y="1711867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948" name="文本框 36"/>
          <p:cNvSpPr txBox="1"/>
          <p:nvPr>
            <p:custDataLst>
              <p:tags r:id="rId12"/>
            </p:custDataLst>
          </p:nvPr>
        </p:nvSpPr>
        <p:spPr>
          <a:xfrm>
            <a:off x="7261335" y="2526798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确定数字化改造的目标和范围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950" name="标题"/>
          <p:cNvSpPr txBox="1"/>
          <p:nvPr>
            <p:custDataLst>
              <p:tags r:id="rId13"/>
            </p:custDataLst>
          </p:nvPr>
        </p:nvSpPr>
        <p:spPr>
          <a:xfrm>
            <a:off x="3641199" y="1512306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952" name="标题"/>
          <p:cNvSpPr txBox="1"/>
          <p:nvPr>
            <p:custDataLst>
              <p:tags r:id="rId14"/>
            </p:custDataLst>
          </p:nvPr>
        </p:nvSpPr>
        <p:spPr>
          <a:xfrm>
            <a:off x="913415" y="1512306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1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954" name="标题"/>
          <p:cNvSpPr txBox="1"/>
          <p:nvPr>
            <p:custDataLst>
              <p:tags r:id="rId15"/>
            </p:custDataLst>
          </p:nvPr>
        </p:nvSpPr>
        <p:spPr>
          <a:xfrm>
            <a:off x="9096766" y="1512306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4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956" name="标题"/>
          <p:cNvSpPr txBox="1"/>
          <p:nvPr>
            <p:custDataLst>
              <p:tags r:id="rId16"/>
            </p:custDataLst>
          </p:nvPr>
        </p:nvSpPr>
        <p:spPr>
          <a:xfrm>
            <a:off x="6368982" y="1512306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3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958" name="任意多边形 4"/>
          <p:cNvSpPr/>
          <p:nvPr>
            <p:custDataLst>
              <p:tags r:id="rId17"/>
            </p:custDataLst>
          </p:nvPr>
        </p:nvSpPr>
        <p:spPr>
          <a:xfrm rot="2700000">
            <a:off x="5435916" y="3986466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960" name="标题"/>
          <p:cNvSpPr txBox="1"/>
          <p:nvPr>
            <p:custDataLst>
              <p:tags r:id="rId18"/>
            </p:custDataLst>
          </p:nvPr>
        </p:nvSpPr>
        <p:spPr>
          <a:xfrm>
            <a:off x="5896442" y="4160665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962" name="文本框 25"/>
          <p:cNvSpPr txBox="1"/>
          <p:nvPr>
            <p:custDataLst>
              <p:tags r:id="rId19"/>
            </p:custDataLst>
          </p:nvPr>
        </p:nvSpPr>
        <p:spPr>
          <a:xfrm>
            <a:off x="5896442" y="4975597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实施数字化改造并监控进度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964" name="任意多边形 7"/>
          <p:cNvSpPr/>
          <p:nvPr>
            <p:custDataLst>
              <p:tags r:id="rId20"/>
            </p:custDataLst>
          </p:nvPr>
        </p:nvSpPr>
        <p:spPr>
          <a:xfrm rot="2700000">
            <a:off x="2708132" y="3986466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966" name="标题"/>
          <p:cNvSpPr txBox="1"/>
          <p:nvPr>
            <p:custDataLst>
              <p:tags r:id="rId21"/>
            </p:custDataLst>
          </p:nvPr>
        </p:nvSpPr>
        <p:spPr>
          <a:xfrm>
            <a:off x="3168659" y="4160665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968" name="文本框 10"/>
          <p:cNvSpPr txBox="1"/>
          <p:nvPr>
            <p:custDataLst>
              <p:tags r:id="rId22"/>
            </p:custDataLst>
          </p:nvPr>
        </p:nvSpPr>
        <p:spPr>
          <a:xfrm>
            <a:off x="3168659" y="4975597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确定数字化改造的时间表和里程碑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970" name="任意多边形 11"/>
          <p:cNvSpPr/>
          <p:nvPr>
            <p:custDataLst>
              <p:tags r:id="rId23"/>
            </p:custDataLst>
          </p:nvPr>
        </p:nvSpPr>
        <p:spPr>
          <a:xfrm rot="2700000">
            <a:off x="8163699" y="3986466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9972" name="标题"/>
          <p:cNvSpPr txBox="1"/>
          <p:nvPr>
            <p:custDataLst>
              <p:tags r:id="rId24"/>
            </p:custDataLst>
          </p:nvPr>
        </p:nvSpPr>
        <p:spPr>
          <a:xfrm>
            <a:off x="8624226" y="4160665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974" name="文本框 15"/>
          <p:cNvSpPr txBox="1"/>
          <p:nvPr>
            <p:custDataLst>
              <p:tags r:id="rId25"/>
            </p:custDataLst>
          </p:nvPr>
        </p:nvSpPr>
        <p:spPr>
          <a:xfrm>
            <a:off x="8624226" y="4975597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评估数字化改造的效果和影响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976" name="标题"/>
          <p:cNvSpPr txBox="1"/>
          <p:nvPr>
            <p:custDataLst>
              <p:tags r:id="rId26"/>
            </p:custDataLst>
          </p:nvPr>
        </p:nvSpPr>
        <p:spPr>
          <a:xfrm>
            <a:off x="5004089" y="3961104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6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978" name="标题"/>
          <p:cNvSpPr txBox="1"/>
          <p:nvPr>
            <p:custDataLst>
              <p:tags r:id="rId27"/>
            </p:custDataLst>
          </p:nvPr>
        </p:nvSpPr>
        <p:spPr>
          <a:xfrm>
            <a:off x="2276306" y="3961104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5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980" name="标题"/>
          <p:cNvSpPr txBox="1"/>
          <p:nvPr>
            <p:custDataLst>
              <p:tags r:id="rId28"/>
            </p:custDataLst>
          </p:nvPr>
        </p:nvSpPr>
        <p:spPr>
          <a:xfrm>
            <a:off x="7731873" y="3961104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7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500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IT系统建设与数字化改造的融合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IT系统建设与数字化改造的关系</a:t>
            </a:r>
            <a:endParaRPr altLang="en-US" lang="zh-CN"/>
          </a:p>
        </p:txBody>
      </p:sp>
      <p:sp>
        <p:nvSpPr>
          <p:cNvPr id="10500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IT系统建设与数字化改造相互促进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融合是IT系统建设与数字化改造的必然趋势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IT系统建设是数字化改造的基础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数字化改造推动IT系统建设的升级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IT系统建设与数字化改造的融合策略</a:t>
            </a:r>
            <a:endParaRPr altLang="en-US" lang="zh-CN"/>
          </a:p>
        </p:txBody>
      </p:sp>
      <p:sp>
        <p:nvSpPr>
          <p:cNvPr id="105015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711775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0" name="矩形 4"/>
          <p:cNvSpPr/>
          <p:nvPr>
            <p:custDataLst>
              <p:tags r:id="rId2"/>
            </p:custDataLst>
          </p:nvPr>
        </p:nvSpPr>
        <p:spPr>
          <a:xfrm>
            <a:off x="622352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5"/>
          <p:cNvSpPr txBox="1"/>
          <p:nvPr>
            <p:custDataLst>
              <p:tags r:id="rId3"/>
            </p:custDataLst>
          </p:nvPr>
        </p:nvSpPr>
        <p:spPr>
          <a:xfrm>
            <a:off x="92042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实施融合改造：按照融合方案进行IT系统建设与数字化改造的融合改造，确保改造过程中的数据安全和系统稳定性。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6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18066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6" name="矩形 57"/>
          <p:cNvSpPr/>
          <p:nvPr>
            <p:custDataLst>
              <p:tags r:id="rId5"/>
            </p:custDataLst>
          </p:nvPr>
        </p:nvSpPr>
        <p:spPr>
          <a:xfrm>
            <a:off x="4328643" y="4365314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文本框 58"/>
          <p:cNvSpPr txBox="1"/>
          <p:nvPr>
            <p:custDataLst>
              <p:tags r:id="rId6"/>
            </p:custDataLst>
          </p:nvPr>
        </p:nvSpPr>
        <p:spPr>
          <a:xfrm>
            <a:off x="462671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测试与验证：对融合后的IT系统进行测试和验证，确保其功能、性能和安全性等方面符合预期要求。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70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123723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2" name="矩形 61"/>
          <p:cNvSpPr/>
          <p:nvPr>
            <p:custDataLst>
              <p:tags r:id="rId8"/>
            </p:custDataLst>
          </p:nvPr>
        </p:nvSpPr>
        <p:spPr>
          <a:xfrm>
            <a:off x="8034934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62"/>
          <p:cNvSpPr txBox="1"/>
          <p:nvPr>
            <p:custDataLst>
              <p:tags r:id="rId9"/>
            </p:custDataLst>
          </p:nvPr>
        </p:nvSpPr>
        <p:spPr>
          <a:xfrm>
            <a:off x="8333010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持续优化与改进：对融合后的IT系统进行持续优化和改进，提高其适应性和可扩展性，满足不断变化的需求。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76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69718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8" name="矩形 65"/>
          <p:cNvSpPr/>
          <p:nvPr>
            <p:custDataLst>
              <p:tags r:id="rId11"/>
            </p:custDataLst>
          </p:nvPr>
        </p:nvSpPr>
        <p:spPr>
          <a:xfrm>
            <a:off x="608400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66"/>
          <p:cNvSpPr txBox="1"/>
          <p:nvPr>
            <p:custDataLst>
              <p:tags r:id="rId12"/>
            </p:custDataLst>
          </p:nvPr>
        </p:nvSpPr>
        <p:spPr>
          <a:xfrm>
            <a:off x="906476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制定数字化改造计划：明确数字化改造的目标和计划，包括时间表、预算和资源需求等。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82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0347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4" name="矩形 69"/>
          <p:cNvSpPr/>
          <p:nvPr>
            <p:custDataLst>
              <p:tags r:id="rId14"/>
            </p:custDataLst>
          </p:nvPr>
        </p:nvSpPr>
        <p:spPr>
          <a:xfrm>
            <a:off x="4314057" y="1864645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文本框 70"/>
          <p:cNvSpPr txBox="1"/>
          <p:nvPr>
            <p:custDataLst>
              <p:tags r:id="rId15"/>
            </p:custDataLst>
          </p:nvPr>
        </p:nvSpPr>
        <p:spPr>
          <a:xfrm>
            <a:off x="4612133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评估现有IT系统：对现有IT系统进行全面评估，了解其功能、性能和安全性等方面的情况，为后续融合提供基础。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88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109770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0" name="矩形 73"/>
          <p:cNvSpPr/>
          <p:nvPr>
            <p:custDataLst>
              <p:tags r:id="rId17"/>
            </p:custDataLst>
          </p:nvPr>
        </p:nvSpPr>
        <p:spPr>
          <a:xfrm>
            <a:off x="8020347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文本框 74"/>
          <p:cNvSpPr txBox="1"/>
          <p:nvPr>
            <p:custDataLst>
              <p:tags r:id="rId18"/>
            </p:custDataLst>
          </p:nvPr>
        </p:nvSpPr>
        <p:spPr>
          <a:xfrm>
            <a:off x="8318424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制定融合方案：根据评估结果，制定IT系统建设与数字化改造的融合方案，包括技术选型、系统架构设计、数据迁移和接口整合等方面。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IT系统建设与数字化改造的融合实施</a:t>
            </a:r>
            <a:endParaRPr altLang="en-US" lang="zh-CN"/>
          </a:p>
        </p:txBody>
      </p:sp>
      <p:sp>
        <p:nvSpPr>
          <p:cNvPr id="10502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融合实施的目标和意义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IT系统建设与数字化改造的融合过程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融合实施的关键技术和方法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融合实施的成功案例和经验分享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  <p:sp>
        <p:nvSpPr>
          <p:cNvPr id="10502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IT系统建设与数字化改造的风险与应对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lnSpcReduction="20000"/>
          </a:bodyPr>
          <a:p>
            <a:r>
              <a:rPr altLang="en-US" lang="zh-CN"/>
              <a:t>技术风险：新技术的不稳定性、兼容性问题等</a:t>
            </a:r>
            <a:endParaRPr altLang="en-US" lang="zh-CN"/>
          </a:p>
          <a:p>
            <a:r>
              <a:rPr altLang="en-US" lang="zh-CN"/>
              <a:t>数据安全风险：数据泄露、篡改、丢失等</a:t>
            </a:r>
            <a:endParaRPr altLang="en-US" lang="zh-CN"/>
          </a:p>
          <a:p>
            <a:r>
              <a:rPr altLang="en-US" lang="zh-CN"/>
              <a:t>业务连续性风险：系统故障、网络攻击等对业务的影响</a:t>
            </a:r>
            <a:endParaRPr altLang="en-US" lang="zh-CN"/>
          </a:p>
          <a:p>
            <a:r>
              <a:rPr altLang="en-US" lang="zh-CN"/>
              <a:t>人员技能风险：员工技能不足，无法应对数字化改造带来的挑战</a:t>
            </a:r>
            <a:endParaRPr altLang="en-US" lang="zh-CN"/>
          </a:p>
          <a:p>
            <a:r>
              <a:rPr altLang="en-US" lang="zh-CN"/>
              <a:t>法律法规风险：合规性问题，如数据保护、知识产权等  IT系统建设与数字化改造的风险应对</a:t>
            </a:r>
            <a:endParaRPr altLang="en-US" lang="zh-CN"/>
          </a:p>
          <a:p>
            <a:pPr lvl="1"/>
            <a:r>
              <a:rPr altLang="en-US" lang="zh-CN"/>
              <a:t>IT系统建设与数字化改造的风险应对</a:t>
            </a:r>
            <a:endParaRPr altLang="en-US" lang="zh-CN"/>
          </a:p>
          <a:p>
            <a:r>
              <a:rPr altLang="en-US" lang="zh-CN"/>
              <a:t>制定详细的风险管理计划，包括风险识别、评估、监控和控制</a:t>
            </a:r>
            <a:endParaRPr altLang="en-US" lang="zh-CN"/>
          </a:p>
          <a:p>
            <a:r>
              <a:rPr altLang="en-US" lang="zh-CN"/>
              <a:t>加强数据安全防护，采用加密技术、访问控制等措施</a:t>
            </a:r>
            <a:endParaRPr altLang="en-US" lang="zh-CN"/>
          </a:p>
          <a:p>
            <a:r>
              <a:rPr altLang="en-US" lang="zh-CN"/>
              <a:t>建立业务连续性计划，确保在系统故障或网络攻击时能够快速恢复业务</a:t>
            </a:r>
            <a:endParaRPr altLang="en-US" lang="zh-CN"/>
          </a:p>
          <a:p>
            <a:r>
              <a:rPr altLang="en-US" lang="zh-CN"/>
              <a:t>加强员工培训，提高员工技能水平，适应数字化改造的需求</a:t>
            </a:r>
            <a:endParaRPr altLang="en-US" lang="zh-CN"/>
          </a:p>
          <a:p>
            <a:r>
              <a:rPr altLang="en-US" lang="zh-CN"/>
              <a:t>遵守相关法律法规，确保合规性，避免法律风险</a:t>
            </a:r>
            <a:endParaRPr altLang="en-US" lang="zh-CN"/>
          </a:p>
        </p:txBody>
      </p:sp>
      <p:sp>
        <p:nvSpPr>
          <p:cNvPr id="10503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IT系统建设与数字化改造的风险识别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IT系统建设与数字化改造的风险评估</a:t>
            </a:r>
            <a:endParaRPr altLang="en-US" lang="zh-CN"/>
          </a:p>
        </p:txBody>
      </p:sp>
      <p:sp>
        <p:nvSpPr>
          <p:cNvPr id="1050396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50667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98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49188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0" name="序号"/>
          <p:cNvSpPr txBox="1"/>
          <p:nvPr>
            <p:custDataLst>
              <p:tags r:id="rId3"/>
            </p:custDataLst>
          </p:nvPr>
        </p:nvSpPr>
        <p:spPr>
          <a:xfrm>
            <a:off x="5339977" y="172222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402" name="标题"/>
          <p:cNvSpPr txBox="1"/>
          <p:nvPr>
            <p:custDataLst>
              <p:tags r:id="rId4"/>
            </p:custDataLst>
          </p:nvPr>
        </p:nvSpPr>
        <p:spPr>
          <a:xfrm>
            <a:off x="996534" y="155950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信息安全风险：数据泄露、黑客攻击等威胁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404" name="正文"/>
          <p:cNvSpPr txBox="1"/>
          <p:nvPr>
            <p:custDataLst>
              <p:tags r:id="rId5"/>
            </p:custDataLst>
          </p:nvPr>
        </p:nvSpPr>
        <p:spPr>
          <a:xfrm>
            <a:off x="996534" y="201949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40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05330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8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03851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0" name="序号"/>
          <p:cNvSpPr txBox="1"/>
          <p:nvPr>
            <p:custDataLst>
              <p:tags r:id="rId8"/>
            </p:custDataLst>
          </p:nvPr>
        </p:nvSpPr>
        <p:spPr>
          <a:xfrm>
            <a:off x="6255721" y="226322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412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5999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414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5851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6" name="序号"/>
          <p:cNvSpPr txBox="1"/>
          <p:nvPr>
            <p:custDataLst>
              <p:tags r:id="rId11"/>
            </p:custDataLst>
          </p:nvPr>
        </p:nvSpPr>
        <p:spPr>
          <a:xfrm>
            <a:off x="5339977" y="281478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41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14163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420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12754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2" name="序号"/>
          <p:cNvSpPr txBox="1"/>
          <p:nvPr>
            <p:custDataLst>
              <p:tags r:id="rId14"/>
            </p:custDataLst>
          </p:nvPr>
        </p:nvSpPr>
        <p:spPr>
          <a:xfrm>
            <a:off x="6255721" y="334873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4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69248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426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67839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8" name="序号"/>
          <p:cNvSpPr txBox="1"/>
          <p:nvPr>
            <p:custDataLst>
              <p:tags r:id="rId17"/>
            </p:custDataLst>
          </p:nvPr>
        </p:nvSpPr>
        <p:spPr>
          <a:xfrm>
            <a:off x="5339977" y="390803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43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23066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432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21586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4" name="序号"/>
          <p:cNvSpPr txBox="1"/>
          <p:nvPr>
            <p:custDataLst>
              <p:tags r:id="rId20"/>
            </p:custDataLst>
          </p:nvPr>
        </p:nvSpPr>
        <p:spPr>
          <a:xfrm>
            <a:off x="6255721" y="443705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6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478574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438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477095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0" name="序号"/>
          <p:cNvSpPr txBox="1"/>
          <p:nvPr>
            <p:custDataLst>
              <p:tags r:id="rId23"/>
            </p:custDataLst>
          </p:nvPr>
        </p:nvSpPr>
        <p:spPr>
          <a:xfrm>
            <a:off x="5339977" y="500129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44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420" y="531898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444" name="Freeform 488"/>
          <p:cNvSpPr/>
          <p:nvPr>
            <p:custDataLst>
              <p:tags r:id="rId25"/>
            </p:custDataLst>
          </p:nvPr>
        </p:nvSpPr>
        <p:spPr>
          <a:xfrm rot="5400000">
            <a:off x="6147240" y="530490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6" name="序号"/>
          <p:cNvSpPr txBox="1"/>
          <p:nvPr>
            <p:custDataLst>
              <p:tags r:id="rId26"/>
            </p:custDataLst>
          </p:nvPr>
        </p:nvSpPr>
        <p:spPr>
          <a:xfrm>
            <a:off x="6255721" y="552608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8" name="标题"/>
          <p:cNvSpPr txBox="1"/>
          <p:nvPr>
            <p:custDataLst>
              <p:tags r:id="rId27"/>
            </p:custDataLst>
          </p:nvPr>
        </p:nvSpPr>
        <p:spPr>
          <a:xfrm>
            <a:off x="7445483" y="209486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技术风险：系统不稳定、技术更新迅速等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450" name="正文"/>
          <p:cNvSpPr txBox="1"/>
          <p:nvPr>
            <p:custDataLst>
              <p:tags r:id="rId28"/>
            </p:custDataLst>
          </p:nvPr>
        </p:nvSpPr>
        <p:spPr>
          <a:xfrm>
            <a:off x="7445483" y="255414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452" name="标题"/>
          <p:cNvSpPr txBox="1"/>
          <p:nvPr>
            <p:custDataLst>
              <p:tags r:id="rId29"/>
            </p:custDataLst>
          </p:nvPr>
        </p:nvSpPr>
        <p:spPr>
          <a:xfrm>
            <a:off x="996534" y="265417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业务风险：业务流程中断、数据丢失等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454" name="正文"/>
          <p:cNvSpPr txBox="1"/>
          <p:nvPr>
            <p:custDataLst>
              <p:tags r:id="rId30"/>
            </p:custDataLst>
          </p:nvPr>
        </p:nvSpPr>
        <p:spPr>
          <a:xfrm>
            <a:off x="996534" y="311345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456" name="标题"/>
          <p:cNvSpPr txBox="1"/>
          <p:nvPr>
            <p:custDataLst>
              <p:tags r:id="rId31"/>
            </p:custDataLst>
          </p:nvPr>
        </p:nvSpPr>
        <p:spPr>
          <a:xfrm>
            <a:off x="7445483" y="318882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法律风险：合规问题、知识产权侵权等  IT系统建设与数字化改造的风险应对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458" name="正文"/>
          <p:cNvSpPr txBox="1"/>
          <p:nvPr>
            <p:custDataLst>
              <p:tags r:id="rId32"/>
            </p:custDataLst>
          </p:nvPr>
        </p:nvSpPr>
        <p:spPr>
          <a:xfrm>
            <a:off x="7445483" y="364810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IT系统建设与数字化改造的风险应对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460" name="标题"/>
          <p:cNvSpPr txBox="1"/>
          <p:nvPr>
            <p:custDataLst>
              <p:tags r:id="rId33"/>
            </p:custDataLst>
          </p:nvPr>
        </p:nvSpPr>
        <p:spPr>
          <a:xfrm>
            <a:off x="996534" y="374109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加强信息安全防护：采用加密技术、防火墙等措施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462" name="正文"/>
          <p:cNvSpPr txBox="1"/>
          <p:nvPr>
            <p:custDataLst>
              <p:tags r:id="rId34"/>
            </p:custDataLst>
          </p:nvPr>
        </p:nvSpPr>
        <p:spPr>
          <a:xfrm>
            <a:off x="996534" y="420037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464" name="标题"/>
          <p:cNvSpPr txBox="1"/>
          <p:nvPr>
            <p:custDataLst>
              <p:tags r:id="rId35"/>
            </p:custDataLst>
          </p:nvPr>
        </p:nvSpPr>
        <p:spPr>
          <a:xfrm>
            <a:off x="7445483" y="428631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建立技术更新机制：定期进行系统升级和漏洞修补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466" name="正文"/>
          <p:cNvSpPr txBox="1"/>
          <p:nvPr>
            <p:custDataLst>
              <p:tags r:id="rId36"/>
            </p:custDataLst>
          </p:nvPr>
        </p:nvSpPr>
        <p:spPr>
          <a:xfrm>
            <a:off x="7445483" y="474559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468" name="标题"/>
          <p:cNvSpPr txBox="1"/>
          <p:nvPr>
            <p:custDataLst>
              <p:tags r:id="rId37"/>
            </p:custDataLst>
          </p:nvPr>
        </p:nvSpPr>
        <p:spPr>
          <a:xfrm>
            <a:off x="996534" y="482026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完善业务流程备份：确保数据安全和业务连续性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470" name="正文"/>
          <p:cNvSpPr txBox="1"/>
          <p:nvPr>
            <p:custDataLst>
              <p:tags r:id="rId38"/>
            </p:custDataLst>
          </p:nvPr>
        </p:nvSpPr>
        <p:spPr>
          <a:xfrm>
            <a:off x="996534" y="52802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472" name="标题"/>
          <p:cNvSpPr txBox="1"/>
          <p:nvPr>
            <p:custDataLst>
              <p:tags r:id="rId39"/>
            </p:custDataLst>
          </p:nvPr>
        </p:nvSpPr>
        <p:spPr>
          <a:xfrm>
            <a:off x="7445483" y="536759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25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强化法律合规意识：遵守相关法律法规，加强知识产权保护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474" name="正文"/>
          <p:cNvSpPr txBox="1"/>
          <p:nvPr>
            <p:custDataLst>
              <p:tags r:id="rId40"/>
            </p:custDataLst>
          </p:nvPr>
        </p:nvSpPr>
        <p:spPr>
          <a:xfrm>
            <a:off x="7445483" y="582757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IT系统建设与数字化改造的风险应对策略</a:t>
            </a:r>
            <a:endParaRPr altLang="en-US" lang="zh-CN"/>
          </a:p>
        </p:txBody>
      </p:sp>
      <p:sp>
        <p:nvSpPr>
          <p:cNvPr id="105051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风险识别：全面分析IT系统建设与数字化改造过程中可能出现的风险，包括技术、安全、数据等方面。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风险评估：对识别出的风险进行评估，确定其可能性和影响程度，为后续应对策略制定提供依据。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风险应对策略制定：根据风险评估结果，制定相应的应对策略，包括预防措施、应急预案等。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风险监控与持续改进：在IT系统建设与数字化改造过程中，对风险进行实时监控，及时发现并处理新出现的风险，持续改进风险应对策略。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8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580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7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i*1_2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a*1_2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f*1_2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i*1_1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a*1_1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VALUE" val="12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f*1_1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VALUE" val="45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i*1_4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a*1_4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f*1_4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i*1_3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a*1_3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VALUE" val="12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f*1_3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0922_6*l_h_i*1_2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2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0922_6*l_h_i*1_1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1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0922_6*l_h_i*1_4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4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0922_6*l_h_i*1_3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3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i*1_6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a*1_6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f*1_6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i*1_5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a*1_5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f*1_5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i*1_7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7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a*1_7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7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f*1_7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7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6_1"/>
  <p:tag name="KSO_WM_UNIT_ID" val="diagram20230922_6*l_h_i*1_6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6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1"/>
  <p:tag name="KSO_WM_UNIT_ID" val="diagram20230922_6*l_h_i*1_5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5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7_1"/>
  <p:tag name="KSO_WM_UNIT_ID" val="diagram20230922_6*l_h_i*1_7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7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i*1_2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a*1_2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f*1_2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i*1_1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a*1_1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VALUE" val="12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f*1_1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VALUE" val="45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i*1_4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a*1_4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f*1_4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i*1_3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a*1_3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VALUE" val="12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f*1_3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0922_6*l_h_i*1_2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2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0922_6*l_h_i*1_1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1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0922_6*l_h_i*1_4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4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0922_6*l_h_i*1_3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3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i*1_6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a*1_6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f*1_6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i*1_5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a*1_5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f*1_5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i*1_7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7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a*1_7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7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6*l_h_f*1_7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7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6_1"/>
  <p:tag name="KSO_WM_UNIT_ID" val="diagram20230922_6*l_h_i*1_6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6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1"/>
  <p:tag name="KSO_WM_UNIT_ID" val="diagram20230922_6*l_h_i*1_5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5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7_1"/>
  <p:tag name="KSO_WM_UNIT_ID" val="diagram20230922_6*l_h_i*1_7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7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5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7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2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77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2023-12-19T07:52:09Z</dcterms:created>
  <dcterms:modified xsi:type="dcterms:W3CDTF">2023-12-19T07:52:09Z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535c5ef6cb3542a2b3a45585859dbf40_21</vt:lpwstr>
  </property>
</Properties>
</file>