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614" r:id="rId1"/>
    <p:sldMasterId id="2147501651" r:id="rId2"/>
  </p:sldMasterIdLst>
  <p:notesMasterIdLst>
    <p:notesMasterId r:id="rId3"/>
  </p:notesMasterIdLst>
  <p:sldIdLst>
    <p:sldId id="8137" r:id="rId4"/>
    <p:sldId id="8142" r:id="rId5"/>
    <p:sldId id="8146" r:id="rId6"/>
    <p:sldId id="8149" r:id="rId7"/>
    <p:sldId id="8152" r:id="rId8"/>
    <p:sldId id="8155" r:id="rId9"/>
    <p:sldId id="8158" r:id="rId10"/>
    <p:sldId id="8161" r:id="rId11"/>
    <p:sldId id="8164" r:id="rId12"/>
    <p:sldId id="8167" r:id="rId13"/>
    <p:sldId id="8170" r:id="rId14"/>
    <p:sldId id="8173" r:id="rId15"/>
    <p:sldId id="8176" r:id="rId16"/>
    <p:sldId id="8179" r:id="rId17"/>
    <p:sldId id="8182" r:id="rId18"/>
    <p:sldId id="8185" r:id="rId19"/>
    <p:sldId id="8188" r:id="rId20"/>
    <p:sldId id="8191" r:id="rId21"/>
    <p:sldId id="8194" r:id="rId22"/>
    <p:sldId id="8197" r:id="rId23"/>
    <p:sldId id="8200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615" r:id="rId1"/>
    <p:sldLayoutId id="2147501616" r:id="rId2"/>
    <p:sldLayoutId id="2147501617" r:id="rId3"/>
    <p:sldLayoutId id="2147501618" r:id="rId4"/>
    <p:sldLayoutId id="2147501619" r:id="rId5"/>
    <p:sldLayoutId id="2147501620" r:id="rId6"/>
    <p:sldLayoutId id="2147501621" r:id="rId7"/>
    <p:sldLayoutId id="2147501622" r:id="rId8"/>
    <p:sldLayoutId id="2147501623" r:id="rId9"/>
    <p:sldLayoutId id="2147501624" r:id="rId10"/>
    <p:sldLayoutId id="21475016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652" r:id="rId1"/>
    <p:sldLayoutId id="2147501653" r:id="rId2"/>
    <p:sldLayoutId id="2147501654" r:id="rId3"/>
    <p:sldLayoutId id="2147501655" r:id="rId4"/>
    <p:sldLayoutId id="2147501656" r:id="rId5"/>
    <p:sldLayoutId id="2147501657" r:id="rId6"/>
    <p:sldLayoutId id="2147501658" r:id="rId7"/>
    <p:sldLayoutId id="2147501659" r:id="rId8"/>
    <p:sldLayoutId id="2147501660" r:id="rId9"/>
    <p:sldLayoutId id="2147501661" r:id="rId10"/>
    <p:sldLayoutId id="214750166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030"/>
          </a:bodyPr>
          <a:p>
            <a:r>
              <a:rPr altLang="en-US" lang="zh-CN"/>
              <a:t>学校双减和学生兴趣培养的衔接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4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双减政策的背景和意义</a:t>
            </a:r>
            <a:endParaRPr altLang="en-US" dirty="0" sz="14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4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双减政策的具体措施</a:t>
            </a:r>
            <a:endParaRPr altLang="en-US" dirty="0" sz="14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4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双减政策对学生兴趣培养的影响</a:t>
            </a:r>
            <a:endParaRPr altLang="en-US" dirty="0" sz="14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5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学校和家长如何做好双减和学生兴趣培养的衔接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4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案例分享和启示</a:t>
            </a:r>
            <a:endParaRPr altLang="en-US" dirty="0" sz="14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双减政策的背景和意义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教育焦虑：家长对子女的教育期望过高，导致过度竞争和压力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学生负担过重：过度的学习压力和作业量，影响学生的身心健康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教育资源不均衡：优质教育资源有限，难以满足所有学生的需求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政策推动：政府为了减轻学生和家庭的负担，推动教育公平和素质教育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推进教育公平，提高教育质量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深化教育改革，促进教育现代化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培养创新精神和实践能力，提高学生综合素质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双减政策的具体措施</a:t>
            </a:r>
            <a:endParaRPr altLang="en-US" lang="zh-CN"/>
          </a:p>
        </p:txBody>
      </p:sp>
      <p:sp>
        <p:nvSpPr>
          <p:cNvPr id="104908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08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减轻学生作业负担的措施</a:t>
            </a:r>
            <a:endParaRPr altLang="en-US" lang="zh-CN"/>
          </a:p>
        </p:txBody>
      </p:sp>
      <p:sp>
        <p:nvSpPr>
          <p:cNvPr id="10491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建立作业公示制度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控制作业总量和时长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提高作业质量和层次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强化作业批改和反馈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规范校外培训机构的措施</a:t>
            </a:r>
            <a:endParaRPr altLang="en-US" lang="zh-CN"/>
          </a:p>
        </p:txBody>
      </p:sp>
      <p:sp>
        <p:nvSpPr>
          <p:cNvPr id="10491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规范培训内容：校外培训机构必须按照规定的教学大纲和课程设置进行培训。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限制培训时间：严格控制学生参加校外培训的时间，禁止超前、超纲教学。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提高教师资质：校外培训机构必须拥有合格的教师资质，提高教师队伍的整体素质。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加强监管力度：相关部门将加大对校外培训机构的监管力度，对违规行为进行严厉处罚。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双减政策对学生兴趣培养的影响</a:t>
            </a:r>
            <a:endParaRPr altLang="en-US" lang="zh-CN"/>
          </a:p>
        </p:txBody>
      </p:sp>
      <p:sp>
        <p:nvSpPr>
          <p:cNvPr id="104924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24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学生兴趣培养的重要性</a:t>
            </a:r>
            <a:endParaRPr altLang="en-US" lang="zh-CN"/>
          </a:p>
        </p:txBody>
      </p:sp>
      <p:sp>
        <p:nvSpPr>
          <p:cNvPr id="104929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兴趣是学习的动力，能够激发学生的内在潜力。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兴趣培养有助于培养学生的创新思维和创造力，提高综合素质。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通过兴趣培养，学生可以发现自己的特长和优势，更好地规划未来职业发展方向。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兴趣培养有助于培养学生的自信心和自尊心，增强心理抗压能力。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双减政策对学生兴趣培养的促进</a:t>
            </a:r>
            <a:endParaRPr altLang="en-US" lang="zh-CN"/>
          </a:p>
        </p:txBody>
      </p:sp>
      <p:sp>
        <p:nvSpPr>
          <p:cNvPr id="10493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规范校外培训机构，促进学生全面发展，提升学生综合素质和创新能力。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减轻学生课业负担，增加学生自由时间，有利于学生发掘和培养兴趣爱好。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推动学校教育改革，加强素质教育，提供更多元化的课程和活动，满足学生个性化需求。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强化家庭教育责任，引导家长关注孩子兴趣爱好，支持孩子全面发展。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双减政策实施中存在的问题和挑战</a:t>
            </a:r>
            <a:endParaRPr altLang="en-US" lang="zh-CN"/>
          </a:p>
        </p:txBody>
      </p:sp>
      <p:sp>
        <p:nvSpPr>
          <p:cNvPr id="10494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学科类培训转为地下，难以监管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家长和学生对“减负”存在误解，担忧学业质量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教师面临新的教学挑战，需要更新教学理念和方法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校外培训需求依然旺盛，优质资源供给不足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学校和家长如何做好双减和学生兴趣培养的衔接</a:t>
            </a:r>
            <a:endParaRPr altLang="en-US" lang="zh-CN"/>
          </a:p>
        </p:txBody>
      </p:sp>
      <p:sp>
        <p:nvSpPr>
          <p:cNvPr id="104945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6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学校在双减和学生兴趣培养中的角色和责任</a:t>
            </a:r>
            <a:endParaRPr altLang="en-US" lang="zh-CN"/>
          </a:p>
        </p:txBody>
      </p:sp>
      <p:sp>
        <p:nvSpPr>
          <p:cNvPr id="10495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提供多样化的课程和活动，满足学生的兴趣和需求。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建立有效的家校沟通机制，共同关注学生的成长和发展。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加强对学生的引导和鼓励，帮助他们树立正确的价值观和学习态度。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积极推进教育改革，不断完善双减政策和学生兴趣培养的衔接机制。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家长在双减和学生兴趣培养中的角色和责任</a:t>
            </a:r>
            <a:endParaRPr altLang="en-US" lang="zh-CN"/>
          </a:p>
        </p:txBody>
      </p:sp>
      <p:sp>
        <p:nvSpPr>
          <p:cNvPr id="10495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了解双减政策，合理规划孩子的学习和兴趣发展。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发掘孩子的兴趣和特长，鼓励他们积极参与课外活动。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与学校密切配合，共同关注孩子的学习和兴趣发展。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培养孩子的自主学习能力，帮助他们更好地适应双减政策。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做好双减和学生兴趣培养衔接的具体措施和方法</a:t>
            </a:r>
            <a:endParaRPr altLang="en-US" lang="zh-CN"/>
          </a:p>
        </p:txBody>
      </p:sp>
      <p:sp>
        <p:nvSpPr>
          <p:cNvPr id="104958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了解学生的兴趣和特长，根据学生的个性发展制定个性化的培养计划。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开展丰富多彩的课外活动，鼓励学生参与其中，发挥自己的特长和兴趣。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加强家校合作，让家长了解双减政策的意义和具体措施，共同关注学生的兴趣发展。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学校应该提供多元化的课程设置，满足不同学生的需求，促进学生全面发展。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案例分享和启示</a:t>
            </a:r>
            <a:endParaRPr altLang="en-US" lang="zh-CN"/>
          </a:p>
        </p:txBody>
      </p:sp>
      <p:sp>
        <p:nvSpPr>
          <p:cNvPr id="104964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4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成功实施双减政策的学校案例分享</a:t>
            </a:r>
            <a:endParaRPr altLang="en-US" lang="zh-CN"/>
          </a:p>
        </p:txBody>
      </p:sp>
      <p:sp>
        <p:nvSpPr>
          <p:cNvPr id="10496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案例三：某高中创新教学方式，采用项目式学习、翻转课堂等教学方法，让学生在探究、合作、实践中学习，有效减轻学生负担，提高学习效果。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案例一：某小学通过优化课程设置，减少作业量，增加学生兴趣课程，成功减轻学生负担，同时提高了学生的综合素质。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案例二：某初中推行课后服务，组织丰富多彩的体育、艺术、科技等活动，让学生在轻松愉快的氛围中发展兴趣爱好，减轻学业压力。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案例四：某幼儿园通过游戏化教学、亲子互动等方式，让学生在玩乐中学习知识，培养兴趣，实现快乐成长。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学生兴趣培养的成功案例分享</a:t>
            </a:r>
            <a:endParaRPr altLang="en-US" lang="zh-CN"/>
          </a:p>
        </p:txBody>
      </p:sp>
      <p:sp>
        <p:nvSpPr>
          <p:cNvPr id="10497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案例效果：学生的绘画作品在各类比赛中屡获佳绩，同时也激发了其他学生的兴趣和热情。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案例启示：学校应该注重学生兴趣的培养，提供多样化的兴趣班和课程，让学生在轻松愉快的氛围中发展自己的特长。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案例名称：某小学的绘画兴趣班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案例简介：该兴趣班通过专业教师的指导，帮助学生发掘绘画天赋，提升创作能力，取得了丰硕的成果。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启示和建议</a:t>
            </a:r>
            <a:endParaRPr altLang="en-US" lang="zh-CN"/>
          </a:p>
        </p:txBody>
      </p:sp>
      <p:sp>
        <p:nvSpPr>
          <p:cNvPr id="10498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学校应重视学生的兴趣培养，提供多样化的课程和活动，满足学生的个性化需求。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在实施双减政策的过程中，学校应该注重学生的全面发展，提高学生的综合素质。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家长应该积极参与学校的教育活动，与学校共同关注孩子的成长，培养孩子的兴趣和特长。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教育部门应该加强对学校双减政策落实情况的监督和评估，确保政策的有效实施。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985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281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2024-01-05T13:01:37Z</dcterms:created>
  <dcterms:modified xsi:type="dcterms:W3CDTF">2024-01-05T13:01:37Z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5cb3fc74e5a9498f99fd343396c157c6_21</vt:lpwstr>
  </property>
</Properties>
</file>