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289" r:id="rId1"/>
    <p:sldMasterId id="2147499326" r:id="rId2"/>
  </p:sldMasterIdLst>
  <p:notesMasterIdLst>
    <p:notesMasterId r:id="rId3"/>
  </p:notesMasterIdLst>
  <p:sldIdLst>
    <p:sldId id="7714" r:id="rId4"/>
    <p:sldId id="7718" r:id="rId5"/>
    <p:sldId id="7721" r:id="rId6"/>
    <p:sldId id="7724" r:id="rId7"/>
    <p:sldId id="7730" r:id="rId9"/>
    <p:sldId id="7733" r:id="rId10"/>
    <p:sldId id="7736" r:id="rId11"/>
    <p:sldId id="7739" r:id="rId12"/>
    <p:sldId id="7745" r:id="rId14"/>
    <p:sldId id="7748" r:id="rId15"/>
    <p:sldId id="7751" r:id="rId16"/>
    <p:sldId id="7754" r:id="rId17"/>
    <p:sldId id="7757" r:id="rId18"/>
    <p:sldId id="7763" r:id="rId20"/>
    <p:sldId id="7766" r:id="rId21"/>
    <p:sldId id="7769" r:id="rId22"/>
    <p:sldId id="7772" r:id="rId23"/>
    <p:sldId id="7775" r:id="rId24"/>
    <p:sldId id="7781" r:id="rId26"/>
    <p:sldId id="7784" r:id="rId27"/>
    <p:sldId id="7787" r:id="rId28"/>
    <p:sldId id="7790" r:id="rId29"/>
    <p:sldId id="7796" r:id="rId31"/>
    <p:sldId id="7799" r:id="rId32"/>
    <p:sldId id="7802" r:id="rId33"/>
    <p:sldId id="7805" r:id="rId34"/>
    <p:sldId id="7808" r:id="rId35"/>
    <p:sldId id="7814" r:id="rId37"/>
    <p:sldId id="7817" r:id="rId38"/>
    <p:sldId id="7820" r:id="rId39"/>
    <p:sldId id="7823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290" r:id="rId1"/>
    <p:sldLayoutId id="2147499291" r:id="rId2"/>
    <p:sldLayoutId id="2147499292" r:id="rId3"/>
    <p:sldLayoutId id="2147499293" r:id="rId4"/>
    <p:sldLayoutId id="2147499294" r:id="rId5"/>
    <p:sldLayoutId id="2147499295" r:id="rId6"/>
    <p:sldLayoutId id="2147499296" r:id="rId7"/>
    <p:sldLayoutId id="2147499297" r:id="rId8"/>
    <p:sldLayoutId id="2147499298" r:id="rId9"/>
    <p:sldLayoutId id="2147499299" r:id="rId10"/>
    <p:sldLayoutId id="21474993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327" r:id="rId1"/>
    <p:sldLayoutId id="2147499328" r:id="rId2"/>
    <p:sldLayoutId id="2147499329" r:id="rId3"/>
    <p:sldLayoutId id="2147499330" r:id="rId4"/>
    <p:sldLayoutId id="2147499331" r:id="rId5"/>
    <p:sldLayoutId id="2147499332" r:id="rId6"/>
    <p:sldLayoutId id="2147499333" r:id="rId7"/>
    <p:sldLayoutId id="2147499334" r:id="rId8"/>
    <p:sldLayoutId id="2147499335" r:id="rId9"/>
    <p:sldLayoutId id="2147499336" r:id="rId10"/>
    <p:sldLayoutId id="21474993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tags" Target="../tags/tag403.xml"/><Relationship Id="rId18" Type="http://schemas.openxmlformats.org/officeDocument/2006/relationships/tags" Target="../tags/tag404.xml"/><Relationship Id="rId19" Type="http://schemas.openxmlformats.org/officeDocument/2006/relationships/tags" Target="../tags/tag405.xml"/><Relationship Id="rId20" Type="http://schemas.openxmlformats.org/officeDocument/2006/relationships/tags" Target="../tags/tag406.xml"/><Relationship Id="rId21" Type="http://schemas.openxmlformats.org/officeDocument/2006/relationships/tags" Target="../tags/tag407.xml"/><Relationship Id="rId22" Type="http://schemas.openxmlformats.org/officeDocument/2006/relationships/tags" Target="../tags/tag408.xml"/><Relationship Id="rId23" Type="http://schemas.openxmlformats.org/officeDocument/2006/relationships/tags" Target="../tags/tag409.xml"/><Relationship Id="rId24" Type="http://schemas.openxmlformats.org/officeDocument/2006/relationships/tags" Target="../tags/tag410.xml"/><Relationship Id="rId25" Type="http://schemas.openxmlformats.org/officeDocument/2006/relationships/tags" Target="../tags/tag411.xml"/><Relationship Id="rId26" Type="http://schemas.openxmlformats.org/officeDocument/2006/relationships/tags" Target="../tags/tag412.xml"/><Relationship Id="rId27" Type="http://schemas.openxmlformats.org/officeDocument/2006/relationships/tags" Target="../tags/tag413.xml"/><Relationship Id="rId28" Type="http://schemas.openxmlformats.org/officeDocument/2006/relationships/tags" Target="../tags/tag414.xml"/><Relationship Id="rId29" Type="http://schemas.openxmlformats.org/officeDocument/2006/relationships/tags" Target="../tags/tag415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企业管理的员工动力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员工动力的重要性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员工动力的影响因素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如何提升员工动力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员工动力提升的实践案例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员工动力与企业管理策略的结合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员工动力的重要性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员工动力是企业发展的核心动力</a:t>
            </a:r>
            <a:endParaRPr altLang="en-US" lang="zh-CN"/>
          </a:p>
        </p:txBody>
      </p:sp>
      <p:sp>
        <p:nvSpPr>
          <p:cNvPr id="10490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员工动力是推动企业发展的关键因素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员工动力的激发有助于提高工作效率和创造力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员工动力的培养有助于增强企业凝聚力和竞争力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员工动力的激励有助于提升员工满意度和忠诚度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员工动力提升企业绩效和创新能力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员工动力是企业发展的核心动力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员工动力激发企业创新活力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员工动力提升企业绩效水平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员工动力促进企业可持续发展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员工动力促进员工个人成长和职业发展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员工动力是推动员工积极工作、实现个人和组织目标的重要因素。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员工动力的激发可以促进员工的创造力和创新精神，为企业带来更多的价值。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员工动力的培养需要企业提供良好的工作环境和激励机制，激发员工的积极性和创造力。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员工动力的提升有助于员工个人成长和职业发展，提高员工的综合素质和竞争力。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9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员工动力的影响因素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工作环境与氛围</a:t>
            </a:r>
            <a:endParaRPr altLang="en-US" lang="zh-CN"/>
          </a:p>
        </p:txBody>
      </p:sp>
      <p:sp>
        <p:nvSpPr>
          <p:cNvPr id="1049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工作场所的整洁与舒适度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领导者的管理风格与态度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公司文化的价值观与使命感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团队成员之间的合作与沟通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薪酬福利与激励机制</a:t>
            </a:r>
            <a:endParaRPr altLang="en-US" lang="zh-CN"/>
          </a:p>
        </p:txBody>
      </p:sp>
      <p:sp>
        <p:nvSpPr>
          <p:cNvPr id="10494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薪酬福利：提供合理的薪酬和福利，如奖金、晋升机会、培训等，以激励员工努力工作。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激励机制：建立有效的激励机制，如绩效考核、目标管理、竞争机制等，以激发员工的积极性和创造力。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员工参与：鼓励员工参与决策和管理，提高员工的归属感和责任感，增强员工的工作动力。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企业文化：建立积极向上、富有创新精神的企业文化，营造良好的工作氛围，提高员工的工作满意度和动力。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培训与发展机会</a:t>
            </a:r>
            <a:endParaRPr altLang="en-US" lang="zh-CN"/>
          </a:p>
        </p:txBody>
      </p:sp>
      <p:sp>
        <p:nvSpPr>
          <p:cNvPr id="10495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培训课程：提供专业培训课程，提高员工技能水平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晋升机会：设立明确的晋升通道，激发员工进取心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职业规划：协助员工制定职业规划，实现个人发展目标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学习环境：营造良好的学习氛围，鼓励员工自主学习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企业文化与价值观</a:t>
            </a:r>
            <a:endParaRPr altLang="en-US" lang="zh-CN"/>
          </a:p>
        </p:txBody>
      </p:sp>
      <p:sp>
        <p:nvSpPr>
          <p:cNvPr id="10495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使命：企业使命对员工动力的激励作用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愿景：企业愿景对员工动力的引导作用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企业文化：企业价值观、使命、愿景等对员工动力的影响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价值观：员工对企业价值观的认同程度与工作动力之间的关系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6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如何提升员工动力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优化工作环境与氛围</a:t>
            </a:r>
            <a:endParaRPr altLang="en-US" lang="zh-CN"/>
          </a:p>
        </p:txBody>
      </p:sp>
      <p:sp>
        <p:nvSpPr>
          <p:cNvPr id="10497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鼓励员工参与决策，提高工作积极性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关注员工需求，提供必要的支持和帮助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创造舒适的工作环境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营造积极向上的工作氛围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设计合理的薪酬福利体系</a:t>
            </a:r>
            <a:endParaRPr altLang="en-US" lang="zh-CN"/>
          </a:p>
        </p:txBody>
      </p:sp>
      <p:sp>
        <p:nvSpPr>
          <p:cNvPr id="10498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薪酬福利体系的设计原则：公平、透明、激励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薪酬福利体系的具体内容：基本工资、奖金、津贴、保险、福利等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薪酬福利体系与员工动力的关系：提高员工满意度、增强员工归属感、促进员工积极工作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薪酬福利体系的设计步骤：明确企业战略、分析岗位价值、市场调研、制定方案、实施与调整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提供培训与发展机会</a:t>
            </a:r>
            <a:endParaRPr altLang="en-US" lang="zh-CN"/>
          </a:p>
        </p:txBody>
      </p:sp>
      <p:sp>
        <p:nvSpPr>
          <p:cNvPr id="10498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晋升机会：设立明确的晋升通道，鼓励员工积极进取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培训课程：提供专业培训课程，提高员工技能和知识水平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职业规划：帮助员工制定职业规划，明确发展目标和方向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学习与成长：鼓励员工自主学习，提供学习资源和支持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塑造积极的企业文化与价值观</a:t>
            </a:r>
            <a:endParaRPr altLang="en-US" lang="zh-CN"/>
          </a:p>
        </p:txBody>
      </p:sp>
      <p:sp>
        <p:nvSpPr>
          <p:cNvPr id="1049956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培养诚信意识：强调诚信经营和道德规范，树立企业良好形象，提升员工自豪感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70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营造开放氛围：鼓励员工提出建议和意见，参与决策过程，增强归属感和责任感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72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关注员工成长：提供培训和发展机会，帮助员工提升技能和知识，增强自信心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74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建立激励机制：设立合理的薪酬和奖励制度，表彰优秀员工，激励全体员工积极工作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76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明确企业的使命与愿景：让员工清楚企业的目标和发展方向，激发共同奋斗的决心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78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强调团队合作：鼓励员工之间相互协作，共同解决问题，培养团队精神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80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8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员工动力提升的实践案例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成功企业的员工动力管理案例</a:t>
            </a:r>
            <a:endParaRPr altLang="en-US" lang="zh-CN"/>
          </a:p>
        </p:txBody>
      </p:sp>
      <p:sp>
        <p:nvSpPr>
          <p:cNvPr id="10501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阿里巴巴：通过企业文化和激励机制，激发员工创新和激情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腾讯：通过提供良好的工作环境和职业发展机会，提高员工满意度和忠诚度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京东：通过设立明确的晋升通道和薪酬体系，激励员工不断学习和进步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华为：通过严格的绩效管理和激励机制，激发员工创新和拼搏精神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失败企业的员工动力管理教训</a:t>
            </a:r>
            <a:endParaRPr altLang="en-US" lang="zh-CN"/>
          </a:p>
        </p:txBody>
      </p:sp>
      <p:sp>
        <p:nvSpPr>
          <p:cNvPr id="1050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缺乏明确的愿景和目标：员工不知道公司的发展方向和目标，缺乏归属感和责任感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沟通不畅：管理层与员工之间缺乏有效的沟通，导致信息传递不畅，员工无法理解公司的战略和目标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激励机制不足：员工付出努力后没有得到相应的回报，缺乏激励措施，导致员工动力不足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缺乏信任和尊重：员工感受到公司对他们的不信任和不尊重，缺乏工作积极性和热情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行业内的最佳实践分享</a:t>
            </a:r>
            <a:endParaRPr altLang="en-US" lang="zh-CN"/>
          </a:p>
        </p:txBody>
      </p:sp>
      <p:sp>
        <p:nvSpPr>
          <p:cNvPr id="10502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案例1：某互联网公司通过提供丰厚的奖金和晋升机会，激励员工积极创新，提高业绩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案例2：某制造业企业通过设立员工建议箱和奖励机制，鼓励员工提出改进意见，提高生产效率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案例3：某零售企业通过提供培训和职业规划，帮助员工提升技能和职业素养，增强工作动力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案例4：某餐饮企业通过提供良好的工作环境和福利待遇，吸引员工留任并提高服务质量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员工动力与企业管理策略的结合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如何将员工动力融入企业战略规划</a:t>
            </a:r>
            <a:endParaRPr altLang="en-US" lang="zh-CN"/>
          </a:p>
        </p:txBody>
      </p:sp>
      <p:sp>
        <p:nvSpPr>
          <p:cNvPr id="10503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制定明确的职业发展路径，让员工看到晋升和成长的空间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建立有效的沟通机制，及时了解员工的工作状态和需求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了解员工需求，制定有针对性的激励策略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建立良好的企业文化，营造积极向上的工作氛围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如何将员工动力与组织结构优化相结合</a:t>
            </a:r>
            <a:endParaRPr altLang="en-US" lang="zh-CN"/>
          </a:p>
        </p:txBody>
      </p:sp>
      <p:sp>
        <p:nvSpPr>
          <p:cNvPr id="105046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62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营造良好的工作环境：为员工提供舒适、安全、健康的工作环境，让员工感受到企业的关怀和重视，从而增强员工动力。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6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68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0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加强沟通与反馈：建立有效的沟通机制，及时了解员工的需求和意见，对员工的工作进行及时反馈和评价，帮助员工改进工作，提高员工动力。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74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6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明确组织目标与员工目标：确保组织目标与员工目标相一致，让员工明白自己的工作与组织目标的关系，从而激发员工动力。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80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2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优化组织结构：通过调整组织结构，使员工能够更好地发挥自身优势，提高工作效率，从而增强员工动力。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86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6667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建立激励机制：通过合理的薪酬、晋升、奖励等激励机制，激发员工的积极性和创造力，提高员工动力。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8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如何将员工动力与业务流程再造相结合</a:t>
            </a:r>
            <a:endParaRPr altLang="en-US" lang="zh-CN"/>
          </a:p>
        </p:txBody>
      </p:sp>
      <p:sp>
        <p:nvSpPr>
          <p:cNvPr id="1050530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532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将员工动力与业务流程再造相结合，可以激发员工的积极性和创造力，提高企业的整体效率和竞争力。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536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员工动力是企业发展的关键因素之一，业务流程再造是提高企业效率和竞争力的重要手段。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540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通过优化业务流程，可以降低成本、提高效率，同时也可以为员工提供更好的工作环境和福利待遇，进一步激发员工的动力。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544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在实施业务流程再造时，需要充分考虑员工的意见和建议，让员工参与到流程设计和实施中来，这样可以更好地提高员工的动力和满意度。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如何将员工动力与领导力发展相结合</a:t>
            </a:r>
            <a:endParaRPr altLang="en-US" lang="zh-CN"/>
          </a:p>
        </p:txBody>
      </p:sp>
      <p:sp>
        <p:nvSpPr>
          <p:cNvPr id="10505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了解员工需求：了解员工的需求和期望，制定相应的激励措施，提高员工的工作积极性和动力。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培养领导力：通过培训和发展计划，培养员工的领导力，提高员工的自我管理和自我激励能力。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建立良好的沟通机制：建立有效的沟通机制，及时了解员工的工作情况和问题，帮助员工解决困难，提高员工的工作满意度和动力。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营造积极的工作氛围：营造积极的工作氛围，鼓励员工参与决策和管理，提高员工的归属感和动力。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6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65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未来员工动力的发展趋势和挑战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未来员工动力的新趋势和影响因素</a:t>
            </a:r>
            <a:endParaRPr altLang="en-US" lang="zh-CN"/>
          </a:p>
        </p:txBody>
      </p:sp>
      <p:sp>
        <p:nvSpPr>
          <p:cNvPr id="10507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趋势：从物质激励到精神激励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应对策略：建立良好的激励机制，提高员工满意度和忠诚度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挑战：如何平衡员工个人需求和企业目标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影响因素：企业文化、领导力、员工参与度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未来员工动力面临的挑战和机遇</a:t>
            </a:r>
            <a:endParaRPr altLang="en-US" lang="zh-CN"/>
          </a:p>
        </p:txBody>
      </p:sp>
      <p:sp>
        <p:nvSpPr>
          <p:cNvPr id="105082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altLang="en-US" lang="zh-CN"/>
              <a:t>挑战：技术变革带来的工作压力、职业发展前景的不确定性、工作与生活平衡的挑战等。</a:t>
            </a:r>
            <a:endParaRPr altLang="en-US" lang="zh-CN"/>
          </a:p>
          <a:p>
            <a:r>
              <a:rPr altLang="en-US" lang="zh-CN"/>
              <a:t>机遇：新兴行业的发展、个性化工作模式的兴起、员工福利和关怀的改善等。  未来员工动力的发展趋势和挑战</a:t>
            </a:r>
            <a:endParaRPr altLang="en-US" lang="zh-CN"/>
          </a:p>
          <a:p>
            <a:pPr lvl="1"/>
            <a:r>
              <a:rPr altLang="en-US" lang="zh-CN"/>
              <a:t>未来员工动力的发展趋势和挑战</a:t>
            </a:r>
            <a:endParaRPr altLang="en-US" lang="zh-CN"/>
          </a:p>
          <a:p>
            <a:r>
              <a:rPr altLang="en-US" lang="zh-CN"/>
              <a:t>发展趋势：从物质激励到精神激励、从单一激励到多元化激励、从短期激励到长期激励等。</a:t>
            </a:r>
            <a:endParaRPr altLang="en-US" lang="zh-CN"/>
          </a:p>
          <a:p>
            <a:r>
              <a:rPr altLang="en-US" lang="zh-CN"/>
              <a:t>挑战：如何平衡员工个人目标和组织目标、如何提高员工的参与度和投入度、如何建立良好的企业文化和工作环境等。  企业管理的员工动力</a:t>
            </a:r>
            <a:endParaRPr altLang="en-US" lang="zh-CN"/>
          </a:p>
          <a:p>
            <a:pPr lvl="1"/>
            <a:r>
              <a:rPr altLang="en-US" lang="zh-CN"/>
              <a:t>企业管理的员工动力</a:t>
            </a:r>
            <a:endParaRPr altLang="en-US" lang="zh-CN"/>
          </a:p>
          <a:p>
            <a:r>
              <a:rPr altLang="en-US" lang="zh-CN"/>
              <a:t>员工动力的定义和重要性</a:t>
            </a:r>
            <a:endParaRPr altLang="en-US" lang="zh-CN"/>
          </a:p>
          <a:p>
            <a:r>
              <a:rPr altLang="en-US" lang="zh-CN"/>
              <a:t>员工动力的影响因素</a:t>
            </a:r>
            <a:endParaRPr altLang="en-US" lang="zh-CN"/>
          </a:p>
          <a:p>
            <a:r>
              <a:rPr altLang="en-US" lang="zh-CN"/>
              <a:t>员工动力的激励措施</a:t>
            </a:r>
            <a:endParaRPr altLang="en-US" lang="zh-CN"/>
          </a:p>
          <a:p>
            <a:r>
              <a:rPr altLang="en-US" lang="zh-CN"/>
              <a:t>员工动力的未来发展趋势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如何应对未来员工动力的变化和发展</a:t>
            </a:r>
            <a:endParaRPr altLang="en-US" lang="zh-CN"/>
          </a:p>
        </p:txBody>
      </p:sp>
      <p:sp>
        <p:nvSpPr>
          <p:cNvPr id="10508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了解员工需求：关注员工的需求和期望，了解他们的职业发展目标，为员工提供更多的发展机会和培训。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激励制度创新：建立灵活多样的激励制度，包括薪酬、奖金、晋升、培训等多种方式，以满足不同员工的需求。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营造良好的工作环境：创造积极向上、开放包容的工作氛围，让员工感受到企业的关怀和支持，提高工作积极性和满意度。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强化企业文化建设：建立符合企业价值观的企业文化，引导员工认同企业的愿景和使命，增强员工的归属感和忠诚度。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9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93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0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2023-12-20T12:18:34Z</dcterms:created>
  <dcterms:modified xsi:type="dcterms:W3CDTF">2023-12-20T12:18:34Z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86e5f1b9c44249f89ee29b977756f80b_21</vt:lpwstr>
  </property>
</Properties>
</file>