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56" r:id="rId1"/>
    <p:sldMasterId id="2147490793" r:id="rId2"/>
  </p:sldMasterIdLst>
  <p:notesMasterIdLst>
    <p:notesMasterId r:id="rId3"/>
  </p:notesMasterIdLst>
  <p:sldIdLst>
    <p:sldId id="3543" r:id="rId4"/>
    <p:sldId id="3547" r:id="rId5"/>
    <p:sldId id="3550" r:id="rId6"/>
    <p:sldId id="3553" r:id="rId7"/>
    <p:sldId id="3559" r:id="rId9"/>
    <p:sldId id="3562" r:id="rId10"/>
    <p:sldId id="3565" r:id="rId11"/>
    <p:sldId id="3568" r:id="rId12"/>
    <p:sldId id="3574" r:id="rId14"/>
    <p:sldId id="3577" r:id="rId15"/>
    <p:sldId id="3580" r:id="rId16"/>
    <p:sldId id="3583" r:id="rId17"/>
    <p:sldId id="3589" r:id="rId19"/>
    <p:sldId id="3592" r:id="rId20"/>
    <p:sldId id="3595" r:id="rId21"/>
    <p:sldId id="3598" r:id="rId22"/>
    <p:sldId id="3604" r:id="rId24"/>
    <p:sldId id="3607" r:id="rId25"/>
    <p:sldId id="3610" r:id="rId26"/>
    <p:sldId id="361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57" r:id="rId1"/>
    <p:sldLayoutId id="2147490758" r:id="rId2"/>
    <p:sldLayoutId id="2147490759" r:id="rId3"/>
    <p:sldLayoutId id="2147490760" r:id="rId4"/>
    <p:sldLayoutId id="2147490761" r:id="rId5"/>
    <p:sldLayoutId id="2147490762" r:id="rId6"/>
    <p:sldLayoutId id="2147490763" r:id="rId7"/>
    <p:sldLayoutId id="2147490764" r:id="rId8"/>
    <p:sldLayoutId id="2147490765" r:id="rId9"/>
    <p:sldLayoutId id="2147490766" r:id="rId10"/>
    <p:sldLayoutId id="21474907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94" r:id="rId1"/>
    <p:sldLayoutId id="2147490795" r:id="rId2"/>
    <p:sldLayoutId id="2147490796" r:id="rId3"/>
    <p:sldLayoutId id="2147490797" r:id="rId4"/>
    <p:sldLayoutId id="2147490798" r:id="rId5"/>
    <p:sldLayoutId id="2147490799" r:id="rId6"/>
    <p:sldLayoutId id="2147490800" r:id="rId7"/>
    <p:sldLayoutId id="2147490801" r:id="rId8"/>
    <p:sldLayoutId id="2147490802" r:id="rId9"/>
    <p:sldLayoutId id="2147490803" r:id="rId10"/>
    <p:sldLayoutId id="21474908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tags" Target="../tags/tag233.xml"/><Relationship Id="rId22" Type="http://schemas.openxmlformats.org/officeDocument/2006/relationships/tags" Target="../tags/tag234.xml"/><Relationship Id="rId23" Type="http://schemas.openxmlformats.org/officeDocument/2006/relationships/tags" Target="../tags/tag235.xml"/><Relationship Id="rId24" Type="http://schemas.openxmlformats.org/officeDocument/2006/relationships/tags" Target="../tags/tag236.xml"/><Relationship Id="rId25" Type="http://schemas.openxmlformats.org/officeDocument/2006/relationships/tags" Target="../tags/tag237.xml"/><Relationship Id="rId26" Type="http://schemas.openxmlformats.org/officeDocument/2006/relationships/tags" Target="../tags/tag238.xml"/><Relationship Id="rId27" Type="http://schemas.openxmlformats.org/officeDocument/2006/relationships/tags" Target="../tags/tag239.xml"/><Relationship Id="rId28" Type="http://schemas.openxmlformats.org/officeDocument/2006/relationships/tags" Target="../tags/tag240.xml"/><Relationship Id="rId29" Type="http://schemas.openxmlformats.org/officeDocument/2006/relationships/tags" Target="../tags/tag241.xml"/><Relationship Id="rId30" Type="http://schemas.openxmlformats.org/officeDocument/2006/relationships/tags" Target="../tags/tag242.xml"/><Relationship Id="rId31" Type="http://schemas.openxmlformats.org/officeDocument/2006/relationships/tags" Target="../tags/tag243.xml"/><Relationship Id="rId32" Type="http://schemas.openxmlformats.org/officeDocument/2006/relationships/tags" Target="../tags/tag244.xml"/><Relationship Id="rId33" Type="http://schemas.openxmlformats.org/officeDocument/2006/relationships/tags" Target="../tags/tag245.xml"/><Relationship Id="rId34" Type="http://schemas.openxmlformats.org/officeDocument/2006/relationships/tags" Target="../tags/tag246.xml"/><Relationship Id="rId35" Type="http://schemas.openxmlformats.org/officeDocument/2006/relationships/tags" Target="../tags/tag247.xml"/><Relationship Id="rId36" Type="http://schemas.openxmlformats.org/officeDocument/2006/relationships/tags" Target="../tags/tag248.xml"/><Relationship Id="rId37" Type="http://schemas.openxmlformats.org/officeDocument/2006/relationships/tags" Target="../tags/tag249.xml"/><Relationship Id="rId38" Type="http://schemas.openxmlformats.org/officeDocument/2006/relationships/tags" Target="../tags/tag250.xml"/><Relationship Id="rId39" Type="http://schemas.openxmlformats.org/officeDocument/2006/relationships/tags" Target="../tags/tag251.xml"/><Relationship Id="rId40" Type="http://schemas.openxmlformats.org/officeDocument/2006/relationships/tags" Target="../tags/tag252.xml"/><Relationship Id="rId4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文化艺术教育行业的成就与展望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文化艺术教育行业的现状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文化艺术教育行业的成就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文化艺术教育行业的发展趋势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文化艺术教育行业的展望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文化艺术教育行业的现状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行业规模及发展历程</a:t>
            </a:r>
            <a:endParaRPr altLang="en-US" lang="zh-CN"/>
          </a:p>
        </p:txBody>
      </p:sp>
      <p:sp>
        <p:nvSpPr>
          <p:cNvPr id="1048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行业规模：文化艺术教育行业的市场规模和从业人员数量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发展历程：文化艺术教育行业的发展历程和重要事件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政策环境：政府对文化艺术教育行业的政策支持和监管措施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行业趋势：文化艺术教育行业的发展趋势和未来展望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主要参与者及特色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教育机构：提供文化艺术教育课程，培养专业人才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政府机构：负责制定政策和规划，推动文化艺术教育发展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文化机构：组织文化活动，推广文化艺术知识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企业和基金会：赞助文化艺术项目，支持文化艺术教育发展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行业现状及存在的问题</a:t>
            </a:r>
            <a:endParaRPr altLang="en-US" lang="zh-CN"/>
          </a:p>
        </p:txBody>
      </p:sp>
      <p:sp>
        <p:nvSpPr>
          <p:cNvPr id="104900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行业监管体系不完善，存在乱象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教学内容与市场需求脱节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师资力量匮乏，教学水平参差不齐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文化艺术教育资源分布不均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文化艺术教育行业的成就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培养人才方面的成就</a:t>
            </a:r>
            <a:endParaRPr altLang="en-US" lang="zh-CN"/>
          </a:p>
        </p:txBody>
      </p:sp>
      <p:sp>
        <p:nvSpPr>
          <p:cNvPr id="10491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培养了大量的文化艺术人才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提高了学生的审美能力和创造力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推动了文化艺术产业的发展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促进了文化交流与传承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推动文化创意产业发展方面的成就</a:t>
            </a:r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政策支持：政府出台了一系列政策，鼓励文化创意产业的发展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资金投入：政府加大对文化创意产业的资金投入，支持其创新和发展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人才培养：文化艺术教育行业注重人才培养，为文化创意产业提供了大量优秀人才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产业集聚：文化艺术教育行业在推动文化创意产业发展方面发挥了重要作用，形成了多个产业集聚区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提高国民审美素质方面的成就</a:t>
            </a:r>
            <a:endParaRPr altLang="en-US" lang="zh-CN"/>
          </a:p>
        </p:txBody>
      </p:sp>
      <p:sp>
        <p:nvSpPr>
          <p:cNvPr id="1049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艺术教育普及化：通过学校、社会和家庭等多种渠道，提高艺术教育的普及程度，让更多人了解和欣赏艺术。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艺术教育多样化：通过开设各种艺术课程和活动，如音乐、舞蹈、美术等，让学生能够接触到更多的艺术形式，提高他们的审美素质。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艺术教育专业化：通过建立专业的艺术教育机构和师资队伍，提供更加专业和系统的艺术教育，提高学生的艺术素养和技能水平。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艺术教育国际化：通过与国际艺术教育机构和专家合作，引进国际先进的艺术教育理念和方法，推动我国艺术教育的国际化发展。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文化艺术教育行业的发展趋势</a:t>
            </a:r>
            <a:endParaRPr altLang="en-US" lang="zh-CN"/>
          </a:p>
        </p:txBody>
      </p:sp>
      <p:sp>
        <p:nvSpPr>
          <p:cNvPr id="104928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数字化和智能化的发展趋势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数字化：文化艺术教育行业正在逐步实现数字化转型，通过数字技术提高教育效率和质量。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智能化：文化艺术教育行业正在探索智能化教育模式，利用人工智能等技术为学生提供个性化学习体验。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跨界融合：文化艺术教育行业正在与其他领域进行跨界融合，拓展教育内容和形式，满足学生多样化需求。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国际化发展：文化艺术教育行业正在积极推进国际化发展，加强国际交流与合作，提高教育水平。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个性化和多元化的发展趋势</a:t>
            </a:r>
            <a:endParaRPr altLang="en-US" lang="zh-CN"/>
          </a:p>
        </p:txBody>
      </p:sp>
      <p:sp>
        <p:nvSpPr>
          <p:cNvPr id="10493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个性化教育：根据学生的兴趣和特长，提供个性化的教育方案，满足学生的个性化需求。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多元化教育：提供多元化的教育内容，包括艺术、文化、科技等多个领域，培养学生的综合素质。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创新教育方式：采用创新的教育方式，如在线教育、虚拟现实等，提高教学效果和学生的学习体验。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跨界合作：加强与其他领域的合作，如与科技、文化等领域的合作，推动文化艺术教育行业的跨界发展。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跨界融合和创新的发展趋势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跨界融合：文化艺术与科技、旅游、商业等领域的融合，推动文化艺术的普及和传播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创新发展：利用科技手段，创新文化艺术的创作、展示和传播方式，提高文化艺术的多样性和互动性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数字化转型：借助数字化技术，推动文化艺术教育的数字化转型，提高教育效率和质量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国际化发展：加强国际交流与合作，推动中国文化艺术教育的国际化发展，提高国际影响力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文化艺术教育行业的展望</a:t>
            </a:r>
            <a:endParaRPr altLang="en-US" lang="zh-CN"/>
          </a:p>
        </p:txBody>
      </p:sp>
      <p:sp>
        <p:nvSpPr>
          <p:cNvPr id="10495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未来发展的机遇和挑战</a:t>
            </a:r>
            <a:endParaRPr altLang="en-US" lang="zh-CN"/>
          </a:p>
        </p:txBody>
      </p:sp>
      <p:sp>
        <p:nvSpPr>
          <p:cNvPr id="104955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4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政策支持：政府加大对文化艺术教育行业的投入和支持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6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7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7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8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8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9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6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市场需求：随着人们对文化艺术教育的需求增加，市场规模不断扩大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2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4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技术创新：利用现代科技手段，提高教育质量和效率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6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8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国际合作：加强国际交流与合作，推动文化艺术教育国际化  未来发展的挑战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0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未来发展的挑战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2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师资力量：加强师资队伍建设，提高教师素质和教学水平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4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6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资源整合：优化资源配置，实现资源共享和优势互补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8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0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创新能力：注重培养学生的创新能力和实践能力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2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4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行业规范：加强行业规范和监管，确保教育质量和安全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6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未来发展的重点领域和方向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数字化与智能化：利用先进技术推动文化艺术教育行业的数字化转型，提高教育质量和效率。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多元化与个性化：满足不同年龄、层次和兴趣爱好的人群需求，提供更加多元化和个性化的教育服务。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国际化与合作化：加强国际交流与合作，推动文化艺术教育行业的国际化发展，提高国际影响力。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社区化与普及化：将文化艺术教育纳入社区服务体系，推动文化艺术教育的普及化，提高全民文化素质。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未来发展的策略和建议</a:t>
            </a:r>
            <a:endParaRPr altLang="en-US" lang="zh-CN"/>
          </a:p>
        </p:txBody>
      </p:sp>
      <p:sp>
        <p:nvSpPr>
          <p:cNvPr id="10497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深化产教融合，推动校企合作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加强师资队伍建设，提高教师素质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创新教育模式，培养创新型人才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拓展国际合作，推动文化交流与互鉴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7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79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8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2023-12-17T16:41:05Z</dcterms:created>
  <dcterms:modified xsi:type="dcterms:W3CDTF">2023-12-17T16:41:05Z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d7cc62eac55e48c0b988777184958716_21</vt:lpwstr>
  </property>
</Properties>
</file>