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825" r:id="rId1"/>
    <p:sldMasterId id="2147491862" r:id="rId2"/>
  </p:sldMasterIdLst>
  <p:notesMasterIdLst>
    <p:notesMasterId r:id="rId3"/>
  </p:notesMasterIdLst>
  <p:sldIdLst>
    <p:sldId id="4268" r:id="rId4"/>
    <p:sldId id="4271" r:id="rId5"/>
    <p:sldId id="4274" r:id="rId6"/>
    <p:sldId id="4277" r:id="rId7"/>
    <p:sldId id="4283" r:id="rId9"/>
    <p:sldId id="4286" r:id="rId10"/>
    <p:sldId id="4289" r:id="rId11"/>
    <p:sldId id="4292" r:id="rId12"/>
    <p:sldId id="4295" r:id="rId13"/>
    <p:sldId id="4301" r:id="rId15"/>
    <p:sldId id="4304" r:id="rId16"/>
    <p:sldId id="4307" r:id="rId17"/>
    <p:sldId id="4310" r:id="rId18"/>
    <p:sldId id="4313" r:id="rId19"/>
    <p:sldId id="4319" r:id="rId21"/>
    <p:sldId id="4322" r:id="rId22"/>
    <p:sldId id="4325" r:id="rId23"/>
    <p:sldId id="4328" r:id="rId24"/>
    <p:sldId id="4331" r:id="rId25"/>
    <p:sldId id="4337" r:id="rId27"/>
    <p:sldId id="4340" r:id="rId28"/>
    <p:sldId id="4343" r:id="rId29"/>
    <p:sldId id="4346" r:id="rId30"/>
    <p:sldId id="4349" r:id="rId31"/>
    <p:sldId id="4355" r:id="rId33"/>
    <p:sldId id="4358" r:id="rId34"/>
    <p:sldId id="4361" r:id="rId35"/>
    <p:sldId id="4364" r:id="rId36"/>
    <p:sldId id="436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26" r:id="rId1"/>
    <p:sldLayoutId id="2147491827" r:id="rId2"/>
    <p:sldLayoutId id="2147491828" r:id="rId3"/>
    <p:sldLayoutId id="2147491829" r:id="rId4"/>
    <p:sldLayoutId id="2147491830" r:id="rId5"/>
    <p:sldLayoutId id="2147491831" r:id="rId6"/>
    <p:sldLayoutId id="2147491832" r:id="rId7"/>
    <p:sldLayoutId id="2147491833" r:id="rId8"/>
    <p:sldLayoutId id="2147491834" r:id="rId9"/>
    <p:sldLayoutId id="2147491835" r:id="rId10"/>
    <p:sldLayoutId id="21474918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863" r:id="rId1"/>
    <p:sldLayoutId id="2147491864" r:id="rId2"/>
    <p:sldLayoutId id="2147491865" r:id="rId3"/>
    <p:sldLayoutId id="2147491866" r:id="rId4"/>
    <p:sldLayoutId id="2147491867" r:id="rId5"/>
    <p:sldLayoutId id="2147491868" r:id="rId6"/>
    <p:sldLayoutId id="2147491869" r:id="rId7"/>
    <p:sldLayoutId id="2147491870" r:id="rId8"/>
    <p:sldLayoutId id="2147491871" r:id="rId9"/>
    <p:sldLayoutId id="2147491872" r:id="rId10"/>
    <p:sldLayoutId id="21474918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企业管理的产品设计与技术创新方法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产品设计的理念与原则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产品设计的流程与方法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技术创新的方法与策略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产品设计与技术创新的融合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案例分析与实践经验分享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产品设计的理念与原则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用户需求导向</a:t>
            </a:r>
            <a:endParaRPr altLang="en-US" lang="zh-CN"/>
          </a:p>
        </p:txBody>
      </p:sp>
      <p:sp>
        <p:nvSpPr>
          <p:cNvPr id="1048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用户需求是产品设计的核心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通过市场调研和数据分析了解用户需求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针对不同用户群体进行差异化设计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持续优化产品设计以满足用户不断变化的需求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市场竞争分析</a:t>
            </a:r>
            <a:endParaRPr altLang="en-US" lang="zh-CN"/>
          </a:p>
        </p:txBody>
      </p:sp>
      <p:sp>
        <p:nvSpPr>
          <p:cNvPr id="10490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目标市场定位：明确产品设计的目标市场和定位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竞争对手分析：分析竞争对手的产品特点和优势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市场需求分析：了解市场需求和消费者偏好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差异化竞争策略：通过差异化竞争策略，提高产品竞争力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可持续性发展</a:t>
            </a:r>
            <a:endParaRPr altLang="en-US" lang="zh-CN"/>
          </a:p>
        </p:txBody>
      </p:sp>
      <p:sp>
        <p:nvSpPr>
          <p:cNvPr id="10490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环保理念：产品设计应考虑环保因素，减少对环境的影响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资源利用：合理利用资源，提高资源利用效率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社会责任：企业应承担社会责任，为社会做出贡献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经济效益：产品设计应考虑经济效益，实现可持续发展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491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品牌标识：独特且具有辨识度，与品牌形象相符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品牌名称：简洁易记，与品牌定位相符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品牌故事：讲述品牌的发展历程和理念，增强品牌认同感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产品设计的流程与方法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创意产生与筛选</a:t>
            </a:r>
            <a:endParaRPr altLang="en-US" lang="zh-CN"/>
          </a:p>
        </p:txBody>
      </p:sp>
      <p:sp>
        <p:nvSpPr>
          <p:cNvPr id="10492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创意筛选：对产生的创意进行评估和筛选，确定最有潜力的创意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创意产生：通过头脑风暴、用户调研、竞品分析等方式激发创意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创意实施：将筛选出的创意转化为具体的产品设计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创意评估：对设计出的产品进行测试和评估，不断优化和改进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原型设计与制作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制作材料：根据产品需求和设计要求，选择合适的材料进行制作，如塑料、金属等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原型设计：根据产品需求和设计理念，进行原型设计，包括外观、结构、功能等方面的设计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制作流程：采用3D打印、手工制作等方式，将设计好的原型制作出来，进行测试和改进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制作工具：采用专业的原型制作工具，如3D打印机、切割机等，提高制作效率和精度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用户体验测试</a:t>
            </a:r>
            <a:endParaRPr altLang="en-US" lang="zh-CN"/>
          </a:p>
        </p:txBody>
      </p:sp>
      <p:sp>
        <p:nvSpPr>
          <p:cNvPr id="10493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测试目的：评估产品设计的可用性和用户体验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测试方法：采用问卷调查、访谈、焦点小组等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测试内容：产品的功能、界面、交互等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测试结果：分析用户反馈，优化产品设计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产品优化与改进</a:t>
            </a:r>
            <a:endParaRPr altLang="en-US" lang="zh-CN"/>
          </a:p>
        </p:txBody>
      </p:sp>
      <p:sp>
        <p:nvSpPr>
          <p:cNvPr id="10494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用户反馈收集：通过调研、测试等方式获取用户对产品的意见和建议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竞品分析：分析竞争对手的产品特点、优势和不足，为产品优化提供参考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产品功能优化：根据用户反馈和竞品分析结果，对产品功能进行优化和改进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用户体验提升：通过界面设计、交互设计等方式提升用户使用产品的体验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技术创新的方法与策略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技术研发与投入</a:t>
            </a:r>
            <a:endParaRPr altLang="en-US" lang="zh-CN"/>
          </a:p>
        </p:txBody>
      </p:sp>
      <p:sp>
        <p:nvSpPr>
          <p:cNvPr id="10495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技术研发的重要性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技术研发的投入方式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技术研发的成果转化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技术研发与市场需求的结合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合作创新与产学研结合</a:t>
            </a:r>
            <a:endParaRPr altLang="en-US" lang="zh-CN"/>
          </a:p>
        </p:txBody>
      </p:sp>
      <p:sp>
        <p:nvSpPr>
          <p:cNvPr id="104962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合作创新与产学研结合的未来发展趋势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合作创新与产学研结合的实践案例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产学研结合的内涵与优势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4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合作创新的定义与意义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创新激励机制</a:t>
            </a:r>
            <a:endParaRPr altLang="en-US" lang="zh-CN"/>
          </a:p>
        </p:txBody>
      </p:sp>
      <p:sp>
        <p:nvSpPr>
          <p:cNvPr id="10496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奖励制度：设立创新奖励，激发员工创新积极性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培训机制：提供创新培训，提高员工创新能力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开放思维：鼓励员工提出新想法，打破思维定势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合作创新：促进跨部门、跨领域合作，共同推动技术创新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技术转化与商业化</a:t>
            </a:r>
            <a:endParaRPr altLang="en-US" lang="zh-CN"/>
          </a:p>
        </p:txBody>
      </p:sp>
      <p:sp>
        <p:nvSpPr>
          <p:cNvPr id="10497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技术商业化的策略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技术转化与商业化的实践案例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技术转化的重要性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技术转化的主要方式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产品设计与技术创新的融合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设计思维与技术创新结合</a:t>
            </a:r>
            <a:endParaRPr altLang="en-US" lang="zh-CN"/>
          </a:p>
        </p:txBody>
      </p:sp>
      <p:sp>
        <p:nvSpPr>
          <p:cNvPr id="10498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设计思维：以用户为中心，注重产品体验和情感表达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技术创新：采用先进技术，提高产品性能和功能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融合方法：将设计思维与技术创新相结合，实现产品创新和升级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实践案例：介绍一些成功的企业在产品设计与技术创新方面的实践经验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产品设计中的技术创新应用</a:t>
            </a:r>
            <a:endParaRPr altLang="en-US" lang="zh-CN"/>
          </a:p>
        </p:txBody>
      </p:sp>
      <p:sp>
        <p:nvSpPr>
          <p:cNvPr id="1049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人性化设计的应用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绿色环保技术的应用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智能化技术的应用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技术创新推动产品设计升级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技术创新为产品设计提供新的思路和解决方案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技术创新与产品设计相互促进，共同发展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融合创新思维，推动产品设计不断升级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先进技术提升产品设计的品质和用户体验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跨领域合作与创新实践</a:t>
            </a:r>
            <a:endParaRPr altLang="en-US" lang="zh-CN"/>
          </a:p>
        </p:txBody>
      </p:sp>
      <p:sp>
        <p:nvSpPr>
          <p:cNvPr id="10500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技术创新与产品设计的融合：技术驱动的产品设计创新，提升产品竞争力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实践经验分享：成功案例分析，总结跨领域合作与创新实践的经验教训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跨领域合作的意义：打破行业壁垒，促进资源共享，提高创新效率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跨领域合作的实践案例：不同领域企业间的合作项目，实现技术转移和产品创新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案例分析与实践经验分享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成功案例介绍与分析</a:t>
            </a:r>
            <a:endParaRPr altLang="en-US" lang="zh-CN"/>
          </a:p>
        </p:txBody>
      </p:sp>
      <p:sp>
        <p:nvSpPr>
          <p:cNvPr id="10501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案例一：某公司通过产品创新提升市场份额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案例二：某企业通过技术创新提高产品质量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案例三：某团队通过管理创新提高生产效率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案例四：某品牌通过营销创新扩大品牌影响力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失败案例的教训与反思</a:t>
            </a:r>
            <a:endParaRPr altLang="en-US" lang="zh-CN"/>
          </a:p>
        </p:txBody>
      </p:sp>
      <p:sp>
        <p:nvSpPr>
          <p:cNvPr id="10502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案例介绍：简述失败案例的背景、过程和结果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教训总结：从失败案例中提炼出教训，如产品设计、技术创新等方面的问题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反思过程：分析失败原因，思考如何避免类似问题再次发生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实践经验分享：分享自己在产品设计和技术创新方面的实践经验，以及如何应对失败的方法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实践经验分享与交流</a:t>
            </a:r>
            <a:endParaRPr altLang="en-US" lang="zh-CN"/>
          </a:p>
        </p:txBody>
      </p:sp>
      <p:sp>
        <p:nvSpPr>
          <p:cNvPr id="10502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案例分析：分享企业管理的产品设计与技术创新的成功案例，分析其创新点、实施过程及效果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实践经验：分享自己在企业管理的产品设计与技术创新方面的实践经验，包括遇到的问题、解决方案及取得的成果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交流互动：鼓励观众提问、分享自己的见解和经验，共同探讨企业管理的产品设计与技术创新的方法和趋势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总结与展望：总结本次案例分析与实践经验分享的内容，展望未来企业管理的产品设计与技术创新的发展方向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3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智能化设计：利用人工智能技术提高产品设计的智能化水平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绿色环保：注重环保和可持续发展，采用环保材料和节能技术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个性化定制：满足消费者个性化需求，提供定制化服务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跨界合作与创新：与其他领域的企业合作，共同推动技术创新和产品升级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2023-12-19T11:27:51Z</dcterms:created>
  <dcterms:modified xsi:type="dcterms:W3CDTF">2023-12-19T11:27:51Z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9e6ab1beca8d492385bb65c5f87b6e45_21</vt:lpwstr>
  </property>
</Properties>
</file>