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596" r:id="rId1"/>
    <p:sldMasterId id="2147487633" r:id="rId2"/>
  </p:sldMasterIdLst>
  <p:notesMasterIdLst>
    <p:notesMasterId r:id="rId3"/>
  </p:notesMasterIdLst>
  <p:sldIdLst>
    <p:sldId id="1968" r:id="rId4"/>
    <p:sldId id="1973" r:id="rId5"/>
    <p:sldId id="1977" r:id="rId6"/>
    <p:sldId id="1980" r:id="rId7"/>
    <p:sldId id="1983" r:id="rId8"/>
    <p:sldId id="1986" r:id="rId9"/>
    <p:sldId id="1989" r:id="rId10"/>
    <p:sldId id="1992" r:id="rId11"/>
    <p:sldId id="1995" r:id="rId12"/>
    <p:sldId id="1998" r:id="rId13"/>
    <p:sldId id="2001" r:id="rId14"/>
    <p:sldId id="2004" r:id="rId15"/>
    <p:sldId id="2007" r:id="rId16"/>
    <p:sldId id="2010" r:id="rId17"/>
    <p:sldId id="2013" r:id="rId18"/>
    <p:sldId id="2016" r:id="rId19"/>
    <p:sldId id="2019" r:id="rId20"/>
    <p:sldId id="2022" r:id="rId21"/>
    <p:sldId id="2025" r:id="rId22"/>
    <p:sldId id="2028" r:id="rId23"/>
    <p:sldId id="2031" r:id="rId24"/>
    <p:sldId id="2034" r:id="rId25"/>
    <p:sldId id="2037" r:id="rId26"/>
    <p:sldId id="2040" r:id="rId27"/>
    <p:sldId id="2043" r:id="rId28"/>
    <p:sldId id="2046" r:id="rId29"/>
    <p:sldId id="2049" r:id="rId30"/>
    <p:sldId id="2053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597" r:id="rId1"/>
    <p:sldLayoutId id="2147487598" r:id="rId2"/>
    <p:sldLayoutId id="2147487599" r:id="rId3"/>
    <p:sldLayoutId id="2147487600" r:id="rId4"/>
    <p:sldLayoutId id="2147487601" r:id="rId5"/>
    <p:sldLayoutId id="2147487602" r:id="rId6"/>
    <p:sldLayoutId id="2147487603" r:id="rId7"/>
    <p:sldLayoutId id="2147487604" r:id="rId8"/>
    <p:sldLayoutId id="2147487605" r:id="rId9"/>
    <p:sldLayoutId id="2147487606" r:id="rId10"/>
    <p:sldLayoutId id="214748760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634" r:id="rId1"/>
    <p:sldLayoutId id="2147487635" r:id="rId2"/>
    <p:sldLayoutId id="2147487636" r:id="rId3"/>
    <p:sldLayoutId id="2147487637" r:id="rId4"/>
    <p:sldLayoutId id="2147487638" r:id="rId5"/>
    <p:sldLayoutId id="2147487639" r:id="rId6"/>
    <p:sldLayoutId id="2147487640" r:id="rId7"/>
    <p:sldLayoutId id="2147487641" r:id="rId8"/>
    <p:sldLayoutId id="2147487642" r:id="rId9"/>
    <p:sldLayoutId id="2147487643" r:id="rId10"/>
    <p:sldLayoutId id="214748764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tags" Target="../tags/tag147.xml"/><Relationship Id="rId16" Type="http://schemas.openxmlformats.org/officeDocument/2006/relationships/tags" Target="../tags/tag148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tags" Target="../tags/tag274.xml"/><Relationship Id="rId18" Type="http://schemas.openxmlformats.org/officeDocument/2006/relationships/tags" Target="../tags/tag275.xml"/><Relationship Id="rId19" Type="http://schemas.openxmlformats.org/officeDocument/2006/relationships/tags" Target="../tags/tag276.xml"/><Relationship Id="rId20" Type="http://schemas.openxmlformats.org/officeDocument/2006/relationships/tags" Target="../tags/tag277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学校双减的教育管理与科学决策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科学决策在学校双减政策中的应用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学校双减政策的实施策略与建议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学校双减政策的成效评估与改进方向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学校双减政策的未来展望与发展趋势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双减政策背景与意义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学校教育管理在双减政策下的挑战与机遇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双减政策背景与意义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88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背景：教育焦虑、学生课业负担过重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提出时间：2021年7月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意义：促进学生全面发展、健康成长的必然要求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目的：减轻学生作业负担、减轻校外培训负担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双减政策的目的和意义</a:t>
            </a:r>
            <a:endParaRPr altLang="en-US" lang="zh-CN"/>
          </a:p>
        </p:txBody>
      </p:sp>
      <p:sp>
        <p:nvSpPr>
          <p:cNvPr id="1048944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46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减轻学生课业负担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48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50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推动教育改革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52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54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促进学生全面发展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56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58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提高教育质量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双减政策对教育行业的影响</a:t>
            </a:r>
            <a:endParaRPr altLang="en-US" lang="zh-CN"/>
          </a:p>
        </p:txBody>
      </p:sp>
      <p:sp>
        <p:nvSpPr>
          <p:cNvPr id="1048994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96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减轻学生课业负担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98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提升教育质量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02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04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促进教育公平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06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08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推动教育改革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学校教育管理在双减政策下的挑战与机遇</a:t>
            </a:r>
            <a:endParaRPr altLang="en-US" dirty="0" lang="zh-CN"/>
          </a:p>
        </p:txBody>
      </p:sp>
      <p:sp>
        <p:nvSpPr>
          <p:cNvPr id="10490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学校教育管理面临的挑战</a:t>
            </a:r>
            <a:endParaRPr altLang="en-US" lang="zh-CN"/>
          </a:p>
        </p:txBody>
      </p:sp>
      <p:sp>
        <p:nvSpPr>
          <p:cNvPr id="10490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课程设置与教学方式的改革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教师专业素养的提升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学生个性化发展的需求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家校共育的协同作用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学校教育管理的机遇</a:t>
            </a:r>
            <a:endParaRPr altLang="en-US" lang="zh-CN"/>
          </a:p>
        </p:txBody>
      </p:sp>
      <p:sp>
        <p:nvSpPr>
          <p:cNvPr id="10491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促进教育公平：双减政策有助于减少教育资源的不均衡分配，让更多的学生享受到优质的教育资源。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提升教学质量：双减政策下，学校有更多时间专注于教学质量，提升教育水平。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创新教育方式：双减政策鼓励学校探索新的教育方式，如在线教育、混合式学习等。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增强家校合作：双减政策强调家校合作，有助于增强学校与家长之间的沟通和合作。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学校如何应对双减政策的挑战和机遇</a:t>
            </a:r>
            <a:endParaRPr altLang="en-US" lang="zh-CN"/>
          </a:p>
        </p:txBody>
      </p:sp>
      <p:sp>
        <p:nvSpPr>
          <p:cNvPr id="104918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调整课程设置，减轻学生负担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9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提高课堂教学质量，优化作业设计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0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加强家校沟通，形成教育合力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0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关注学生心理健康，促进全面发展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科学决策在学校双减政策中的应用</a:t>
            </a:r>
            <a:endParaRPr altLang="en-US" dirty="0" lang="zh-CN"/>
          </a:p>
        </p:txBody>
      </p:sp>
      <p:sp>
        <p:nvSpPr>
          <p:cNvPr id="10492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科学决策的概述</a:t>
            </a:r>
            <a:endParaRPr altLang="en-US" lang="zh-CN"/>
          </a:p>
        </p:txBody>
      </p:sp>
      <p:sp>
        <p:nvSpPr>
          <p:cNvPr id="10492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科学决策的定义：基于科学方法和理论，通过收集和分析数据，制定最优方案的过程。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科学决策在学校双减政策中的应用：制定合理的教学计划、优化课程设置、提高教学质量、减轻学生负担。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科学决策的意义：提高教育管理的科学性和有效性，促进学校双减政策的顺利实施，提高教育质量。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科学决策的特点：客观性、准确性、系统性、可操作性。</a:t>
            </a:r>
            <a:endParaRPr altLang="en-US" dirty="0" sz="1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科学决策在学校双减政策中的作用</a:t>
            </a:r>
            <a:endParaRPr altLang="en-US" lang="zh-CN"/>
          </a:p>
        </p:txBody>
      </p:sp>
      <p:sp>
        <p:nvSpPr>
          <p:cNvPr id="104935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提高教育质量：科学决策有助于制定更符合学生需求的教育政策，提高教育质量。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减轻学生负担：通过科学的决策，可以合理安排学生的作业和课外活动，有效减轻学生的学习负担。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优化教育资源：科学决策有助于合理配置教育资源，提高资源利用效率，为学生提供更好的教育环境。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促进教育公平：通过科学的决策，可以确保教育资源的公平分配，让每个学生都能享受到优质的教育。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学校如何运用科学决策实施双减政策</a:t>
            </a:r>
            <a:endParaRPr altLang="en-US" lang="zh-CN"/>
          </a:p>
        </p:txBody>
      </p:sp>
      <p:sp>
        <p:nvSpPr>
          <p:cNvPr id="104941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强化教育评价改革：学校应完善教育评价体系，注重学生的综合素质和个性化发展，避免过度追求分数和应试教育。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制定科学合理的双减政策：学校应基于教育规律和学生身心发展特点，制定科学合理的双减政策，确保减负不减质。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提高课堂教学质量：学校应注重课堂教学改革，提高课堂教学质量，让学生在课堂上充分掌握知识和技能，减少课外辅导和作业负担。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推进多元化评价体系：学校应建立多元化评价体系，关注学生的全面发展，注重过程评价和表现评价，减轻学生和家长的焦虑和压力。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学校双减政策的实施策略与建议</a:t>
            </a:r>
            <a:endParaRPr altLang="en-US" dirty="0" lang="zh-CN"/>
          </a:p>
        </p:txBody>
      </p:sp>
      <p:sp>
        <p:nvSpPr>
          <p:cNvPr id="10494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优化课程设置和教学安排</a:t>
            </a:r>
            <a:endParaRPr altLang="en-US" lang="zh-CN"/>
          </a:p>
        </p:txBody>
      </p:sp>
      <p:sp>
        <p:nvSpPr>
          <p:cNvPr id="104950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整合课程内容，减轻学生负担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创新教学方式，提高课堂效率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合理安排作息时间，保障学生身心健康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注重个性发展，因材施教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提升教师专业素养和能力</a:t>
            </a:r>
            <a:endParaRPr altLang="en-US" lang="zh-CN"/>
          </a:p>
        </p:txBody>
      </p:sp>
      <p:sp>
        <p:nvSpPr>
          <p:cNvPr id="104954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建立教师专业发展评价体系，激励教师不断进步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5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鼓励教师参与学术研究，提升学术素养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加强教师职业道德教育，树立良好师德师风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6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定期开展教师培训，提高教育教学水平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完善学校管理制度和机制</a:t>
            </a:r>
            <a:endParaRPr altLang="en-US" lang="zh-CN"/>
          </a:p>
        </p:txBody>
      </p:sp>
      <p:sp>
        <p:nvSpPr>
          <p:cNvPr id="10496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建立科学合理的管理制度，明确学校各部门职责和分工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完善学校内部监督机制，确保各项制度得到有效执行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加强学校与家长、社会的沟通与合作，共同推进双减政策的实施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定期对学校管理制度进行评估和调整，确保其适应教育发展的需要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强化家校合作与沟通</a:t>
            </a:r>
            <a:endParaRPr altLang="en-US" lang="zh-CN"/>
          </a:p>
        </p:txBody>
      </p:sp>
      <p:sp>
        <p:nvSpPr>
          <p:cNvPr id="10496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建立有效的沟通渠道，及时反馈学生的学习情况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加强家长教育，提高家长的教育理念和育儿能力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组织家长参与学校教育活动，增进家校之间的了解与信任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建立家校合作机制，共同推进学校双减政策的实施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学校双减政策的成效评估与改进方向</a:t>
            </a:r>
            <a:endParaRPr altLang="en-US" dirty="0" lang="zh-CN"/>
          </a:p>
        </p:txBody>
      </p:sp>
      <p:sp>
        <p:nvSpPr>
          <p:cNvPr id="10497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双减政策成效评估的意义和原则</a:t>
            </a:r>
            <a:endParaRPr altLang="en-US" lang="zh-CN"/>
          </a:p>
        </p:txBody>
      </p:sp>
      <p:sp>
        <p:nvSpPr>
          <p:cNvPr id="1049756" name="圆角矩形 26"/>
          <p:cNvSpPr/>
          <p:nvPr>
            <p:custDataLst>
              <p:tags r:id="rId1"/>
            </p:custDataLst>
          </p:nvPr>
        </p:nvSpPr>
        <p:spPr>
          <a:xfrm>
            <a:off x="1662204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8" name="圆角矩形 28"/>
          <p:cNvSpPr/>
          <p:nvPr>
            <p:custDataLst>
              <p:tags r:id="rId2"/>
            </p:custDataLst>
          </p:nvPr>
        </p:nvSpPr>
        <p:spPr>
          <a:xfrm>
            <a:off x="1666129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60" name="圆角矩形 29"/>
          <p:cNvSpPr/>
          <p:nvPr>
            <p:custDataLst>
              <p:tags r:id="rId3"/>
            </p:custDataLst>
          </p:nvPr>
        </p:nvSpPr>
        <p:spPr>
          <a:xfrm>
            <a:off x="6378591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2" name="文本框 31"/>
          <p:cNvSpPr txBox="1"/>
          <p:nvPr>
            <p:custDataLst>
              <p:tags r:id="rId4"/>
            </p:custDataLst>
          </p:nvPr>
        </p:nvSpPr>
        <p:spPr>
          <a:xfrm>
            <a:off x="1968998" y="1983221"/>
            <a:ext cx="3537800" cy="384814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意义：了解双减政策在学校实施过程中的效果，为后续改进提供依据。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圆角矩形 32"/>
          <p:cNvSpPr/>
          <p:nvPr>
            <p:custDataLst>
              <p:tags r:id="rId5"/>
            </p:custDataLst>
          </p:nvPr>
        </p:nvSpPr>
        <p:spPr>
          <a:xfrm>
            <a:off x="6383170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66" name="文本框 34"/>
          <p:cNvSpPr txBox="1"/>
          <p:nvPr>
            <p:custDataLst>
              <p:tags r:id="rId6"/>
            </p:custDataLst>
          </p:nvPr>
        </p:nvSpPr>
        <p:spPr>
          <a:xfrm>
            <a:off x="6686693" y="1982567"/>
            <a:ext cx="3536970" cy="384992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原则：客观、科学、可操作、可持续。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双减政策成效评估的方法和指标体系</a:t>
            </a:r>
            <a:endParaRPr altLang="en-US" lang="zh-CN"/>
          </a:p>
        </p:txBody>
      </p:sp>
      <p:sp>
        <p:nvSpPr>
          <p:cNvPr id="10498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评估方法：综合运用定性和定量评估方法，如问卷调查、实地观察、数据统计等。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评估流程：制定评估方案、实施评估、分析评估结果、提出改进建议。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改进方向：根据评估结果，针对存在的问题和不足，制定针对性的改进措施，并加强监督和落实。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评估指标：学业负担、教育质量、教师素质、教育环境等。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双减政策改进的方向和建议</a:t>
            </a:r>
            <a:endParaRPr altLang="en-US" lang="zh-CN"/>
          </a:p>
        </p:txBody>
      </p:sp>
      <p:sp>
        <p:nvSpPr>
          <p:cNvPr id="104987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完善评估体系：建立科学、全面的评估指标，确保政策实施效果得到准确衡量。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8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加强监督力度：加强对学校双减政策执行情况的监督，确保政策得到有效落实。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8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优化课程设置：根据双减政策要求，调整课程结构和内容，提高教学质量和效果。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9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强化家庭教育：加强家长对双减政策的认识和理解，引导家长积极参与孩子的教育过程。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学校双减政策的未来展望与发展趋势</a:t>
            </a:r>
            <a:endParaRPr altLang="en-US" dirty="0" lang="zh-CN"/>
          </a:p>
        </p:txBody>
      </p:sp>
      <p:sp>
        <p:nvSpPr>
          <p:cNvPr id="1049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双减政策对未来教育发展的影响和趋势</a:t>
            </a:r>
            <a:endParaRPr altLang="en-US" lang="zh-CN"/>
          </a:p>
        </p:txBody>
      </p:sp>
      <p:sp>
        <p:nvSpPr>
          <p:cNvPr id="104997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促进教师专业发展，提升教育教学水平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优化教育资源配置，实现教育资源共享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减轻学生和家庭的负担，促进教育公平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推动教育改革，提高教育质量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学校教育管理在双减政策下的创新与发展</a:t>
            </a:r>
            <a:endParaRPr altLang="en-US" lang="zh-CN"/>
          </a:p>
        </p:txBody>
      </p:sp>
      <p:sp>
        <p:nvSpPr>
          <p:cNvPr id="10500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优化课程设置：学校将重新审视课程设置，注重培养学生的综合素质和创新能力，增加实践性和探究性课程。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创新教育模式：在双减政策下，学校将更加注重学生的个性化发展，探索多元化的教育模式，如项目式学习、翻转课堂等。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强化教师培训：双减政策对教师提出了更高的要求，学校将加大对教师的培训力度，提高教师的专业素养和教育创新能力。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完善评价体系：学校将建立更加科学、全面的评价体系，注重过程评价和学生自我评价，以适应双减政策下的人才培养需求。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273"/>
          </a:bodyPr>
          <a:p>
            <a:r>
              <a:rPr altLang="en-US" lang="zh-CN"/>
              <a:t>学校如何适应未来教育发展的新趋势和新要求</a:t>
            </a:r>
            <a:endParaRPr altLang="en-US" lang="zh-CN"/>
          </a:p>
        </p:txBody>
      </p:sp>
      <p:sp>
        <p:nvSpPr>
          <p:cNvPr id="105007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创新教育理念：学校应关注学生的全面发展，注重培养学生的创新精神和实践能力。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优化课程设置：学校应根据学生的需求和未来发展的趋势，优化课程设置，增加选修课程和跨学科课程。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提升教师素质：学校应加强教师培训和学术交流，提高教师的专业素养和教育创新能力。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推进数字化教育：学校应利用数字化技术，推进教育信息化和智能化，提高教育教学的质量和效率。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36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138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28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2024-01-05T07:15:21Z</dcterms:created>
  <dcterms:modified xsi:type="dcterms:W3CDTF">2024-01-05T07:15:21Z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1c00d52b541f4fb587cda5d72e5bac31_21</vt:lpwstr>
  </property>
</Properties>
</file>