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89" r:id="rId1"/>
    <p:sldMasterId id="2147495026" r:id="rId2"/>
  </p:sldMasterIdLst>
  <p:notesMasterIdLst>
    <p:notesMasterId r:id="rId3"/>
  </p:notesMasterIdLst>
  <p:sldIdLst>
    <p:sldId id="5174" r:id="rId4"/>
    <p:sldId id="5179" r:id="rId5"/>
    <p:sldId id="5183" r:id="rId6"/>
    <p:sldId id="5186" r:id="rId7"/>
    <p:sldId id="5189" r:id="rId8"/>
    <p:sldId id="5192" r:id="rId9"/>
    <p:sldId id="5195" r:id="rId10"/>
    <p:sldId id="5198" r:id="rId11"/>
    <p:sldId id="5201" r:id="rId12"/>
    <p:sldId id="5204" r:id="rId13"/>
    <p:sldId id="5207" r:id="rId14"/>
    <p:sldId id="5210" r:id="rId15"/>
    <p:sldId id="5213" r:id="rId16"/>
    <p:sldId id="5216" r:id="rId17"/>
    <p:sldId id="5219" r:id="rId18"/>
    <p:sldId id="5222" r:id="rId19"/>
    <p:sldId id="5225" r:id="rId20"/>
    <p:sldId id="5228" r:id="rId21"/>
    <p:sldId id="5231" r:id="rId22"/>
    <p:sldId id="5234" r:id="rId23"/>
    <p:sldId id="5237" r:id="rId24"/>
    <p:sldId id="5240" r:id="rId25"/>
    <p:sldId id="5243" r:id="rId26"/>
    <p:sldId id="5246" r:id="rId27"/>
    <p:sldId id="5249" r:id="rId28"/>
    <p:sldId id="5252" r:id="rId29"/>
    <p:sldId id="5255" r:id="rId30"/>
    <p:sldId id="525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90" r:id="rId1"/>
    <p:sldLayoutId id="2147494991" r:id="rId2"/>
    <p:sldLayoutId id="2147494992" r:id="rId3"/>
    <p:sldLayoutId id="2147494993" r:id="rId4"/>
    <p:sldLayoutId id="2147494994" r:id="rId5"/>
    <p:sldLayoutId id="2147494995" r:id="rId6"/>
    <p:sldLayoutId id="2147494996" r:id="rId7"/>
    <p:sldLayoutId id="2147494997" r:id="rId8"/>
    <p:sldLayoutId id="2147494998" r:id="rId9"/>
    <p:sldLayoutId id="2147494999" r:id="rId10"/>
    <p:sldLayoutId id="21474950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27" r:id="rId1"/>
    <p:sldLayoutId id="2147495028" r:id="rId2"/>
    <p:sldLayoutId id="2147495029" r:id="rId3"/>
    <p:sldLayoutId id="2147495030" r:id="rId4"/>
    <p:sldLayoutId id="2147495031" r:id="rId5"/>
    <p:sldLayoutId id="2147495032" r:id="rId6"/>
    <p:sldLayoutId id="2147495033" r:id="rId7"/>
    <p:sldLayoutId id="2147495034" r:id="rId8"/>
    <p:sldLayoutId id="2147495035" r:id="rId9"/>
    <p:sldLayoutId id="2147495036" r:id="rId10"/>
    <p:sldLayoutId id="21474950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tags" Target="../tags/tag376.xml"/><Relationship Id="rId22" Type="http://schemas.openxmlformats.org/officeDocument/2006/relationships/tags" Target="../tags/tag377.xml"/><Relationship Id="rId23" Type="http://schemas.openxmlformats.org/officeDocument/2006/relationships/tags" Target="../tags/tag378.xml"/><Relationship Id="rId24" Type="http://schemas.openxmlformats.org/officeDocument/2006/relationships/tags" Target="../tags/tag379.xml"/><Relationship Id="rId25" Type="http://schemas.openxmlformats.org/officeDocument/2006/relationships/tags" Target="../tags/tag380.xml"/><Relationship Id="rId26" Type="http://schemas.openxmlformats.org/officeDocument/2006/relationships/tags" Target="../tags/tag381.xml"/><Relationship Id="rId27" Type="http://schemas.openxmlformats.org/officeDocument/2006/relationships/tags" Target="../tags/tag382.xml"/><Relationship Id="rId28" Type="http://schemas.openxmlformats.org/officeDocument/2006/relationships/tags" Target="../tags/tag383.xml"/><Relationship Id="rId29" Type="http://schemas.openxmlformats.org/officeDocument/2006/relationships/tags" Target="../tags/tag384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小学教育中的社交情感教育与同理心培养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社交情感教育的重要性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同理心在社交情感教育中的作用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小学教育中社交情感教育的实施策略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小学教育中同理心培养的实施策略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社交情感教育与同理心培养的实践案例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社交情感教育的重要性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促进学生的情感发展</a:t>
            </a:r>
            <a:endParaRPr altLang="en-US" lang="zh-CN"/>
          </a:p>
        </p:txBody>
      </p:sp>
      <p:sp>
        <p:nvSpPr>
          <p:cNvPr id="10489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增强学生的同理心和社会责任感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促进学生的情感发展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培养学生的情感认知能力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提高学生的自我调节能力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提高学生的学习效果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社交情感教育能够帮助学生更好地管理情绪，减少焦虑和压力，从而在学习中更加专注和高效。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社交情感教育能够培养学生的同理心，增强学生的情感认知能力，从而提高学习效果。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通过社交情感教育，学生可以更好地理解他人的情感，增强沟通与合作能力，从而在学习中更好地与同学合作。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社交情感教育能够培养学生的自尊和自信心，增强学生的自我价值感，从而在学习中更加积极和主动。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培养学生的社会交往能力</a:t>
            </a:r>
            <a:endParaRPr altLang="en-US" lang="zh-CN"/>
          </a:p>
        </p:txBody>
      </p:sp>
      <p:sp>
        <p:nvSpPr>
          <p:cNvPr id="10490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社交情感教育有助于提高学生的社会适应能力，使其更好地融入集体和社会。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通过社交情感教育，学生可以学会如何与人沟通、合作和解决问题，增强团队协作能力。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社交情感教育有助于培养学生的同理心，使其更好地理解他人，促进人际关系的和谐发展。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社交情感教育有助于提高学生的自我认知和情绪管理能力，增强心理韧性。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增强学生的自我认知和自我管理能力</a:t>
            </a:r>
            <a:endParaRPr altLang="en-US" lang="zh-CN"/>
          </a:p>
        </p:txBody>
      </p:sp>
      <p:sp>
        <p:nvSpPr>
          <p:cNvPr id="1049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增强学生的自我认知和自我管理能力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培养学生的同理心和情感智商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提高学生的社交技能和人际关系能力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促进学生的心理健康和幸福感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同理心在社交情感教育中的作用</a:t>
            </a:r>
            <a:endParaRPr altLang="en-US" lang="zh-CN"/>
          </a:p>
        </p:txBody>
      </p:sp>
      <p:sp>
        <p:nvSpPr>
          <p:cNvPr id="10492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1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同理心的定义和内涵</a:t>
            </a:r>
            <a:endParaRPr altLang="en-US" lang="zh-CN"/>
          </a:p>
        </p:txBody>
      </p:sp>
      <p:sp>
        <p:nvSpPr>
          <p:cNvPr id="10492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同理心是一种理解他人感受和情感的能力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同理心涉及对他人的情感共鸣和共情反应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同理心有助于建立良好的人际关系和沟通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同理心在社交情感教育中具有重要地位和作用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同理心在社交中的表现和作用</a:t>
            </a:r>
            <a:endParaRPr altLang="en-US" lang="zh-CN"/>
          </a:p>
        </p:txBody>
      </p:sp>
      <p:sp>
        <p:nvSpPr>
          <p:cNvPr id="10493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同理心能够增强个体在社会交往中的适应能力和幸福感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同理心表现为对他人的情绪和感受的理解和关心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同理心有助于建立良好的人际关系，促进沟通和合作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同理心有助于培养良好的道德品质和社会责任感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同理心在教育中的应用和价值</a:t>
            </a:r>
            <a:endParaRPr altLang="en-US" lang="zh-CN"/>
          </a:p>
        </p:txBody>
      </p:sp>
      <p:sp>
        <p:nvSpPr>
          <p:cNvPr id="10493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同理心有助于建立良好的师生关系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同理心有助于提升教育质量与效果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同理心有助于提高学生的社交能力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同理心有助于培养学生的情感素养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如何培养学生的同理心</a:t>
            </a:r>
            <a:endParaRPr altLang="en-US" lang="zh-CN"/>
          </a:p>
        </p:txBody>
      </p:sp>
      <p:sp>
        <p:nvSpPr>
          <p:cNvPr id="10494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创设情境，引导学生感受他人的情感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开展角色扮演活动，增强学生的情感体验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鼓励学生表达自己的情感，促进情感交流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结合课程内容，渗透同理心教育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小学教育中社交情感教育的实施策略</a:t>
            </a:r>
            <a:endParaRPr altLang="en-US" lang="zh-CN"/>
          </a:p>
        </p:txBody>
      </p:sp>
      <p:sp>
        <p:nvSpPr>
          <p:cNvPr id="104951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1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营造积极的班级氛围</a:t>
            </a:r>
            <a:endParaRPr altLang="en-US" lang="zh-CN"/>
          </a:p>
        </p:txBody>
      </p:sp>
      <p:sp>
        <p:nvSpPr>
          <p:cNvPr id="10495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鼓励团队合作：通过小组活动、团队项目等形式，培养学生的团队协作和沟通能力。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建立良好的师生关系：教师与学生建立信任和尊重的关系，促进学生的积极参与和表达。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创设丰富的情感环境：利用故事、音乐、艺术等多种形式，营造温馨、关爱、支持的情感氛围。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关注个体差异：针对不同学生的情感需求和特点，提供个性化的支持和指导。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建立良好的师生关系</a:t>
            </a:r>
            <a:endParaRPr altLang="en-US" lang="zh-CN"/>
          </a:p>
        </p:txBody>
      </p:sp>
      <p:sp>
        <p:nvSpPr>
          <p:cNvPr id="10496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尊重学生，关注学生的情感需求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建立信任，让学生感受到教师的关爱和支持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积极评价和鼓励学生，增强学生的自信心和自尊心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倾听学生的声音，了解学生的想法和感受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开展多样化的教学活动</a:t>
            </a:r>
            <a:endParaRPr altLang="en-US" lang="zh-CN"/>
          </a:p>
        </p:txBody>
      </p:sp>
      <p:sp>
        <p:nvSpPr>
          <p:cNvPr id="10496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创设良好的班级氛围：建立和谐、互助的班级文化，鼓励学生相互关心、支持，增强归属感和安全感。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开展多样化的教学活动：通过角色扮演、小组讨论、互动游戏等方式，引导学生积极参与，提高情感认知能力。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强化家庭教育配合：加强与家长的沟通与合作，引导家长关注孩子的情感需求，共同促进孩子情感发展。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注重个体差异：针对不同学生的特点，采用个性化的教育方法，关注学生的情感变化，提供必要的心理支持。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引导学生参与社会实践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组织学生参与社区服务活动，增强社会责任感和同理心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开展校园文化活动，鼓励学生参与团队合作，培养集体荣誉感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组织学生参加社会实践项目，了解社会运作机制，提高解决问题的能力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引导学生关注社会热点问题，积极参与讨论，培养批判性思维和同理心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小学教育中同理心培养的实施策略</a:t>
            </a:r>
            <a:endParaRPr altLang="en-US" lang="zh-CN"/>
          </a:p>
        </p:txBody>
      </p:sp>
      <p:sp>
        <p:nvSpPr>
          <p:cNvPr id="104979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9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创设同理心情境</a:t>
            </a:r>
            <a:endParaRPr altLang="en-US" lang="zh-CN"/>
          </a:p>
        </p:txBody>
      </p:sp>
      <p:sp>
        <p:nvSpPr>
          <p:cNvPr id="10498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组织小组讨论，让学生分享自己的感受和体验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利用故事、游戏等形式引导学生进入情境，感受角色情感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创设模拟情境，让学生在模拟场景中扮演角色，培养同理心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利用多媒体资源，如影片、音乐等，引导学生深入感受情感和情境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鼓励学生的积极行为</a:t>
            </a:r>
            <a:endParaRPr altLang="en-US" lang="zh-CN"/>
          </a:p>
        </p:txBody>
      </p:sp>
      <p:sp>
        <p:nvSpPr>
          <p:cNvPr id="10498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表扬和奖励：对学生的良好行为给予及时的肯定和奖励，增强他们的自信心和自尊心。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榜样示范：教师以身作则，展示积极的行为和态度，为学生树立榜样。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创设积极的学习环境：营造一个安全、和谐、积极的学习环境，让学生感受到正面的情感和价值观。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引导学生自我评价：帮助学生认识自己的优点和不足，鼓励他们自我评价和反思，培养自主性和责任感。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培养学生的共情能力</a:t>
            </a:r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家长参与：家长也应该积极参与孩子的共情能力培养，与孩子沟通交流，关注孩子的情感需求，共同促进孩子情感和社会性的发展。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50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课堂实践：教师在课堂上可以设计一些情境模拟、角色扮演等活动，让学生亲身体验不同角色的情感需求，提高共情意识。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54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定义：共情能力是指个体能够理解和感受他人的情感和需求，并做出相应的反应。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58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培养方法：通过角色扮演、小组讨论、观察模仿等方式，引导学生站在他人的角度思考问题，增强对他人情感的理解和关注。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引导学生反思和自省</a:t>
            </a:r>
            <a:endParaRPr altLang="en-US" lang="zh-CN"/>
          </a:p>
        </p:txBody>
      </p:sp>
      <p:sp>
        <p:nvSpPr>
          <p:cNvPr id="10499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小组讨论，分享彼此的观点和经验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角色扮演，增强学生的情感认知和同理心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创设情境，引导学生体验情感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鼓励表达，倾听学生的感受和想法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社交情感教育与同理心培养的实践案例</a:t>
            </a:r>
            <a:endParaRPr altLang="en-US" lang="zh-CN"/>
          </a:p>
        </p:txBody>
      </p:sp>
      <p:sp>
        <p:nvSpPr>
          <p:cNvPr id="105005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5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成功的教育案例介绍</a:t>
            </a:r>
            <a:endParaRPr altLang="en-US" lang="zh-CN"/>
          </a:p>
        </p:txBody>
      </p:sp>
      <p:sp>
        <p:nvSpPr>
          <p:cNvPr id="10501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某小学实施社交情感教育后，学生情绪管理能力显著提高。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某小学实施情感教育后，学生在面对挫折和困难时更加冷静和坚强。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某小学通过举办"情感交流会"，促进学生之间的情感沟通和相互理解。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在同理心培养方面，某小学开展角色扮演活动，增强学生共情能力。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案例分析与实践经验的分享</a:t>
            </a:r>
            <a:endParaRPr altLang="en-US" lang="zh-CN"/>
          </a:p>
        </p:txBody>
      </p:sp>
      <p:sp>
        <p:nvSpPr>
          <p:cNvPr id="10501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案例二：同理心培养的实践活动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案例一：某小学的社交情感教育课程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案例三：教师如何运用情感教育引导学生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案例四：家长在社交情感教育中的角色与作用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案例的启示与借鉴意义</a:t>
            </a:r>
            <a:endParaRPr altLang="en-US" lang="zh-CN"/>
          </a:p>
        </p:txBody>
      </p:sp>
      <p:sp>
        <p:nvSpPr>
          <p:cNvPr id="10502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通过实践案例的启示与借鉴，我们可以不断总结经验教训，不断完善和优化情感教育的方法和手段，提高教育效果。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社交情感教育与同理心培养的实践案例，可以为其他学校和教育机构提供有益的参考和借鉴，促进情感教育在更广泛范围内的推广和应用。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社交情感教育与同理心培养的实践案例，可以帮助学生更好地理解情感和同理心的重要性，提高他们的社交技能和情感智商。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这些实践案例可以提供具体的操作方法和技巧，为教师提供有益的参考和借鉴，帮助他们更好地开展情感教育。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案例的不足与改进建议</a:t>
            </a:r>
            <a:endParaRPr altLang="en-US" lang="zh-CN"/>
          </a:p>
        </p:txBody>
      </p:sp>
      <p:sp>
        <p:nvSpPr>
          <p:cNvPr id="10502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案例的不足：缺乏具体的实践细节和数据支持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改进建议：增加实践细节和数据支持，提高案例的说服力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案例的不足：缺乏对同理心培养的深入探讨和案例分析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改进建议：深入探讨同理心培养的方法和策略，增加相关案例分析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5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5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19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2024-01-03T12:35:13Z</dcterms:created>
  <dcterms:modified xsi:type="dcterms:W3CDTF">2024-01-03T12:35:13Z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5d0aec93e31f471c965f48a49b96448b_21</vt:lpwstr>
  </property>
</Properties>
</file>