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949" r:id="rId1"/>
    <p:sldMasterId id="2147485986" r:id="rId2"/>
  </p:sldMasterIdLst>
  <p:notesMasterIdLst>
    <p:notesMasterId r:id="rId3"/>
  </p:notesMasterIdLst>
  <p:sldIdLst>
    <p:sldId id="1303" r:id="rId4"/>
    <p:sldId id="1308" r:id="rId5"/>
    <p:sldId id="1312" r:id="rId6"/>
    <p:sldId id="1315" r:id="rId7"/>
    <p:sldId id="1318" r:id="rId8"/>
    <p:sldId id="1321" r:id="rId9"/>
    <p:sldId id="1324" r:id="rId10"/>
    <p:sldId id="1327" r:id="rId11"/>
    <p:sldId id="1330" r:id="rId12"/>
    <p:sldId id="1333" r:id="rId13"/>
    <p:sldId id="1336" r:id="rId14"/>
    <p:sldId id="1339" r:id="rId15"/>
    <p:sldId id="1342" r:id="rId16"/>
    <p:sldId id="1345" r:id="rId17"/>
    <p:sldId id="1348" r:id="rId18"/>
    <p:sldId id="1351" r:id="rId19"/>
    <p:sldId id="1354" r:id="rId20"/>
    <p:sldId id="1357" r:id="rId21"/>
    <p:sldId id="1360" r:id="rId22"/>
    <p:sldId id="1363" r:id="rId23"/>
    <p:sldId id="1366" r:id="rId24"/>
    <p:sldId id="1369" r:id="rId25"/>
    <p:sldId id="1372" r:id="rId26"/>
    <p:sldId id="1375"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6" name="幻灯片图像占位符 1"/>
          <p:cNvSpPr>
            <a:spLocks noChangeAspect="1" noRot="1" noGrp="1"/>
          </p:cNvSpPr>
          <p:nvPr>
            <p:ph type="sldImg"/>
          </p:nvPr>
        </p:nvSpPr>
        <p:spPr/>
      </p:sp>
      <p:sp>
        <p:nvSpPr>
          <p:cNvPr id="1048708" name="备注占位符 2"/>
          <p:cNvSpPr>
            <a:spLocks noGrp="1"/>
          </p:cNvSpPr>
          <p:nvPr>
            <p:ph type="body" idx="1"/>
          </p:nvPr>
        </p:nvSpPr>
        <p:spPr/>
        <p:txBody>
          <a:bodyPr/>
          <a:p>
            <a:endParaRPr altLang="en-US" dirty="0" lang="zh-CN"/>
          </a:p>
        </p:txBody>
      </p:sp>
      <p:sp>
        <p:nvSpPr>
          <p:cNvPr id="104871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950" r:id="rId1"/>
    <p:sldLayoutId id="2147485951" r:id="rId2"/>
    <p:sldLayoutId id="2147485952" r:id="rId3"/>
    <p:sldLayoutId id="2147485953" r:id="rId4"/>
    <p:sldLayoutId id="2147485954" r:id="rId5"/>
    <p:sldLayoutId id="2147485955" r:id="rId6"/>
    <p:sldLayoutId id="2147485956" r:id="rId7"/>
    <p:sldLayoutId id="2147485957" r:id="rId8"/>
    <p:sldLayoutId id="2147485958" r:id="rId9"/>
    <p:sldLayoutId id="2147485959" r:id="rId10"/>
    <p:sldLayoutId id="21474859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987" r:id="rId1"/>
    <p:sldLayoutId id="2147485988" r:id="rId2"/>
    <p:sldLayoutId id="2147485989" r:id="rId3"/>
    <p:sldLayoutId id="2147485990" r:id="rId4"/>
    <p:sldLayoutId id="2147485991" r:id="rId5"/>
    <p:sldLayoutId id="2147485992" r:id="rId6"/>
    <p:sldLayoutId id="2147485993" r:id="rId7"/>
    <p:sldLayoutId id="2147485994" r:id="rId8"/>
    <p:sldLayoutId id="2147485995" r:id="rId9"/>
    <p:sldLayoutId id="2147485996" r:id="rId10"/>
    <p:sldLayoutId id="2147485997"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slideLayout" Target="../slideLayouts/slideLayout14.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4.xml"/><Relationship Id="rId2" Type="http://schemas.openxmlformats.org/officeDocument/2006/relationships/tags" Target="../tags/tag725.xml"/><Relationship Id="rId3" Type="http://schemas.openxmlformats.org/officeDocument/2006/relationships/tags" Target="../tags/tag72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7.xml"/><Relationship Id="rId2" Type="http://schemas.openxmlformats.org/officeDocument/2006/relationships/tags" Target="../tags/tag728.xml"/><Relationship Id="rId3" Type="http://schemas.openxmlformats.org/officeDocument/2006/relationships/tags" Target="../tags/tag729.xml"/><Relationship Id="rId4" Type="http://schemas.openxmlformats.org/officeDocument/2006/relationships/tags" Target="../tags/tag730.xml"/><Relationship Id="rId5" Type="http://schemas.openxmlformats.org/officeDocument/2006/relationships/tags" Target="../tags/tag731.xml"/><Relationship Id="rId6" Type="http://schemas.openxmlformats.org/officeDocument/2006/relationships/tags" Target="../tags/tag732.xml"/><Relationship Id="rId7" Type="http://schemas.openxmlformats.org/officeDocument/2006/relationships/tags" Target="../tags/tag733.xml"/><Relationship Id="rId8" Type="http://schemas.openxmlformats.org/officeDocument/2006/relationships/tags" Target="../tags/tag734.xml"/><Relationship Id="rId9" Type="http://schemas.openxmlformats.org/officeDocument/2006/relationships/tags" Target="../tags/tag735.xml"/><Relationship Id="rId10" Type="http://schemas.openxmlformats.org/officeDocument/2006/relationships/tags" Target="../tags/tag736.xml"/><Relationship Id="rId11" Type="http://schemas.openxmlformats.org/officeDocument/2006/relationships/tags" Target="../tags/tag737.xml"/><Relationship Id="rId12" Type="http://schemas.openxmlformats.org/officeDocument/2006/relationships/tags" Target="../tags/tag73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9.xml"/><Relationship Id="rId2" Type="http://schemas.openxmlformats.org/officeDocument/2006/relationships/tags" Target="../tags/tag740.xml"/><Relationship Id="rId3" Type="http://schemas.openxmlformats.org/officeDocument/2006/relationships/tags" Target="../tags/tag741.xml"/><Relationship Id="rId4" Type="http://schemas.openxmlformats.org/officeDocument/2006/relationships/tags" Target="../tags/tag742.xml"/><Relationship Id="rId5" Type="http://schemas.openxmlformats.org/officeDocument/2006/relationships/tags" Target="../tags/tag743.xml"/><Relationship Id="rId6" Type="http://schemas.openxmlformats.org/officeDocument/2006/relationships/tags" Target="../tags/tag744.xml"/><Relationship Id="rId7" Type="http://schemas.openxmlformats.org/officeDocument/2006/relationships/tags" Target="../tags/tag745.xml"/><Relationship Id="rId8" Type="http://schemas.openxmlformats.org/officeDocument/2006/relationships/tags" Target="../tags/tag746.xml"/><Relationship Id="rId9" Type="http://schemas.openxmlformats.org/officeDocument/2006/relationships/tags" Target="../tags/tag747.xml"/><Relationship Id="rId10" Type="http://schemas.openxmlformats.org/officeDocument/2006/relationships/tags" Target="../tags/tag748.xml"/><Relationship Id="rId11" Type="http://schemas.openxmlformats.org/officeDocument/2006/relationships/tags" Target="../tags/tag749.xml"/><Relationship Id="rId12" Type="http://schemas.openxmlformats.org/officeDocument/2006/relationships/tags" Target="../tags/tag750.xml"/><Relationship Id="rId13" Type="http://schemas.openxmlformats.org/officeDocument/2006/relationships/tags" Target="../tags/tag751.xml"/><Relationship Id="rId14" Type="http://schemas.openxmlformats.org/officeDocument/2006/relationships/tags" Target="../tags/tag752.xml"/><Relationship Id="rId15" Type="http://schemas.openxmlformats.org/officeDocument/2006/relationships/tags" Target="../tags/tag753.xml"/><Relationship Id="rId16" Type="http://schemas.openxmlformats.org/officeDocument/2006/relationships/tags" Target="../tags/tag754.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tags" Target="../tags/tag759.xml"/><Relationship Id="rId6" Type="http://schemas.openxmlformats.org/officeDocument/2006/relationships/tags" Target="../tags/tag760.xml"/><Relationship Id="rId7" Type="http://schemas.openxmlformats.org/officeDocument/2006/relationships/tags" Target="../tags/tag761.xml"/><Relationship Id="rId8" Type="http://schemas.openxmlformats.org/officeDocument/2006/relationships/tags" Target="../tags/tag762.xml"/><Relationship Id="rId9" Type="http://schemas.openxmlformats.org/officeDocument/2006/relationships/tags" Target="../tags/tag763.xml"/><Relationship Id="rId10" Type="http://schemas.openxmlformats.org/officeDocument/2006/relationships/tags" Target="../tags/tag764.xml"/><Relationship Id="rId11" Type="http://schemas.openxmlformats.org/officeDocument/2006/relationships/tags" Target="../tags/tag765.xml"/><Relationship Id="rId12" Type="http://schemas.openxmlformats.org/officeDocument/2006/relationships/tags" Target="../tags/tag7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tags" Target="../tags/tag778.xml"/><Relationship Id="rId10" Type="http://schemas.openxmlformats.org/officeDocument/2006/relationships/tags" Target="../tags/tag779.xml"/><Relationship Id="rId11" Type="http://schemas.openxmlformats.org/officeDocument/2006/relationships/tags" Target="../tags/tag780.xml"/><Relationship Id="rId12" Type="http://schemas.openxmlformats.org/officeDocument/2006/relationships/tags" Target="../tags/tag781.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2.xml"/><Relationship Id="rId2" Type="http://schemas.openxmlformats.org/officeDocument/2006/relationships/tags" Target="../tags/tag783.xml"/><Relationship Id="rId3" Type="http://schemas.openxmlformats.org/officeDocument/2006/relationships/tags" Target="../tags/tag784.xml"/><Relationship Id="rId4" Type="http://schemas.openxmlformats.org/officeDocument/2006/relationships/tags" Target="../tags/tag785.xml"/><Relationship Id="rId5" Type="http://schemas.openxmlformats.org/officeDocument/2006/relationships/tags" Target="../tags/tag786.xml"/><Relationship Id="rId6" Type="http://schemas.openxmlformats.org/officeDocument/2006/relationships/tags" Target="../tags/tag787.xml"/><Relationship Id="rId7" Type="http://schemas.openxmlformats.org/officeDocument/2006/relationships/tags" Target="../tags/tag788.xml"/><Relationship Id="rId8" Type="http://schemas.openxmlformats.org/officeDocument/2006/relationships/tags" Target="../tags/tag789.xml"/><Relationship Id="rId9" Type="http://schemas.openxmlformats.org/officeDocument/2006/relationships/tags" Target="../tags/tag790.xml"/><Relationship Id="rId10" Type="http://schemas.openxmlformats.org/officeDocument/2006/relationships/tags" Target="../tags/tag791.xml"/><Relationship Id="rId11" Type="http://schemas.openxmlformats.org/officeDocument/2006/relationships/tags" Target="../tags/tag792.xml"/><Relationship Id="rId12" Type="http://schemas.openxmlformats.org/officeDocument/2006/relationships/tags" Target="../tags/tag79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94.xml"/><Relationship Id="rId2" Type="http://schemas.openxmlformats.org/officeDocument/2006/relationships/tags" Target="../tags/tag795.xml"/><Relationship Id="rId3" Type="http://schemas.openxmlformats.org/officeDocument/2006/relationships/tags" Target="../tags/tag796.xml"/><Relationship Id="rId4" Type="http://schemas.openxmlformats.org/officeDocument/2006/relationships/tags" Target="../tags/tag79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8.xml"/><Relationship Id="rId2" Type="http://schemas.openxmlformats.org/officeDocument/2006/relationships/tags" Target="../tags/tag799.xml"/><Relationship Id="rId3" Type="http://schemas.openxmlformats.org/officeDocument/2006/relationships/tags" Target="../tags/tag800.xml"/><Relationship Id="rId4" Type="http://schemas.openxmlformats.org/officeDocument/2006/relationships/tags" Target="../tags/tag801.xml"/><Relationship Id="rId5" Type="http://schemas.openxmlformats.org/officeDocument/2006/relationships/tags" Target="../tags/tag802.xml"/><Relationship Id="rId6" Type="http://schemas.openxmlformats.org/officeDocument/2006/relationships/tags" Target="../tags/tag803.xml"/><Relationship Id="rId7" Type="http://schemas.openxmlformats.org/officeDocument/2006/relationships/tags" Target="../tags/tag804.xml"/><Relationship Id="rId8" Type="http://schemas.openxmlformats.org/officeDocument/2006/relationships/tags" Target="../tags/tag805.xml"/><Relationship Id="rId9" Type="http://schemas.openxmlformats.org/officeDocument/2006/relationships/tags" Target="../tags/tag806.xml"/><Relationship Id="rId10" Type="http://schemas.openxmlformats.org/officeDocument/2006/relationships/tags" Target="../tags/tag807.xml"/><Relationship Id="rId11" Type="http://schemas.openxmlformats.org/officeDocument/2006/relationships/tags" Target="../tags/tag808.xml"/><Relationship Id="rId12" Type="http://schemas.openxmlformats.org/officeDocument/2006/relationships/tags" Target="../tags/tag80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10.xml"/><Relationship Id="rId2" Type="http://schemas.openxmlformats.org/officeDocument/2006/relationships/tags" Target="../tags/tag811.xml"/><Relationship Id="rId3" Type="http://schemas.openxmlformats.org/officeDocument/2006/relationships/tags" Target="../tags/tag81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13.xml"/><Relationship Id="rId2" Type="http://schemas.openxmlformats.org/officeDocument/2006/relationships/tags" Target="../tags/tag814.xml"/><Relationship Id="rId3" Type="http://schemas.openxmlformats.org/officeDocument/2006/relationships/tags" Target="../tags/tag815.xml"/><Relationship Id="rId4" Type="http://schemas.openxmlformats.org/officeDocument/2006/relationships/tags" Target="../tags/tag816.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17.xml"/><Relationship Id="rId2" Type="http://schemas.openxmlformats.org/officeDocument/2006/relationships/tags" Target="../tags/tag818.xml"/><Relationship Id="rId3" Type="http://schemas.openxmlformats.org/officeDocument/2006/relationships/tags" Target="../tags/tag819.xml"/><Relationship Id="rId4" Type="http://schemas.openxmlformats.org/officeDocument/2006/relationships/tags" Target="../tags/tag820.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tags" Target="../tags/tag827.xml"/><Relationship Id="rId8" Type="http://schemas.openxmlformats.org/officeDocument/2006/relationships/tags" Target="../tags/tag828.xml"/><Relationship Id="rId9" Type="http://schemas.openxmlformats.org/officeDocument/2006/relationships/tags" Target="../tags/tag829.xml"/><Relationship Id="rId10" Type="http://schemas.openxmlformats.org/officeDocument/2006/relationships/tags" Target="../tags/tag830.xml"/><Relationship Id="rId11" Type="http://schemas.openxmlformats.org/officeDocument/2006/relationships/tags" Target="../tags/tag831.xml"/><Relationship Id="rId12" Type="http://schemas.openxmlformats.org/officeDocument/2006/relationships/tags" Target="../tags/tag832.xml"/><Relationship Id="rId13" Type="http://schemas.openxmlformats.org/officeDocument/2006/relationships/tags" Target="../tags/tag833.xml"/><Relationship Id="rId14" Type="http://schemas.openxmlformats.org/officeDocument/2006/relationships/tags" Target="../tags/tag834.xml"/><Relationship Id="rId15" Type="http://schemas.openxmlformats.org/officeDocument/2006/relationships/tags" Target="../tags/tag835.xml"/><Relationship Id="rId16" Type="http://schemas.openxmlformats.org/officeDocument/2006/relationships/tags" Target="../tags/tag836.xml"/><Relationship Id="rId17" Type="http://schemas.openxmlformats.org/officeDocument/2006/relationships/tags" Target="../tags/tag837.xml"/><Relationship Id="rId18" Type="http://schemas.openxmlformats.org/officeDocument/2006/relationships/tags" Target="../tags/tag838.xml"/><Relationship Id="rId19" Type="http://schemas.openxmlformats.org/officeDocument/2006/relationships/tags" Target="../tags/tag839.xml"/><Relationship Id="rId20" Type="http://schemas.openxmlformats.org/officeDocument/2006/relationships/tags" Target="../tags/tag840.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44.xml"/><Relationship Id="rId2" Type="http://schemas.openxmlformats.org/officeDocument/2006/relationships/tags" Target="../tags/tag845.xml"/><Relationship Id="rId3" Type="http://schemas.openxmlformats.org/officeDocument/2006/relationships/tags" Target="../tags/tag846.xml"/><Relationship Id="rId4" Type="http://schemas.openxmlformats.org/officeDocument/2006/relationships/tags" Target="../tags/tag847.xml"/><Relationship Id="rId5" Type="http://schemas.openxmlformats.org/officeDocument/2006/relationships/tags" Target="../tags/tag848.xml"/><Relationship Id="rId6" Type="http://schemas.openxmlformats.org/officeDocument/2006/relationships/tags" Target="../tags/tag849.xml"/><Relationship Id="rId7" Type="http://schemas.openxmlformats.org/officeDocument/2006/relationships/tags" Target="../tags/tag850.xml"/><Relationship Id="rId8" Type="http://schemas.openxmlformats.org/officeDocument/2006/relationships/tags" Target="../tags/tag851.xml"/><Relationship Id="rId9" Type="http://schemas.openxmlformats.org/officeDocument/2006/relationships/tags" Target="../tags/tag852.xml"/><Relationship Id="rId10" Type="http://schemas.openxmlformats.org/officeDocument/2006/relationships/tags" Target="../tags/tag853.xml"/><Relationship Id="rId11" Type="http://schemas.openxmlformats.org/officeDocument/2006/relationships/tags" Target="../tags/tag854.xml"/><Relationship Id="rId12" Type="http://schemas.openxmlformats.org/officeDocument/2006/relationships/tags" Target="../tags/tag855.xml"/><Relationship Id="rId13" Type="http://schemas.openxmlformats.org/officeDocument/2006/relationships/tags" Target="../tags/tag856.xml"/><Relationship Id="rId14" Type="http://schemas.openxmlformats.org/officeDocument/2006/relationships/tags" Target="../tags/tag857.xml"/><Relationship Id="rId15" Type="http://schemas.openxmlformats.org/officeDocument/2006/relationships/tags" Target="../tags/tag858.xml"/><Relationship Id="rId16" Type="http://schemas.openxmlformats.org/officeDocument/2006/relationships/tags" Target="../tags/tag859.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tags" Target="../tags/tag863.xml"/><Relationship Id="rId5" Type="http://schemas.openxmlformats.org/officeDocument/2006/relationships/tags" Target="../tags/tag864.xml"/><Relationship Id="rId6" Type="http://schemas.openxmlformats.org/officeDocument/2006/relationships/tags" Target="../tags/tag865.xml"/><Relationship Id="rId7" Type="http://schemas.openxmlformats.org/officeDocument/2006/relationships/tags" Target="../tags/tag866.xml"/><Relationship Id="rId8" Type="http://schemas.openxmlformats.org/officeDocument/2006/relationships/tags" Target="../tags/tag867.xml"/><Relationship Id="rId9" Type="http://schemas.openxmlformats.org/officeDocument/2006/relationships/tags" Target="../tags/tag868.xml"/><Relationship Id="rId10" Type="http://schemas.openxmlformats.org/officeDocument/2006/relationships/tags" Target="../tags/tag869.xml"/><Relationship Id="rId11" Type="http://schemas.openxmlformats.org/officeDocument/2006/relationships/tags" Target="../tags/tag870.xml"/><Relationship Id="rId12" Type="http://schemas.openxmlformats.org/officeDocument/2006/relationships/tags" Target="../tags/tag87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2.xml"/><Relationship Id="rId2" Type="http://schemas.openxmlformats.org/officeDocument/2006/relationships/tags" Target="../tags/tag873.xml"/><Relationship Id="rId3" Type="http://schemas.openxmlformats.org/officeDocument/2006/relationships/tags" Target="../tags/tag874.xml"/><Relationship Id="rId4" Type="http://schemas.openxmlformats.org/officeDocument/2006/relationships/tags" Target="../tags/tag875.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76.xml"/><Relationship Id="rId2" Type="http://schemas.openxmlformats.org/officeDocument/2006/relationships/tags" Target="../tags/tag877.xml"/><Relationship Id="rId3" Type="http://schemas.openxmlformats.org/officeDocument/2006/relationships/tags" Target="../tags/tag87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879.xml"/><Relationship Id="rId2" Type="http://schemas.openxmlformats.org/officeDocument/2006/relationships/tags" Target="../tags/tag880.xml"/><Relationship Id="rId3" Type="http://schemas.openxmlformats.org/officeDocument/2006/relationships/tags" Target="../tags/tag881.xml"/><Relationship Id="rId4" Type="http://schemas.openxmlformats.org/officeDocument/2006/relationships/tags" Target="../tags/tag882.xml"/><Relationship Id="rId5" Type="http://schemas.openxmlformats.org/officeDocument/2006/relationships/tags" Target="../tags/tag883.xml"/><Relationship Id="rId6" Type="http://schemas.openxmlformats.org/officeDocument/2006/relationships/tags" Target="../tags/tag884.xml"/><Relationship Id="rId7" Type="http://schemas.openxmlformats.org/officeDocument/2006/relationships/tags" Target="../tags/tag885.xml"/><Relationship Id="rId8" Type="http://schemas.openxmlformats.org/officeDocument/2006/relationships/tags" Target="../tags/tag886.xml"/><Relationship Id="rId9" Type="http://schemas.openxmlformats.org/officeDocument/2006/relationships/tags" Target="../tags/tag887.xml"/><Relationship Id="rId10" Type="http://schemas.openxmlformats.org/officeDocument/2006/relationships/tags" Target="../tags/tag888.xml"/><Relationship Id="rId11" Type="http://schemas.openxmlformats.org/officeDocument/2006/relationships/tags" Target="../tags/tag889.xml"/><Relationship Id="rId12" Type="http://schemas.openxmlformats.org/officeDocument/2006/relationships/tags" Target="../tags/tag89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891.xml"/><Relationship Id="rId2" Type="http://schemas.openxmlformats.org/officeDocument/2006/relationships/tags" Target="../tags/tag892.xml"/><Relationship Id="rId3" Type="http://schemas.openxmlformats.org/officeDocument/2006/relationships/tags" Target="../tags/tag893.xml"/><Relationship Id="rId4" Type="http://schemas.openxmlformats.org/officeDocument/2006/relationships/tags" Target="../tags/tag894.xml"/><Relationship Id="rId5" Type="http://schemas.openxmlformats.org/officeDocument/2006/relationships/tags" Target="../tags/tag895.xml"/><Relationship Id="rId6" Type="http://schemas.openxmlformats.org/officeDocument/2006/relationships/tags" Target="../tags/tag896.xml"/><Relationship Id="rId7" Type="http://schemas.openxmlformats.org/officeDocument/2006/relationships/tags" Target="../tags/tag897.xml"/><Relationship Id="rId8" Type="http://schemas.openxmlformats.org/officeDocument/2006/relationships/tags" Target="../tags/tag898.xml"/><Relationship Id="rId9" Type="http://schemas.openxmlformats.org/officeDocument/2006/relationships/tags" Target="../tags/tag899.xml"/><Relationship Id="rId10" Type="http://schemas.openxmlformats.org/officeDocument/2006/relationships/tags" Target="../tags/tag900.xml"/><Relationship Id="rId11" Type="http://schemas.openxmlformats.org/officeDocument/2006/relationships/tags" Target="../tags/tag901.xml"/><Relationship Id="rId12" Type="http://schemas.openxmlformats.org/officeDocument/2006/relationships/tags" Target="../tags/tag90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03.xml"/><Relationship Id="rId2" Type="http://schemas.openxmlformats.org/officeDocument/2006/relationships/tags" Target="../tags/tag904.xml"/><Relationship Id="rId3" Type="http://schemas.openxmlformats.org/officeDocument/2006/relationships/tags" Target="../tags/tag905.xml"/><Relationship Id="rId4" Type="http://schemas.openxmlformats.org/officeDocument/2006/relationships/tags" Target="../tags/tag906.xml"/><Relationship Id="rId5" Type="http://schemas.openxmlformats.org/officeDocument/2006/relationships/tags" Target="../tags/tag907.xml"/><Relationship Id="rId6" Type="http://schemas.openxmlformats.org/officeDocument/2006/relationships/tags" Target="../tags/tag908.xml"/><Relationship Id="rId7" Type="http://schemas.openxmlformats.org/officeDocument/2006/relationships/tags" Target="../tags/tag909.xml"/><Relationship Id="rId8" Type="http://schemas.openxmlformats.org/officeDocument/2006/relationships/tags" Target="../tags/tag910.xml"/><Relationship Id="rId9" Type="http://schemas.openxmlformats.org/officeDocument/2006/relationships/tags" Target="../tags/tag911.xml"/><Relationship Id="rId10" Type="http://schemas.openxmlformats.org/officeDocument/2006/relationships/tags" Target="../tags/tag912.xml"/><Relationship Id="rId11" Type="http://schemas.openxmlformats.org/officeDocument/2006/relationships/tags" Target="../tags/tag913.xml"/><Relationship Id="rId12" Type="http://schemas.openxmlformats.org/officeDocument/2006/relationships/tags" Target="../tags/tag914.xml"/><Relationship Id="rId13" Type="http://schemas.openxmlformats.org/officeDocument/2006/relationships/tags" Target="../tags/tag915.xml"/><Relationship Id="rId14" Type="http://schemas.openxmlformats.org/officeDocument/2006/relationships/tags" Target="../tags/tag916.xml"/><Relationship Id="rId15" Type="http://schemas.openxmlformats.org/officeDocument/2006/relationships/tags" Target="../tags/tag917.xml"/><Relationship Id="rId16" Type="http://schemas.openxmlformats.org/officeDocument/2006/relationships/tags" Target="../tags/tag918.xml"/><Relationship Id="rId17" Type="http://schemas.openxmlformats.org/officeDocument/2006/relationships/tags" Target="../tags/tag919.xml"/><Relationship Id="rId18" Type="http://schemas.openxmlformats.org/officeDocument/2006/relationships/tags" Target="../tags/tag920.xml"/><Relationship Id="rId19" Type="http://schemas.openxmlformats.org/officeDocument/2006/relationships/tags" Target="../tags/tag921.xml"/><Relationship Id="rId20" Type="http://schemas.openxmlformats.org/officeDocument/2006/relationships/tags" Target="../tags/tag922.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23.xml"/><Relationship Id="rId2" Type="http://schemas.openxmlformats.org/officeDocument/2006/relationships/tags" Target="../tags/tag924.xml"/><Relationship Id="rId3" Type="http://schemas.openxmlformats.org/officeDocument/2006/relationships/tags" Target="../tags/tag92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1852"/>
          </a:bodyPr>
          <a:p>
            <a:r>
              <a:rPr altLang="en-US" lang="zh-CN"/>
              <a:t>2024年智能家居市场发展趋势与投资机会报告</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14540" y="79375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智能家居市场概述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2175" y="58293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64885" y="67564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884545" y="822552"/>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36180" y="190055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2024年智能家居市场发展趋势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17"/>
          <p:cNvSpPr/>
          <p:nvPr>
            <p:custDataLst>
              <p:tags r:id="rId8"/>
            </p:custDataLst>
          </p:nvPr>
        </p:nvSpPr>
        <p:spPr>
          <a:xfrm>
            <a:off x="6393815" y="168973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8"/>
          <p:cNvSpPr/>
          <p:nvPr>
            <p:custDataLst>
              <p:tags r:id="rId9"/>
            </p:custDataLst>
          </p:nvPr>
        </p:nvSpPr>
        <p:spPr>
          <a:xfrm>
            <a:off x="6486525" y="178244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09042" y="1896110"/>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711440" y="300736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投资机会与风险分析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31"/>
          <p:cNvSpPr/>
          <p:nvPr>
            <p:custDataLst>
              <p:tags r:id="rId12"/>
            </p:custDataLst>
          </p:nvPr>
        </p:nvSpPr>
        <p:spPr>
          <a:xfrm>
            <a:off x="6569075" y="279654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34"/>
          <p:cNvSpPr/>
          <p:nvPr>
            <p:custDataLst>
              <p:tags r:id="rId13"/>
            </p:custDataLst>
          </p:nvPr>
        </p:nvSpPr>
        <p:spPr>
          <a:xfrm>
            <a:off x="6661785" y="288925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484302" y="3010535"/>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1910" y="411416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典型案例分析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19545" y="390334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2255" y="399605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434772" y="4115117"/>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349490" y="522097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未来展望与建议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207125" y="50101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299835" y="51028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131560" y="5219699"/>
            <a:ext cx="101854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42" name="标题 1"/>
          <p:cNvSpPr>
            <a:spLocks noGrp="1"/>
          </p:cNvSpPr>
          <p:nvPr>
            <p:ph type="title" idx="2"/>
            <p:custDataLst>
              <p:tags r:id="rId1"/>
            </p:custDataLst>
          </p:nvPr>
        </p:nvSpPr>
        <p:spPr/>
        <p:txBody>
          <a:bodyPr/>
          <a:p>
            <a:r>
              <a:rPr altLang="en-US" lang="zh-CN"/>
              <a:t>智能家居市场概述</a:t>
            </a:r>
            <a:endParaRPr altLang="en-US" lang="zh-CN"/>
          </a:p>
        </p:txBody>
      </p:sp>
      <p:sp>
        <p:nvSpPr>
          <p:cNvPr id="1050544"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02" name="标题 2"/>
          <p:cNvSpPr>
            <a:spLocks noGrp="1"/>
          </p:cNvSpPr>
          <p:nvPr>
            <p:ph type="title" idx="44"/>
          </p:nvPr>
        </p:nvSpPr>
        <p:spPr/>
        <p:txBody>
          <a:bodyPr/>
          <a:p>
            <a:r>
              <a:rPr altLang="en-US" lang="zh-CN"/>
              <a:t>智能家居定义及发展历程</a:t>
            </a:r>
            <a:endParaRPr altLang="en-US" lang="zh-CN"/>
          </a:p>
        </p:txBody>
      </p:sp>
      <p:sp>
        <p:nvSpPr>
          <p:cNvPr id="10510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智能家居定义：智能家居是指通过互联网、物联网等技术，实现家庭设备的智能化控制和管理，提升生活便利性和舒适度。</a:t>
            </a:r>
            <a:endParaRPr altLang="en-US" dirty="0" sz="2000" lang="zh-CN" spc="150">
              <a:solidFill>
                <a:schemeClr val="tx1">
                  <a:lumMod val="85000"/>
                  <a:lumOff val="15000"/>
                </a:schemeClr>
              </a:solidFill>
              <a:latin typeface="+mn-ea"/>
              <a:sym typeface="+mn-ea"/>
            </a:endParaRPr>
          </a:p>
        </p:txBody>
      </p:sp>
      <p:sp>
        <p:nvSpPr>
          <p:cNvPr id="10510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发展历程：智能家居的发展经历了多个阶段，从最初的简单智能化到现在的全面智能化，智能家居已经成为未来家庭生活的重要组成部分。</a:t>
            </a:r>
            <a:endParaRPr altLang="en-US" dirty="0" sz="2000" lang="zh-CN" spc="150">
              <a:solidFill>
                <a:schemeClr val="tx1">
                  <a:lumMod val="85000"/>
                  <a:lumOff val="15000"/>
                </a:schemeClr>
              </a:solidFill>
              <a:latin typeface="+mn-ea"/>
              <a:sym typeface="+mn-ea"/>
            </a:endParaRPr>
          </a:p>
        </p:txBody>
      </p:sp>
      <p:sp>
        <p:nvSpPr>
          <p:cNvPr id="10510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技术支持：智能家居的发展离不开互联网、物联网、人工智能等技术的支持，这些技术的发展为智能家居提供了更多的可能性。</a:t>
            </a:r>
            <a:endParaRPr altLang="en-US" dirty="0" sz="2000" lang="zh-CN" spc="150">
              <a:solidFill>
                <a:schemeClr val="tx1">
                  <a:lumMod val="85000"/>
                  <a:lumOff val="15000"/>
                </a:schemeClr>
              </a:solidFill>
              <a:latin typeface="+mn-ea"/>
              <a:sym typeface="+mn-ea"/>
            </a:endParaRPr>
          </a:p>
        </p:txBody>
      </p:sp>
      <p:sp>
        <p:nvSpPr>
          <p:cNvPr id="10510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0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未来趋势：随着技术的不断进步和消费者对智能化生活的需求增加，智能家居市场将迎来更加广阔的发展空间。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12" name="标题 2"/>
          <p:cNvSpPr>
            <a:spLocks noGrp="1"/>
          </p:cNvSpPr>
          <p:nvPr>
            <p:ph type="title" idx="44"/>
          </p:nvPr>
        </p:nvSpPr>
        <p:spPr/>
        <p:txBody>
          <a:bodyPr/>
          <a:p>
            <a:r>
              <a:rPr altLang="en-US" lang="zh-CN"/>
              <a:t>智能家居市场现状及规模</a:t>
            </a:r>
            <a:endParaRPr altLang="en-US" lang="zh-CN"/>
          </a:p>
        </p:txBody>
      </p:sp>
      <p:sp>
        <p:nvSpPr>
          <p:cNvPr id="10513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消费者对智能家居的需求日益增长，尤其年轻人成为消费主力军。</a:t>
            </a:r>
            <a:endParaRPr altLang="zh-CN" dirty="0" lang="en-US">
              <a:solidFill>
                <a:schemeClr val="dk1">
                  <a:lumMod val="80000"/>
                  <a:lumOff val="20000"/>
                </a:schemeClr>
              </a:solidFill>
              <a:latin typeface="+mn-ea"/>
              <a:sym typeface="+mn-ea"/>
            </a:endParaRPr>
          </a:p>
        </p:txBody>
      </p:sp>
      <p:sp>
        <p:nvSpPr>
          <p:cNvPr id="10513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智能家居市场规模持续增长，预计到2024年将达到XX亿元人民币。</a:t>
            </a:r>
            <a:endParaRPr altLang="en-US" dirty="0" lang="zh-CN">
              <a:solidFill>
                <a:schemeClr val="dk1">
                  <a:lumMod val="80000"/>
                  <a:lumOff val="20000"/>
                </a:schemeClr>
              </a:solidFill>
              <a:latin typeface="+mn-ea"/>
              <a:sym typeface="+mn-ea"/>
            </a:endParaRPr>
          </a:p>
        </p:txBody>
      </p:sp>
      <p:sp>
        <p:nvSpPr>
          <p:cNvPr id="10513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智能家居产品种类丰富，包括智能家电、智能安防、智能照明等。</a:t>
            </a:r>
            <a:endParaRPr altLang="en-US" dirty="0" lang="zh-CN">
              <a:solidFill>
                <a:schemeClr val="dk1">
                  <a:lumMod val="80000"/>
                  <a:lumOff val="20000"/>
                </a:schemeClr>
              </a:solidFill>
              <a:latin typeface="+mn-ea"/>
              <a:sym typeface="+mn-ea"/>
            </a:endParaRPr>
          </a:p>
        </p:txBody>
      </p:sp>
      <p:sp>
        <p:nvSpPr>
          <p:cNvPr id="10513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3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智能家居市场竞争激烈，各大品牌纷纷推出创新产品，提升用户体验。</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30" name="标题 2"/>
          <p:cNvSpPr>
            <a:spLocks noGrp="1"/>
          </p:cNvSpPr>
          <p:nvPr>
            <p:ph type="title" idx="44"/>
          </p:nvPr>
        </p:nvSpPr>
        <p:spPr/>
        <p:txBody>
          <a:bodyPr/>
          <a:p>
            <a:r>
              <a:rPr altLang="en-US" lang="zh-CN"/>
              <a:t>智能家居产业链分析</a:t>
            </a:r>
            <a:endParaRPr altLang="en-US" lang="zh-CN"/>
          </a:p>
        </p:txBody>
      </p:sp>
      <p:sp>
        <p:nvSpPr>
          <p:cNvPr id="10516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硬件制造：包括智能家电、智能照明、智能安防等产品的研发、生产和销售</a:t>
            </a:r>
            <a:endParaRPr altLang="en-US" dirty="0" sz="1200" lang="zh-CN" spc="150">
              <a:solidFill>
                <a:schemeClr val="tx1">
                  <a:lumMod val="85000"/>
                  <a:lumOff val="15000"/>
                </a:schemeClr>
              </a:solidFill>
              <a:latin typeface="+mn-ea"/>
              <a:sym typeface="+mn-ea"/>
            </a:endParaRPr>
          </a:p>
        </p:txBody>
      </p:sp>
      <p:sp>
        <p:nvSpPr>
          <p:cNvPr id="10516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平台服务：提供智能家居控制平台、数据分析平台等服务，支持多种设备连接和智能控制</a:t>
            </a:r>
            <a:endParaRPr altLang="en-US" dirty="0" sz="1200" lang="zh-CN" spc="150">
              <a:solidFill>
                <a:schemeClr val="tx1">
                  <a:lumMod val="85000"/>
                  <a:lumOff val="15000"/>
                </a:schemeClr>
              </a:solidFill>
              <a:latin typeface="+mn-ea"/>
              <a:sym typeface="+mn-ea"/>
            </a:endParaRPr>
          </a:p>
        </p:txBody>
      </p:sp>
      <p:sp>
        <p:nvSpPr>
          <p:cNvPr id="10516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解决方案：提供针对不同场景和需求的智能家居解决方案，包括家庭、酒店、办公等场景</a:t>
            </a:r>
            <a:endParaRPr altLang="en-US" dirty="0" sz="1200" lang="zh-CN" spc="150">
              <a:solidFill>
                <a:schemeClr val="tx1">
                  <a:lumMod val="85000"/>
                  <a:lumOff val="15000"/>
                </a:schemeClr>
              </a:solidFill>
              <a:latin typeface="+mn-ea"/>
              <a:sym typeface="+mn-ea"/>
            </a:endParaRPr>
          </a:p>
        </p:txBody>
      </p:sp>
      <p:sp>
        <p:nvSpPr>
          <p:cNvPr id="10516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运营服务：提供智能家居设备的安装、调试、维护等服务，以及智能家居云平台的运营和管理</a:t>
            </a:r>
            <a:endParaRPr altLang="en-US" dirty="0" sz="1200" lang="zh-CN" spc="150">
              <a:solidFill>
                <a:schemeClr val="tx1">
                  <a:lumMod val="85000"/>
                  <a:lumOff val="15000"/>
                </a:schemeClr>
              </a:solidFill>
              <a:latin typeface="+mn-ea"/>
              <a:sym typeface="+mn-ea"/>
            </a:endParaRPr>
          </a:p>
        </p:txBody>
      </p:sp>
      <p:sp>
        <p:nvSpPr>
          <p:cNvPr id="10516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6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40" name="标题 1"/>
          <p:cNvSpPr>
            <a:spLocks noGrp="1"/>
          </p:cNvSpPr>
          <p:nvPr>
            <p:ph type="title" idx="2"/>
            <p:custDataLst>
              <p:tags r:id="rId1"/>
            </p:custDataLst>
          </p:nvPr>
        </p:nvSpPr>
        <p:spPr/>
        <p:txBody>
          <a:bodyPr/>
          <a:p>
            <a:r>
              <a:rPr altLang="en-US" lang="zh-CN"/>
              <a:t>2024年智能家居市场发展趋势</a:t>
            </a:r>
            <a:endParaRPr altLang="en-US" lang="zh-CN"/>
          </a:p>
        </p:txBody>
      </p:sp>
      <p:sp>
        <p:nvSpPr>
          <p:cNvPr id="105194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400" name="标题 2"/>
          <p:cNvSpPr>
            <a:spLocks noGrp="1"/>
          </p:cNvSpPr>
          <p:nvPr>
            <p:ph type="title" idx="44"/>
          </p:nvPr>
        </p:nvSpPr>
        <p:spPr/>
        <p:txBody>
          <a:bodyPr/>
          <a:p>
            <a:r>
              <a:rPr altLang="en-US" lang="zh-CN"/>
              <a:t>智能家居技术发展趋势</a:t>
            </a:r>
            <a:endParaRPr altLang="en-US" lang="zh-CN"/>
          </a:p>
        </p:txBody>
      </p:sp>
      <p:sp>
        <p:nvSpPr>
          <p:cNvPr id="105240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0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240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人工智能技术：AI技术将更加深入应用于智能家居设备，实现更智能化的家居体验。</a:t>
            </a:r>
            <a:endParaRPr altLang="en-US" dirty="0" sz="2000" lang="zh-CN" spc="200">
              <a:solidFill>
                <a:schemeClr val="tx1">
                  <a:lumMod val="85000"/>
                  <a:lumOff val="15000"/>
                </a:schemeClr>
              </a:solidFill>
              <a:latin typeface="+mn-ea"/>
              <a:sym typeface="+mn-ea"/>
            </a:endParaRPr>
          </a:p>
        </p:txBody>
      </p:sp>
      <p:sp>
        <p:nvSpPr>
          <p:cNvPr id="105240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1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41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物联网技术：物联网技术将进一步推动智能家居设备之间的互联互通，实现更高效的家居管理。</a:t>
            </a:r>
            <a:endParaRPr altLang="en-US" dirty="0" sz="2000" lang="zh-CN" spc="200">
              <a:solidFill>
                <a:schemeClr val="tx1">
                  <a:lumMod val="85000"/>
                  <a:lumOff val="15000"/>
                </a:schemeClr>
              </a:solidFill>
              <a:latin typeface="+mn-ea"/>
              <a:sym typeface="+mn-ea"/>
            </a:endParaRPr>
          </a:p>
        </p:txBody>
      </p:sp>
      <p:sp>
        <p:nvSpPr>
          <p:cNvPr id="105241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1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41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5G技术：5G技术的应用将为智能家居带来更快速的网络连接和更丰富的应用场景。</a:t>
            </a:r>
            <a:endParaRPr altLang="en-US" dirty="0" sz="2000" lang="zh-CN" spc="200">
              <a:solidFill>
                <a:schemeClr val="tx1">
                  <a:lumMod val="85000"/>
                  <a:lumOff val="15000"/>
                </a:schemeClr>
              </a:solidFill>
              <a:latin typeface="+mn-ea"/>
              <a:sym typeface="+mn-ea"/>
            </a:endParaRPr>
          </a:p>
        </p:txBody>
      </p:sp>
      <p:sp>
        <p:nvSpPr>
          <p:cNvPr id="105242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42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242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云计算技术：云计算技术将为智能家居提供更强大的数据处理和存储能力，提升智能家居的性能和稳定性。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10" name="标题 2"/>
          <p:cNvSpPr>
            <a:spLocks noGrp="1"/>
          </p:cNvSpPr>
          <p:nvPr>
            <p:ph type="title" idx="44"/>
          </p:nvPr>
        </p:nvSpPr>
        <p:spPr/>
        <p:txBody>
          <a:bodyPr/>
          <a:p>
            <a:r>
              <a:rPr altLang="en-US" lang="zh-CN"/>
              <a:t>智能家居产品发展趋势</a:t>
            </a:r>
            <a:endParaRPr altLang="en-US" lang="zh-CN"/>
          </a:p>
        </p:txBody>
      </p:sp>
      <p:sp>
        <p:nvSpPr>
          <p:cNvPr id="10527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语音控制：随着人工智能技术的进步，语音控制将成为智能家居产品的标配，用户可以通过语音指令实现家庭设备的控制。</a:t>
            </a:r>
            <a:endParaRPr altLang="en-US" dirty="0" sz="2000" lang="zh-CN" spc="150">
              <a:solidFill>
                <a:schemeClr val="tx1">
                  <a:lumMod val="85000"/>
                  <a:lumOff val="15000"/>
                </a:schemeClr>
              </a:solidFill>
              <a:latin typeface="+mn-ea"/>
              <a:sym typeface="+mn-ea"/>
            </a:endParaRPr>
          </a:p>
        </p:txBody>
      </p:sp>
      <p:sp>
        <p:nvSpPr>
          <p:cNvPr id="10527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智能安全：随着人们对家庭安全的重视，智能安全系统将成为智能家居的重要发展方向，包括视频监控、智能门锁、火灾报警等。</a:t>
            </a:r>
            <a:endParaRPr altLang="en-US" dirty="0" sz="2000" lang="zh-CN" spc="150">
              <a:solidFill>
                <a:schemeClr val="tx1">
                  <a:lumMod val="85000"/>
                  <a:lumOff val="15000"/>
                </a:schemeClr>
              </a:solidFill>
              <a:latin typeface="+mn-ea"/>
              <a:sym typeface="+mn-ea"/>
            </a:endParaRPr>
          </a:p>
        </p:txBody>
      </p:sp>
      <p:sp>
        <p:nvSpPr>
          <p:cNvPr id="10527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智能照明：智能照明系统可以根据用户的需求和环境变化自动调节灯光亮度、色温等参数，实现节能环保和舒适家居的双重目标。</a:t>
            </a:r>
            <a:endParaRPr altLang="en-US" dirty="0" sz="2000" lang="zh-CN" spc="150">
              <a:solidFill>
                <a:schemeClr val="tx1">
                  <a:lumMod val="85000"/>
                  <a:lumOff val="15000"/>
                </a:schemeClr>
              </a:solidFill>
              <a:latin typeface="+mn-ea"/>
              <a:sym typeface="+mn-ea"/>
            </a:endParaRPr>
          </a:p>
        </p:txBody>
      </p:sp>
      <p:sp>
        <p:nvSpPr>
          <p:cNvPr id="10527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智能环境：智能环境系统可以通过监测室内空气质量、温度、湿度等参数，自动调节家庭环境，提高居住舒适度。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20" name="标题 2"/>
          <p:cNvSpPr>
            <a:spLocks noGrp="1"/>
          </p:cNvSpPr>
          <p:nvPr>
            <p:ph type="title" idx="44"/>
          </p:nvPr>
        </p:nvSpPr>
        <p:spPr/>
        <p:txBody>
          <a:bodyPr/>
          <a:p>
            <a:r>
              <a:rPr altLang="en-US" lang="zh-CN"/>
              <a:t>智能家居市场应用场景拓展</a:t>
            </a:r>
            <a:endParaRPr altLang="en-US" lang="zh-CN"/>
          </a:p>
        </p:txBody>
      </p:sp>
      <p:sp>
        <p:nvSpPr>
          <p:cNvPr id="105302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家庭安全监控：随着人们对家庭安全的重视，智能家居将进一步拓展家庭安全监控领域，如智能摄像头、智能门锁等。</a:t>
            </a:r>
            <a:endParaRPr altLang="en-US" dirty="0" sz="1200" lang="zh-CN" spc="150">
              <a:solidFill>
                <a:schemeClr val="tx1">
                  <a:lumMod val="65000"/>
                  <a:lumOff val="35000"/>
                </a:schemeClr>
              </a:solidFill>
              <a:latin typeface="+mn-ea"/>
              <a:sym typeface="+mn-ea"/>
            </a:endParaRPr>
          </a:p>
        </p:txBody>
      </p:sp>
      <p:sp>
        <p:nvSpPr>
          <p:cNvPr id="105302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智能照明：智能家居将进一步优化照明系统，实现个性化照明、节能照明等功能，提升居住体验。</a:t>
            </a:r>
            <a:endParaRPr altLang="en-US" dirty="0" sz="1200" lang="zh-CN" spc="150">
              <a:solidFill>
                <a:schemeClr val="tx1">
                  <a:lumMod val="65000"/>
                  <a:lumOff val="35000"/>
                </a:schemeClr>
              </a:solidFill>
              <a:latin typeface="+mn-ea"/>
              <a:sym typeface="+mn-ea"/>
            </a:endParaRPr>
          </a:p>
        </p:txBody>
      </p:sp>
      <p:sp>
        <p:nvSpPr>
          <p:cNvPr id="105302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智能环境控制：智能家居将与环境控制系统结合，实现室内温度、湿度、空气质量的智能化调节，提高居住舒适度。</a:t>
            </a:r>
            <a:endParaRPr altLang="en-US" dirty="0" sz="1200" lang="zh-CN" spc="150">
              <a:solidFill>
                <a:schemeClr val="tx1">
                  <a:lumMod val="65000"/>
                  <a:lumOff val="35000"/>
                </a:schemeClr>
              </a:solidFill>
              <a:latin typeface="+mn-ea"/>
              <a:sym typeface="+mn-ea"/>
            </a:endParaRPr>
          </a:p>
        </p:txBody>
      </p:sp>
      <p:sp>
        <p:nvSpPr>
          <p:cNvPr id="105302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智能家电控制：智能家居将实现家电的远程控制和智能化管理，方便用户的生活。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14" name="标题 2"/>
          <p:cNvSpPr>
            <a:spLocks noGrp="1"/>
          </p:cNvSpPr>
          <p:nvPr>
            <p:ph type="title" idx="44"/>
          </p:nvPr>
        </p:nvSpPr>
        <p:spPr/>
        <p:txBody>
          <a:bodyPr/>
          <a:p>
            <a:r>
              <a:rPr altLang="en-US" lang="zh-CN"/>
              <a:t>智能家居市场竞争格局变化</a:t>
            </a:r>
            <a:endParaRPr altLang="en-US" lang="zh-CN"/>
          </a:p>
        </p:txBody>
      </p:sp>
      <p:sp>
        <p:nvSpPr>
          <p:cNvPr id="10533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3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3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3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3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3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跨界合作成为常态：智能家居企业与其他领域的跨界合作越来越多，通过合作实现资源共享和优势互补。</a:t>
            </a:r>
            <a:endParaRPr altLang="en-US" dirty="0" sz="2400" lang="zh-CN">
              <a:latin typeface="+mn-ea"/>
              <a:ea typeface="+mn-ea"/>
            </a:endParaRPr>
          </a:p>
        </p:txBody>
      </p:sp>
      <p:sp>
        <p:nvSpPr>
          <p:cNvPr id="10533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市场竞争格局变化：随着市场的不断变化，智能家居企业的竞争格局也在不断变化，企业需要不断创新和提升竞争力。</a:t>
            </a:r>
            <a:endParaRPr altLang="en-US" dirty="0" sz="2400" lang="zh-CN">
              <a:latin typeface="+mn-ea"/>
              <a:ea typeface="+mn-ea"/>
            </a:endParaRPr>
          </a:p>
        </p:txBody>
      </p:sp>
      <p:sp>
        <p:nvSpPr>
          <p:cNvPr id="10533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传统家电企业转型：随着智能家居市场的兴起，传统家电企业开始转型，推出智能化的产品和服务。</a:t>
            </a:r>
            <a:endParaRPr altLang="en-US" dirty="0" sz="2400" lang="zh-CN">
              <a:latin typeface="+mn-ea"/>
              <a:ea typeface="+mn-ea"/>
            </a:endParaRPr>
          </a:p>
        </p:txBody>
      </p:sp>
      <p:sp>
        <p:nvSpPr>
          <p:cNvPr id="10533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新兴科技企业崛起：以人工智能、物联网等技术为基础的新兴科技企业开始崭露头角，成为智能家居市场的重要力量。</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24" name="标题 1"/>
          <p:cNvSpPr>
            <a:spLocks noGrp="1"/>
          </p:cNvSpPr>
          <p:nvPr>
            <p:ph type="title" idx="2"/>
            <p:custDataLst>
              <p:tags r:id="rId1"/>
            </p:custDataLst>
          </p:nvPr>
        </p:nvSpPr>
        <p:spPr/>
        <p:txBody>
          <a:bodyPr/>
          <a:p>
            <a:r>
              <a:rPr altLang="en-US" lang="zh-CN"/>
              <a:t>投资机会与风险分析</a:t>
            </a:r>
            <a:endParaRPr altLang="en-US" lang="zh-CN"/>
          </a:p>
        </p:txBody>
      </p:sp>
      <p:sp>
        <p:nvSpPr>
          <p:cNvPr id="1053626"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84" name="标题 2"/>
          <p:cNvSpPr>
            <a:spLocks noGrp="1"/>
          </p:cNvSpPr>
          <p:nvPr>
            <p:ph type="title" idx="44"/>
          </p:nvPr>
        </p:nvSpPr>
        <p:spPr/>
        <p:txBody>
          <a:bodyPr/>
          <a:p>
            <a:r>
              <a:rPr altLang="en-US" lang="zh-CN"/>
              <a:t>智能家居行业投资机会</a:t>
            </a:r>
            <a:endParaRPr altLang="en-US" lang="zh-CN"/>
          </a:p>
        </p:txBody>
      </p:sp>
      <p:sp>
        <p:nvSpPr>
          <p:cNvPr id="105408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投资机会：随着智能家居市场的不断扩大，投资者可以关注智能家居产业链上的优质企业，特别是技术创新和商业模式创新的企业。</a:t>
            </a:r>
            <a:endParaRPr altLang="en-US" dirty="0" sz="1200" lang="zh-CN" spc="150">
              <a:solidFill>
                <a:schemeClr val="tx1">
                  <a:lumMod val="65000"/>
                  <a:lumOff val="35000"/>
                </a:schemeClr>
              </a:solidFill>
              <a:latin typeface="+mn-ea"/>
              <a:sym typeface="+mn-ea"/>
            </a:endParaRPr>
          </a:p>
        </p:txBody>
      </p:sp>
      <p:sp>
        <p:nvSpPr>
          <p:cNvPr id="105408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投资领域：智能家居行业的投资领域包括智能硬件、智能软件、智能服务等多个方面，投资者可以根据自己的风险偏好和投资目标进行选择。</a:t>
            </a:r>
            <a:endParaRPr altLang="en-US" dirty="0" sz="1200" lang="zh-CN" spc="150">
              <a:solidFill>
                <a:schemeClr val="tx1">
                  <a:lumMod val="65000"/>
                  <a:lumOff val="35000"/>
                </a:schemeClr>
              </a:solidFill>
              <a:latin typeface="+mn-ea"/>
              <a:sym typeface="+mn-ea"/>
            </a:endParaRPr>
          </a:p>
        </p:txBody>
      </p:sp>
      <p:sp>
        <p:nvSpPr>
          <p:cNvPr id="105409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投资风险：智能家居行业的发展还处于不断变化和调整中，投资者需要关注市场变化、技术更新、政策法规等方面的风险，并采取相应的风险控制措施。</a:t>
            </a:r>
            <a:endParaRPr altLang="en-US" dirty="0" sz="1200" lang="zh-CN" spc="150">
              <a:solidFill>
                <a:schemeClr val="tx1">
                  <a:lumMod val="65000"/>
                  <a:lumOff val="35000"/>
                </a:schemeClr>
              </a:solidFill>
              <a:latin typeface="+mn-ea"/>
              <a:sym typeface="+mn-ea"/>
            </a:endParaRPr>
          </a:p>
        </p:txBody>
      </p:sp>
      <p:sp>
        <p:nvSpPr>
          <p:cNvPr id="105409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投资建议：投资者应该根据自己的风险承受能力、投资期限和收益预期等因素，制定合理的投资策略和方案，同时保持理性投资心态，避免盲目跟风和过度投机。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78" name="标题 2"/>
          <p:cNvSpPr>
            <a:spLocks noGrp="1"/>
          </p:cNvSpPr>
          <p:nvPr>
            <p:ph type="title" idx="44"/>
          </p:nvPr>
        </p:nvSpPr>
        <p:spPr/>
        <p:txBody>
          <a:bodyPr/>
          <a:p>
            <a:r>
              <a:rPr altLang="en-US" lang="zh-CN"/>
              <a:t>智能家居行业投资风险</a:t>
            </a:r>
            <a:endParaRPr altLang="en-US" lang="zh-CN"/>
          </a:p>
        </p:txBody>
      </p:sp>
      <p:sp>
        <p:nvSpPr>
          <p:cNvPr id="105438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技术风险：智能家居技术更新迅速，投资者需关注技术发展趋势，避免投资落后技术。</a:t>
            </a:r>
            <a:endParaRPr altLang="en-US" dirty="0" sz="1200" lang="zh-CN" spc="150">
              <a:solidFill>
                <a:schemeClr val="tx1">
                  <a:lumMod val="65000"/>
                  <a:lumOff val="35000"/>
                </a:schemeClr>
              </a:solidFill>
              <a:latin typeface="+mn-ea"/>
              <a:sym typeface="+mn-ea"/>
            </a:endParaRPr>
          </a:p>
        </p:txBody>
      </p:sp>
      <p:sp>
        <p:nvSpPr>
          <p:cNvPr id="105438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市场竞争风险：随着智能家居市场的不断扩大，竞争日益激烈，投资者需关注市场动态，了解竞争对手情况。</a:t>
            </a:r>
            <a:endParaRPr altLang="en-US" dirty="0" sz="1200" lang="zh-CN" spc="150">
              <a:solidFill>
                <a:schemeClr val="tx1">
                  <a:lumMod val="65000"/>
                  <a:lumOff val="35000"/>
                </a:schemeClr>
              </a:solidFill>
              <a:latin typeface="+mn-ea"/>
              <a:sym typeface="+mn-ea"/>
            </a:endParaRPr>
          </a:p>
        </p:txBody>
      </p:sp>
      <p:sp>
        <p:nvSpPr>
          <p:cNvPr id="105438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政策风险：政府对智能家居行业的政策变化可能对投资者产生影响，投资者需关注政策动向。</a:t>
            </a:r>
            <a:endParaRPr altLang="en-US" dirty="0" sz="1200" lang="zh-CN" spc="150">
              <a:solidFill>
                <a:schemeClr val="tx1">
                  <a:lumMod val="65000"/>
                  <a:lumOff val="35000"/>
                </a:schemeClr>
              </a:solidFill>
              <a:latin typeface="+mn-ea"/>
              <a:sym typeface="+mn-ea"/>
            </a:endParaRPr>
          </a:p>
        </p:txBody>
      </p:sp>
      <p:sp>
        <p:nvSpPr>
          <p:cNvPr id="105438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消费者接受度风险：智能家居产品需要消费者逐步接受，市场接受度可能影响投资者收益。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72" name="标题 2"/>
          <p:cNvSpPr>
            <a:spLocks noGrp="1"/>
          </p:cNvSpPr>
          <p:nvPr>
            <p:ph type="title" idx="44"/>
          </p:nvPr>
        </p:nvSpPr>
        <p:spPr/>
        <p:txBody>
          <a:bodyPr/>
          <a:p>
            <a:r>
              <a:rPr altLang="en-US" lang="zh-CN"/>
              <a:t>智能家居行业投资建议</a:t>
            </a:r>
            <a:endParaRPr altLang="en-US" lang="zh-CN"/>
          </a:p>
        </p:txBody>
      </p:sp>
      <p:sp>
        <p:nvSpPr>
          <p:cNvPr id="105467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7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7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8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关注行业趋势和政策动向，把握投资机会</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6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关注技术创新和产品升级，挖掘潜在投资机会</a:t>
            </a:r>
            <a:endParaRPr dirty="0" sz="2000" err="1">
              <a:solidFill>
                <a:schemeClr val="tx1">
                  <a:lumMod val="75000"/>
                  <a:lumOff val="25000"/>
                </a:schemeClr>
              </a:solidFill>
              <a:latin typeface="+mn-ea"/>
              <a:ea typeface="+mn-ea"/>
              <a:cs typeface="+mn-ea"/>
              <a:sym typeface="+mn-lt"/>
            </a:endParaRPr>
          </a:p>
        </p:txBody>
      </p:sp>
      <p:sp>
        <p:nvSpPr>
          <p:cNvPr id="105469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9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69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70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0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0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0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0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保持风险意识，合理配置资产</a:t>
            </a:r>
            <a:endParaRPr dirty="0" sz="2000" err="1">
              <a:solidFill>
                <a:schemeClr val="tx1">
                  <a:lumMod val="75000"/>
                  <a:lumOff val="25000"/>
                </a:schemeClr>
              </a:solidFill>
              <a:latin typeface="+mn-ea"/>
              <a:ea typeface="+mn-ea"/>
              <a:cs typeface="+mn-ea"/>
              <a:sym typeface="+mn-lt"/>
            </a:endParaRPr>
          </a:p>
        </p:txBody>
      </p:sp>
      <p:sp>
        <p:nvSpPr>
          <p:cNvPr id="1054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深入研究企业基本面，选择优质投资标的</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4998" name="标题 1"/>
          <p:cNvSpPr>
            <a:spLocks noGrp="1"/>
          </p:cNvSpPr>
          <p:nvPr>
            <p:ph type="title" idx="2"/>
            <p:custDataLst>
              <p:tags r:id="rId1"/>
            </p:custDataLst>
          </p:nvPr>
        </p:nvSpPr>
        <p:spPr/>
        <p:txBody>
          <a:bodyPr/>
          <a:p>
            <a:r>
              <a:rPr altLang="en-US" lang="zh-CN"/>
              <a:t>典型案例分析</a:t>
            </a:r>
            <a:endParaRPr altLang="en-US" lang="zh-CN"/>
          </a:p>
        </p:txBody>
      </p:sp>
      <p:sp>
        <p:nvSpPr>
          <p:cNvPr id="105500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58" name="标题 2"/>
          <p:cNvSpPr>
            <a:spLocks noGrp="1"/>
          </p:cNvSpPr>
          <p:nvPr>
            <p:ph type="title" idx="44"/>
          </p:nvPr>
        </p:nvSpPr>
        <p:spPr/>
        <p:txBody>
          <a:bodyPr/>
          <a:p>
            <a:r>
              <a:rPr altLang="en-US" lang="zh-CN"/>
              <a:t>智能家居企业成功案例</a:t>
            </a:r>
            <a:endParaRPr altLang="en-US" lang="zh-CN"/>
          </a:p>
        </p:txBody>
      </p:sp>
      <p:sp>
        <p:nvSpPr>
          <p:cNvPr id="105546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6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6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6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美的智能家居：通过与多家家电品牌的合作，实现了智能家居的互联互通和智能化升级。</a:t>
            </a:r>
            <a:endParaRPr altLang="zh-CN" dirty="0" lang="en-US">
              <a:solidFill>
                <a:schemeClr val="dk1">
                  <a:lumMod val="80000"/>
                  <a:lumOff val="20000"/>
                </a:schemeClr>
              </a:solidFill>
              <a:latin typeface="+mn-ea"/>
              <a:sym typeface="+mn-ea"/>
            </a:endParaRPr>
          </a:p>
        </p:txBody>
      </p:sp>
      <p:sp>
        <p:nvSpPr>
          <p:cNvPr id="105546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7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7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7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小米智能家居：凭借高性价比和丰富的产品线，成为智能家居市场的领军企业。</a:t>
            </a:r>
            <a:endParaRPr altLang="en-US" dirty="0" sz="1600" lang="zh-CN">
              <a:solidFill>
                <a:schemeClr val="dk1">
                  <a:lumMod val="80000"/>
                  <a:lumOff val="20000"/>
                </a:schemeClr>
              </a:solidFill>
              <a:latin typeface="+mn-ea"/>
              <a:sym typeface="+mn-ea"/>
            </a:endParaRPr>
          </a:p>
        </p:txBody>
      </p:sp>
      <p:sp>
        <p:nvSpPr>
          <p:cNvPr id="105547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7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8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8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华为智能家居：依托强大的技术实力，打造了高品质的智能家居产品和服务。</a:t>
            </a:r>
            <a:endParaRPr altLang="en-US" dirty="0" sz="1600" lang="zh-CN">
              <a:solidFill>
                <a:schemeClr val="dk1">
                  <a:lumMod val="80000"/>
                  <a:lumOff val="20000"/>
                </a:schemeClr>
              </a:solidFill>
              <a:latin typeface="+mn-ea"/>
              <a:sym typeface="+mn-ea"/>
            </a:endParaRPr>
          </a:p>
        </p:txBody>
      </p:sp>
      <p:sp>
        <p:nvSpPr>
          <p:cNvPr id="105548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8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8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549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欧派智能家居：以定制化服务和创新的产品设计，在智能家居市场中占据一席之地。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76" name="标题 2"/>
          <p:cNvSpPr>
            <a:spLocks noGrp="1"/>
          </p:cNvSpPr>
          <p:nvPr>
            <p:ph type="title" idx="44"/>
          </p:nvPr>
        </p:nvSpPr>
        <p:spPr/>
        <p:txBody>
          <a:bodyPr/>
          <a:p>
            <a:r>
              <a:rPr altLang="en-US" lang="zh-CN"/>
              <a:t>智能家居创新产品案例</a:t>
            </a:r>
            <a:endParaRPr altLang="en-US" lang="zh-CN"/>
          </a:p>
        </p:txBody>
      </p:sp>
      <p:sp>
        <p:nvSpPr>
          <p:cNvPr id="105577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8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578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小米智能家居：通过智能设备连接家庭，提供全方位的智能生活体验。</a:t>
            </a:r>
            <a:endParaRPr altLang="en-US" dirty="0" sz="2000" lang="zh-CN" spc="200">
              <a:solidFill>
                <a:schemeClr val="tx1">
                  <a:lumMod val="85000"/>
                  <a:lumOff val="15000"/>
                </a:schemeClr>
              </a:solidFill>
              <a:latin typeface="+mn-ea"/>
              <a:sym typeface="+mn-ea"/>
            </a:endParaRPr>
          </a:p>
        </p:txBody>
      </p:sp>
      <p:sp>
        <p:nvSpPr>
          <p:cNvPr id="105578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8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78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华为全屋智能：打造全场景智慧生活，提供智能照明、智能安防、智能环境监测等一体化解决方案。</a:t>
            </a:r>
            <a:endParaRPr altLang="en-US" dirty="0" sz="2000" lang="zh-CN" spc="200">
              <a:solidFill>
                <a:schemeClr val="tx1">
                  <a:lumMod val="85000"/>
                  <a:lumOff val="15000"/>
                </a:schemeClr>
              </a:solidFill>
              <a:latin typeface="+mn-ea"/>
              <a:sym typeface="+mn-ea"/>
            </a:endParaRPr>
          </a:p>
        </p:txBody>
      </p:sp>
      <p:sp>
        <p:nvSpPr>
          <p:cNvPr id="105579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9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79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欧瑞博智能家居：以全宅智能为核心理念，提供智能照明、智能安防、智能环境监测等全方位的智能家居服务。</a:t>
            </a:r>
            <a:endParaRPr altLang="en-US" dirty="0" sz="2000" lang="zh-CN" spc="200">
              <a:solidFill>
                <a:schemeClr val="tx1">
                  <a:lumMod val="85000"/>
                  <a:lumOff val="15000"/>
                </a:schemeClr>
              </a:solidFill>
              <a:latin typeface="+mn-ea"/>
              <a:sym typeface="+mn-ea"/>
            </a:endParaRPr>
          </a:p>
        </p:txBody>
      </p:sp>
      <p:sp>
        <p:nvSpPr>
          <p:cNvPr id="105579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579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580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美的智能家居：以用户为中心，提供智能家电、智能环境、智能安防等全方位的智能家居服务。</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86" name="标题 2"/>
          <p:cNvSpPr>
            <a:spLocks noGrp="1"/>
          </p:cNvSpPr>
          <p:nvPr>
            <p:ph type="title" idx="44"/>
          </p:nvPr>
        </p:nvSpPr>
        <p:spPr/>
        <p:txBody>
          <a:bodyPr/>
          <a:p>
            <a:r>
              <a:rPr altLang="en-US" lang="zh-CN"/>
              <a:t>智能家居应用场景案例</a:t>
            </a:r>
            <a:endParaRPr altLang="en-US" lang="zh-CN"/>
          </a:p>
        </p:txBody>
      </p:sp>
      <p:sp>
        <p:nvSpPr>
          <p:cNvPr id="10560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智能照明：通过手机或语音助手控制灯光，实现个性化照明方案</a:t>
            </a:r>
            <a:endParaRPr altLang="en-US" dirty="0" sz="1200" lang="zh-CN" spc="150">
              <a:solidFill>
                <a:schemeClr val="tx1">
                  <a:lumMod val="65000"/>
                  <a:lumOff val="35000"/>
                </a:schemeClr>
              </a:solidFill>
              <a:latin typeface="+mn-ea"/>
              <a:sym typeface="+mn-ea"/>
            </a:endParaRPr>
          </a:p>
        </p:txBody>
      </p:sp>
      <p:sp>
        <p:nvSpPr>
          <p:cNvPr id="10560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智能安防：利用摄像头、传感器等设备实时监控家庭安全，提高家庭安全系数</a:t>
            </a:r>
            <a:endParaRPr altLang="en-US" dirty="0" sz="1200" lang="zh-CN" spc="150">
              <a:solidFill>
                <a:schemeClr val="tx1">
                  <a:lumMod val="65000"/>
                  <a:lumOff val="35000"/>
                </a:schemeClr>
              </a:solidFill>
              <a:latin typeface="+mn-ea"/>
              <a:sym typeface="+mn-ea"/>
            </a:endParaRPr>
          </a:p>
        </p:txBody>
      </p:sp>
      <p:sp>
        <p:nvSpPr>
          <p:cNvPr id="10560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智能环境：通过智能空调、智能空气净化器等设备，实现室内环境的自动调节与控制</a:t>
            </a:r>
            <a:endParaRPr altLang="en-US" dirty="0" sz="1200" lang="zh-CN" spc="150">
              <a:solidFill>
                <a:schemeClr val="tx1">
                  <a:lumMod val="65000"/>
                  <a:lumOff val="35000"/>
                </a:schemeClr>
              </a:solidFill>
              <a:latin typeface="+mn-ea"/>
              <a:sym typeface="+mn-ea"/>
            </a:endParaRPr>
          </a:p>
        </p:txBody>
      </p:sp>
      <p:sp>
        <p:nvSpPr>
          <p:cNvPr id="10560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智能家电：通过智能冰箱、智能洗衣机等设备，实现家电的远程控制与智能化管理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80" name="标题 1"/>
          <p:cNvSpPr>
            <a:spLocks noGrp="1"/>
          </p:cNvSpPr>
          <p:nvPr>
            <p:ph type="title" idx="2"/>
            <p:custDataLst>
              <p:tags r:id="rId1"/>
            </p:custDataLst>
          </p:nvPr>
        </p:nvSpPr>
        <p:spPr/>
        <p:txBody>
          <a:bodyPr/>
          <a:p>
            <a:r>
              <a:rPr altLang="en-US" lang="zh-CN"/>
              <a:t>未来展望与建议</a:t>
            </a:r>
            <a:endParaRPr altLang="en-US" lang="zh-CN"/>
          </a:p>
        </p:txBody>
      </p:sp>
      <p:sp>
        <p:nvSpPr>
          <p:cNvPr id="1056382"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40" name="标题 2"/>
          <p:cNvSpPr>
            <a:spLocks noGrp="1"/>
          </p:cNvSpPr>
          <p:nvPr>
            <p:ph type="title" idx="44"/>
          </p:nvPr>
        </p:nvSpPr>
        <p:spPr/>
        <p:txBody>
          <a:bodyPr/>
          <a:p>
            <a:r>
              <a:rPr altLang="en-US" lang="zh-CN"/>
              <a:t>智能家居市场未来发展趋势预测</a:t>
            </a:r>
            <a:endParaRPr altLang="en-US" lang="zh-CN"/>
          </a:p>
        </p:txBody>
      </p:sp>
      <p:sp>
        <p:nvSpPr>
          <p:cNvPr id="10568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人工智能技术驱动：AI技术将进一步融入家居设备，实现更智能化的控制和功能。</a:t>
            </a:r>
            <a:endParaRPr altLang="en-US" dirty="0" sz="2000" lang="zh-CN" spc="150">
              <a:solidFill>
                <a:schemeClr val="tx1">
                  <a:lumMod val="85000"/>
                  <a:lumOff val="15000"/>
                </a:schemeClr>
              </a:solidFill>
              <a:latin typeface="+mn-ea"/>
              <a:sym typeface="+mn-ea"/>
            </a:endParaRPr>
          </a:p>
        </p:txBody>
      </p:sp>
      <p:sp>
        <p:nvSpPr>
          <p:cNvPr id="10568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物联网与5G技术普及：物联网和5G技术将加速智能家居设备的互联互通，提升用户体验。</a:t>
            </a:r>
            <a:endParaRPr altLang="en-US" dirty="0" sz="2000" lang="zh-CN" spc="150">
              <a:solidFill>
                <a:schemeClr val="tx1">
                  <a:lumMod val="85000"/>
                  <a:lumOff val="15000"/>
                </a:schemeClr>
              </a:solidFill>
              <a:latin typeface="+mn-ea"/>
              <a:sym typeface="+mn-ea"/>
            </a:endParaRPr>
          </a:p>
        </p:txBody>
      </p:sp>
      <p:sp>
        <p:nvSpPr>
          <p:cNvPr id="10568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定制化与个性化需求：随着消费者对家居环境要求的提高，智能家居将更加注重个性化和定制化服务。</a:t>
            </a:r>
            <a:endParaRPr altLang="en-US" dirty="0" sz="2000" lang="zh-CN" spc="150">
              <a:solidFill>
                <a:schemeClr val="tx1">
                  <a:lumMod val="85000"/>
                  <a:lumOff val="15000"/>
                </a:schemeClr>
              </a:solidFill>
              <a:latin typeface="+mn-ea"/>
              <a:sym typeface="+mn-ea"/>
            </a:endParaRPr>
          </a:p>
        </p:txBody>
      </p:sp>
      <p:sp>
        <p:nvSpPr>
          <p:cNvPr id="10568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8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隐私与安全问题关注：随着智能家居设备的普及，用户隐私和安全问题将受到更多关注，需要加强技术保障和政策监管。</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50" name="标题 2"/>
          <p:cNvSpPr>
            <a:spLocks noGrp="1"/>
          </p:cNvSpPr>
          <p:nvPr>
            <p:ph type="title" idx="44"/>
          </p:nvPr>
        </p:nvSpPr>
        <p:spPr/>
        <p:txBody>
          <a:bodyPr/>
          <a:p>
            <a:r>
              <a:rPr altLang="en-US" lang="zh-CN"/>
              <a:t>对智能家居企业的建议和对策</a:t>
            </a:r>
            <a:endParaRPr altLang="en-US" lang="zh-CN"/>
          </a:p>
        </p:txBody>
      </p:sp>
      <p:sp>
        <p:nvSpPr>
          <p:cNvPr id="10571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1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加大技术研发和创新投入，提升产品竞争力和用户体验。</a:t>
            </a:r>
            <a:endParaRPr altLang="en-US" dirty="0" sz="2000" lang="zh-CN" spc="150">
              <a:solidFill>
                <a:schemeClr val="tx1">
                  <a:lumMod val="75000"/>
                  <a:lumOff val="25000"/>
                </a:schemeClr>
              </a:solidFill>
              <a:latin typeface="+mn-ea"/>
              <a:sym typeface="+mn-ea"/>
            </a:endParaRPr>
          </a:p>
        </p:txBody>
      </p:sp>
      <p:sp>
        <p:nvSpPr>
          <p:cNvPr id="10571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1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1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关注用户需求和痛点，不断优化产品功能和服务。</a:t>
            </a:r>
            <a:endParaRPr altLang="en-US" dirty="0" sz="2000" lang="zh-CN" spc="150">
              <a:solidFill>
                <a:schemeClr val="tx1">
                  <a:lumMod val="75000"/>
                  <a:lumOff val="25000"/>
                </a:schemeClr>
              </a:solidFill>
              <a:latin typeface="+mn-ea"/>
              <a:sym typeface="+mn-ea"/>
            </a:endParaRPr>
          </a:p>
        </p:txBody>
      </p:sp>
      <p:sp>
        <p:nvSpPr>
          <p:cNvPr id="10571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1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1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加强与各行业的合作与交流，拓展智能家居的应用场景和商业模式。</a:t>
            </a:r>
            <a:endParaRPr altLang="en-US" dirty="0" sz="2000" lang="zh-CN" spc="150">
              <a:solidFill>
                <a:schemeClr val="tx1">
                  <a:lumMod val="75000"/>
                  <a:lumOff val="25000"/>
                </a:schemeClr>
              </a:solidFill>
              <a:latin typeface="+mn-ea"/>
              <a:sym typeface="+mn-ea"/>
            </a:endParaRPr>
          </a:p>
        </p:txBody>
      </p:sp>
      <p:sp>
        <p:nvSpPr>
          <p:cNvPr id="10571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1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1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注重数据安全和隐私保护，建立完善的安全保障体系。</a:t>
            </a:r>
            <a:endParaRPr altLang="en-US" dirty="0" sz="2000" lang="zh-CN" spc="150">
              <a:solidFill>
                <a:schemeClr val="tx1">
                  <a:lumMod val="75000"/>
                  <a:lumOff val="25000"/>
                </a:schemeClr>
              </a:solidFill>
              <a:latin typeface="+mn-ea"/>
              <a:sym typeface="+mn-ea"/>
            </a:endParaRPr>
          </a:p>
        </p:txBody>
      </p:sp>
      <p:sp>
        <p:nvSpPr>
          <p:cNvPr id="10571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60" name="标题 2"/>
          <p:cNvSpPr>
            <a:spLocks noGrp="1"/>
          </p:cNvSpPr>
          <p:nvPr>
            <p:ph type="title" idx="44"/>
          </p:nvPr>
        </p:nvSpPr>
        <p:spPr/>
        <p:txBody>
          <a:bodyPr/>
          <a:p>
            <a:r>
              <a:rPr altLang="en-US" lang="zh-CN"/>
              <a:t>对政府和行业组织的建议</a:t>
            </a:r>
            <a:endParaRPr altLang="en-US" lang="zh-CN"/>
          </a:p>
        </p:txBody>
      </p:sp>
      <p:sp>
        <p:nvSpPr>
          <p:cNvPr id="10574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制定智能家居行业标准，推动产业规范化发展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74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鼓励跨界合作，推动智能家居与各行业的融合创新</a:t>
            </a:r>
            <a:endParaRPr dirty="0" sz="2000" err="1">
              <a:solidFill>
                <a:schemeClr val="tx1">
                  <a:lumMod val="75000"/>
                  <a:lumOff val="25000"/>
                </a:schemeClr>
              </a:solidFill>
              <a:latin typeface="+mn-ea"/>
              <a:ea typeface="+mn-ea"/>
              <a:cs typeface="+mn-ea"/>
              <a:sym typeface="+mn-lt"/>
            </a:endParaRPr>
          </a:p>
        </p:txBody>
      </p:sp>
      <p:sp>
        <p:nvSpPr>
          <p:cNvPr id="10574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74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74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加大对智能家居产业的政策扶持力度，提高产业竞争力</a:t>
            </a:r>
            <a:endParaRPr dirty="0" sz="2000" err="1">
              <a:solidFill>
                <a:schemeClr val="tx1">
                  <a:lumMod val="75000"/>
                  <a:lumOff val="25000"/>
                </a:schemeClr>
              </a:solidFill>
              <a:latin typeface="+mn-ea"/>
              <a:ea typeface="+mn-ea"/>
              <a:cs typeface="+mn-ea"/>
              <a:sym typeface="+mn-lt"/>
            </a:endParaRPr>
          </a:p>
        </p:txBody>
      </p:sp>
      <p:sp>
        <p:nvSpPr>
          <p:cNvPr id="10575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加强数据安全和隐私保护的监管，建立完善的安全保障体系</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86" name="标题 3"/>
          <p:cNvSpPr>
            <a:spLocks noGrp="1"/>
          </p:cNvSpPr>
          <p:nvPr>
            <p:ph type="title" idx="2"/>
            <p:custDataLst>
              <p:tags r:id="rId1"/>
            </p:custDataLst>
          </p:nvPr>
        </p:nvSpPr>
        <p:spPr/>
        <p:txBody>
          <a:bodyPr/>
          <a:p>
            <a:r>
              <a:rPr altLang="en-US" lang="zh-CN"/>
              <a:t>感谢您的观看</a:t>
            </a:r>
            <a:endParaRPr altLang="en-US" lang="zh-CN"/>
          </a:p>
        </p:txBody>
      </p:sp>
      <p:sp>
        <p:nvSpPr>
          <p:cNvPr id="1057788"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5*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5*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5*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2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5*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5*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4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5*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5*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5*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5*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SLIDE_ID" val="custom202308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1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4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7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7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2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25.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2024-01-05T08:22:13Z</dcterms:created>
  <dcterms:modified xsi:type="dcterms:W3CDTF">2024-01-05T08:22:13Z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38dc3b07fa59496a9ac69a7d4e354b05_21</vt:lpwstr>
  </property>
</Properties>
</file>