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163" r:id="rId1"/>
    <p:sldMasterId id="2147487200" r:id="rId2"/>
  </p:sldMasterIdLst>
  <p:notesMasterIdLst>
    <p:notesMasterId r:id="rId3"/>
  </p:notesMasterIdLst>
  <p:sldIdLst>
    <p:sldId id="1872" r:id="rId4"/>
    <p:sldId id="1876" r:id="rId5"/>
    <p:sldId id="1881" r:id="rId6"/>
    <p:sldId id="1885" r:id="rId7"/>
    <p:sldId id="1888" r:id="rId8"/>
    <p:sldId id="1891" r:id="rId9"/>
    <p:sldId id="1895" r:id="rId10"/>
    <p:sldId id="1899" r:id="rId11"/>
    <p:sldId id="1902" r:id="rId12"/>
    <p:sldId id="1905" r:id="rId13"/>
    <p:sldId id="1908" r:id="rId14"/>
    <p:sldId id="1912" r:id="rId15"/>
    <p:sldId id="1916" r:id="rId16"/>
    <p:sldId id="1919" r:id="rId17"/>
    <p:sldId id="1922" r:id="rId18"/>
    <p:sldId id="1925" r:id="rId19"/>
    <p:sldId id="1929" r:id="rId20"/>
    <p:sldId id="1933" r:id="rId21"/>
    <p:sldId id="1936" r:id="rId22"/>
    <p:sldId id="1939" r:id="rId23"/>
    <p:sldId id="1942" r:id="rId24"/>
    <p:sldId id="1946" r:id="rId25"/>
    <p:sldId id="1950" r:id="rId26"/>
    <p:sldId id="1953" r:id="rId27"/>
    <p:sldId id="1956" r:id="rId28"/>
    <p:sldId id="1959" r:id="rId29"/>
    <p:sldId id="196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64" r:id="rId1"/>
    <p:sldLayoutId id="2147487165" r:id="rId2"/>
    <p:sldLayoutId id="2147487166" r:id="rId3"/>
    <p:sldLayoutId id="2147487167" r:id="rId4"/>
    <p:sldLayoutId id="2147487168" r:id="rId5"/>
    <p:sldLayoutId id="2147487169" r:id="rId6"/>
    <p:sldLayoutId id="2147487170" r:id="rId7"/>
    <p:sldLayoutId id="2147487171" r:id="rId8"/>
    <p:sldLayoutId id="2147487172" r:id="rId9"/>
    <p:sldLayoutId id="2147487173" r:id="rId10"/>
    <p:sldLayoutId id="214748717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01" r:id="rId1"/>
    <p:sldLayoutId id="2147487202" r:id="rId2"/>
    <p:sldLayoutId id="2147487203" r:id="rId3"/>
    <p:sldLayoutId id="2147487204" r:id="rId4"/>
    <p:sldLayoutId id="2147487205" r:id="rId5"/>
    <p:sldLayoutId id="2147487206" r:id="rId6"/>
    <p:sldLayoutId id="2147487207" r:id="rId7"/>
    <p:sldLayoutId id="2147487208" r:id="rId8"/>
    <p:sldLayoutId id="2147487209" r:id="rId9"/>
    <p:sldLayoutId id="2147487210" r:id="rId10"/>
    <p:sldLayoutId id="214748721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tags" Target="../tags/tag293.xml"/><Relationship Id="rId22" Type="http://schemas.openxmlformats.org/officeDocument/2006/relationships/tags" Target="../tags/tag294.xml"/><Relationship Id="rId23" Type="http://schemas.openxmlformats.org/officeDocument/2006/relationships/tags" Target="../tags/tag295.xml"/><Relationship Id="rId24" Type="http://schemas.openxmlformats.org/officeDocument/2006/relationships/tags" Target="../tags/tag296.xml"/><Relationship Id="rId25" Type="http://schemas.openxmlformats.org/officeDocument/2006/relationships/tags" Target="../tags/tag297.xml"/><Relationship Id="rId26" Type="http://schemas.openxmlformats.org/officeDocument/2006/relationships/tags" Target="../tags/tag298.xml"/><Relationship Id="rId27" Type="http://schemas.openxmlformats.org/officeDocument/2006/relationships/tags" Target="../tags/tag299.xml"/><Relationship Id="rId28" Type="http://schemas.openxmlformats.org/officeDocument/2006/relationships/tags" Target="../tags/tag300.xml"/><Relationship Id="rId29" Type="http://schemas.openxmlformats.org/officeDocument/2006/relationships/tags" Target="../tags/tag301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2024年医疗行业数字化转型策略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数字化转型背景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数字化转型战略</a:t>
            </a:r>
            <a:endParaRPr altLang="en-US" b="1" dirty="0" sz="25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数字化转型实施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数字化转型成效评估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数字化转型案例分析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数字化转型背景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医疗行业现状与挑战</a:t>
            </a:r>
            <a:endParaRPr altLang="en-US" lang="zh-CN"/>
          </a:p>
        </p:txBody>
      </p:sp>
      <p:sp>
        <p:nvSpPr>
          <p:cNvPr id="10489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医疗资源分布不均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医疗成本不断攀升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医疗数据安全与隐私保护问题突出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医疗服务需求持续增长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数字化转型的必要性与趋势</a:t>
            </a:r>
            <a:endParaRPr altLang="en-US" lang="zh-CN"/>
          </a:p>
        </p:txBody>
      </p:sp>
      <p:sp>
        <p:nvSpPr>
          <p:cNvPr id="10489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数字化转型对医疗行业的推动作用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医疗行业面临的数据挑战与机遇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全球医疗数字化转型的案例分析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未来医疗数字化转型的发展趋势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数字化转型的机遇与挑战</a:t>
            </a:r>
            <a:endParaRPr altLang="en-US" lang="zh-CN"/>
          </a:p>
        </p:txBody>
      </p:sp>
      <p:sp>
        <p:nvSpPr>
          <p:cNvPr id="104904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机遇：提高医疗服务的效率和质量，降低成本，优化患者就医体验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挑战：数据安全和隐私保护，医疗人员的技能和意识，医疗行业的监管和合规问题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应对策略：加强数据安全和隐私保护，提高医疗人员的数字化素养和技能，加强与政府和监管机构的沟通和合作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案例分析：介绍一些成功的数字化转型案例，以及他们所面临的挑战和解决方案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数字化转型战略</a:t>
            </a:r>
            <a:endParaRPr altLang="en-US" dirty="0" lang="zh-CN"/>
          </a:p>
        </p:txBody>
      </p:sp>
      <p:sp>
        <p:nvSpPr>
          <p:cNvPr id="10490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制定数字化转型战略</a:t>
            </a:r>
            <a:endParaRPr altLang="en-US" lang="zh-CN"/>
          </a:p>
        </p:txBody>
      </p:sp>
      <p:sp>
        <p:nvSpPr>
          <p:cNvPr id="104913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制定实施计划和时间表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4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评估现有技术和资源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制定数字化转型目标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了解行业趋势和市场需求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确定数字化转型目标与愿景</a:t>
            </a:r>
            <a:endParaRPr altLang="en-US" lang="zh-CN"/>
          </a:p>
        </p:txBody>
      </p:sp>
      <p:sp>
        <p:nvSpPr>
          <p:cNvPr id="10491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关键指标：包括数字化程度、技术应用、数据治理等方面的指标。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实施路径：包括技术选型、组织架构调整、人才培养等方面的实施路径。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目标：提高医疗服务的效率和质量，降低成本，提升患者满意度。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愿景：成为医疗行业的数字化转型标杆，引领行业变革。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构建数字化转型组织架构</a:t>
            </a:r>
            <a:endParaRPr altLang="en-US" lang="zh-CN"/>
          </a:p>
        </p:txBody>
      </p:sp>
      <p:sp>
        <p:nvSpPr>
          <p:cNvPr id="10492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成立数字化转型办公室，负责日常管理和协调工作，确保转型计划的顺利推进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建立数字化转型领导团队，负责制定战略、监督实施和协调资源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明确各部门的数字化转型职责和目标，建立跨部门协作机制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培养和引进数字化人才，提升团队数字化能力和创新精神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制定数字化转型路线图</a:t>
            </a:r>
            <a:endParaRPr altLang="en-US" lang="zh-CN"/>
          </a:p>
        </p:txBody>
      </p:sp>
      <p:sp>
        <p:nvSpPr>
          <p:cNvPr id="10493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确定数字化转型的目标和愿景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分析医疗行业的现状和挑战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评估数字化转型所需的技术和资源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制定数字化转型的详细计划和时间表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数字化转型实施</a:t>
            </a:r>
            <a:endParaRPr altLang="en-US" dirty="0" lang="zh-CN"/>
          </a:p>
        </p:txBody>
      </p:sp>
      <p:sp>
        <p:nvSpPr>
          <p:cNvPr id="10493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搭建医疗行业数字化平台</a:t>
            </a:r>
            <a:endParaRPr altLang="en-US" lang="zh-CN"/>
          </a:p>
        </p:txBody>
      </p:sp>
      <p:sp>
        <p:nvSpPr>
          <p:cNvPr id="10494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实施步骤：调研需求、制定方案、采购设备、培训人员、上线运行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预期效果：提升医疗服务的便捷性和质量、降低医疗成本、增强医疗机构的竞争力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平台功能：实现医疗资源共享、优化医疗服务流程、提高医疗效率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技术支持：运用大数据、云计算、人工智能等技术手段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推进医疗数据共享与治理</a:t>
            </a:r>
            <a:endParaRPr altLang="en-US" lang="zh-CN"/>
          </a:p>
        </p:txBody>
      </p:sp>
      <p:sp>
        <p:nvSpPr>
          <p:cNvPr id="104946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建立数据共享平台，实现医疗机构之间的信息互通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制定数据治理政策，确保数据的安全、隐私和合规性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加强医疗数据的应用研究，提高医疗服务质量和效率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推进医疗数据的开放共享，促进医疗行业的创新与发展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提升医疗行业数字化服务水平</a:t>
            </a:r>
            <a:endParaRPr altLang="en-US" lang="zh-CN"/>
          </a:p>
        </p:txBody>
      </p:sp>
      <p:sp>
        <p:nvSpPr>
          <p:cNvPr id="10495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数字化转型实施：通过数据分析和人工智能技术，提高医疗服务的精准度和效率。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远程医疗：利用数字化技术，提供远程诊断、治疗和健康管理服务，方便患者就医。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电子病历：建立电子病历系统，实现病历数据共享，提高医疗信息的管理和使用效率。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移动医疗：开发移动医疗应用，提供在线预约、挂号、缴费等服务，提升患者就医体验。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加强医疗行业数字化人才培养</a:t>
            </a:r>
            <a:endParaRPr altLang="en-US" lang="zh-CN"/>
          </a:p>
        </p:txBody>
      </p:sp>
      <p:sp>
        <p:nvSpPr>
          <p:cNvPr id="10495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培养数字化人才是医疗行业数字化转型的关键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建立完善的数字化人才培养体系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加强与高校、研究机构的合作，共同推进数字化人才培养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定期开展数字化技能培训和知识更新，提高医疗行业从业人员的数字化素养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数字化转型成效评估</a:t>
            </a:r>
            <a:endParaRPr altLang="en-US" dirty="0" lang="zh-CN"/>
          </a:p>
        </p:txBody>
      </p:sp>
      <p:sp>
        <p:nvSpPr>
          <p:cNvPr id="10496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制定数字化转型成效评估指标体系</a:t>
            </a:r>
            <a:endParaRPr altLang="en-US" lang="zh-CN"/>
          </a:p>
        </p:txBody>
      </p:sp>
      <p:sp>
        <p:nvSpPr>
          <p:cNvPr id="10496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患者满意度：评估医疗服务质量的重要指标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医疗效率：提高诊疗效率和资源利用率的指标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医疗安全性：确保患者安全和减少医疗事故的指标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医疗数据质量：保证数据准确性和完整性的指标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进行数字化转型成效评估</a:t>
            </a:r>
            <a:endParaRPr altLang="en-US" lang="zh-CN"/>
          </a:p>
        </p:txBody>
      </p:sp>
      <p:sp>
        <p:nvSpPr>
          <p:cNvPr id="10497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评估指标：包括患者满意度、医疗质量、运营效率等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评估方法：采用数据分析、KPI指标、SWOT分析等工具和方法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评估周期：每年进行一次全面的评估，并定期进行中期评估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评估结果：根据评估结果调整数字化转型战略，持续优化改进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分析数字化转型成效评估结果</a:t>
            </a:r>
            <a:endParaRPr altLang="en-US" lang="zh-CN"/>
          </a:p>
        </p:txBody>
      </p:sp>
      <p:sp>
        <p:nvSpPr>
          <p:cNvPr id="104977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8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评估指标：医疗资源分配、医疗服务质量、患者满意度等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评估方法：数据分析、专家评审、患者反馈等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评估结果：数字化转型对医疗行业的积极影响，如提高效率、降低成本等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改进措施：根据评估结果，制定针对性的改进措施，进一步提高数字化转型的成效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调整数字化转型战略与实施计划</a:t>
            </a:r>
            <a:endParaRPr altLang="en-US" lang="zh-CN"/>
          </a:p>
        </p:txBody>
      </p:sp>
      <p:sp>
        <p:nvSpPr>
          <p:cNvPr id="104983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评估现有数字化转型战略的有效性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制定具体的实施计划和时间表，确保数字化转型的顺利进行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调整数字化转型战略以适应市场需求和变化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分析数字化转型过程中的瓶颈和挑战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数字化转型案例分析</a:t>
            </a:r>
            <a:endParaRPr altLang="en-US" dirty="0" lang="zh-CN"/>
          </a:p>
        </p:txBody>
      </p:sp>
      <p:sp>
        <p:nvSpPr>
          <p:cNvPr id="1049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国内外医疗行业数字化转型成功案例介绍</a:t>
            </a:r>
            <a:endParaRPr altLang="en-US" lang="zh-CN"/>
          </a:p>
        </p:txBody>
      </p:sp>
      <p:sp>
        <p:nvSpPr>
          <p:cNvPr id="10499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国外案例：美国梅奥诊所与IBM合作，利用AI技术提高诊断准确性和效率。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国内案例：上海市儿童医院通过数字化转型，实现医疗资源优化配置和患者就医体验提升。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国外案例：英国国家医疗服务体系（NHS）与多家科技企业合作，利用大数据和AI技术提高医疗服务质量。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国内案例：深圳市人民医院通过数字化转型，实现医疗流程优化和医疗服务智能化。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分析数字化转型成功案例的共性特征与关键要素</a:t>
            </a:r>
            <a:endParaRPr altLang="en-US" lang="zh-CN"/>
          </a:p>
        </p:txBody>
      </p:sp>
      <p:sp>
        <p:nvSpPr>
          <p:cNvPr id="10500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共性特征：采用先进技术，实现数据驱动决策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关键要素：领导力支持、跨部门协作、员工培训与文化变革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成功案例：数字化转型在医疗行业的实践与成果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总结：共性特征与关键要素在数字化转型中的重要性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总结数字化转型成功案例的经验与启示</a:t>
            </a:r>
            <a:endParaRPr altLang="en-US" lang="zh-CN"/>
          </a:p>
        </p:txBody>
      </p:sp>
      <p:sp>
        <p:nvSpPr>
          <p:cNvPr id="10500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经验总结：分析这些案例的成功因素，如领导力、组织变革、技术创新、数据驱动决策等。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案例选择：选择具有代表性的数字化转型成功案例，如某医院或某医疗科技公司的数字化转型实践。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启示：从这些成功案例中提炼出对其他医疗行业数字化转型有益的启示，如重视人才培养、加强跨部门协作、持续创新等。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实际应用：探讨如何将这些经验与启示应用到具体的数字化转型实践中，为其他医疗机构提供参考和借鉴。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100000"/>
          </a:bodyPr>
          <a:p>
            <a:r>
              <a:rPr altLang="en-US" lang="zh-CN"/>
              <a:t>探讨如何借鉴成功案例推进医疗行业数字化转型进程</a:t>
            </a:r>
            <a:endParaRPr altLang="en-US" lang="zh-CN"/>
          </a:p>
        </p:txBody>
      </p:sp>
      <p:sp>
        <p:nvSpPr>
          <p:cNvPr id="10501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借鉴意义：将成功案例的经验应用到其他医疗机构，提供具体的实施建议和注意事项。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案例选择：挑选具有代表性的数字化转型成功案例，如某医院的电子病历系统升级项目。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案例分析：分析该案例的数字化转型背景、实施过程、效果评估等方面的内容，总结其成功经验。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行业趋势：结合医疗行业的数字化转型趋势，探讨未来医疗行业的发展方向和数字化转型的必要性。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9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9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9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57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2024-01-05T22:59:21Z</dcterms:created>
  <dcterms:modified xsi:type="dcterms:W3CDTF">2024-01-05T22:59:21Z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d083b1ca3d8d4f8da07ec0996619697f_21</vt:lpwstr>
  </property>
</Properties>
</file>