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42" r:id="rId1"/>
    <p:sldMasterId id="2147485879" r:id="rId2"/>
  </p:sldMasterIdLst>
  <p:notesMasterIdLst>
    <p:notesMasterId r:id="rId3"/>
  </p:notesMasterIdLst>
  <p:sldIdLst>
    <p:sldId id="1187" r:id="rId4"/>
    <p:sldId id="1190" r:id="rId5"/>
    <p:sldId id="1193" r:id="rId6"/>
    <p:sldId id="1196" r:id="rId7"/>
    <p:sldId id="1199" r:id="rId8"/>
    <p:sldId id="1202" r:id="rId9"/>
    <p:sldId id="1205" r:id="rId10"/>
    <p:sldId id="1208" r:id="rId11"/>
    <p:sldId id="1211" r:id="rId12"/>
    <p:sldId id="1214" r:id="rId13"/>
    <p:sldId id="1217" r:id="rId14"/>
    <p:sldId id="1220" r:id="rId15"/>
    <p:sldId id="1223" r:id="rId16"/>
    <p:sldId id="1226" r:id="rId17"/>
    <p:sldId id="1229" r:id="rId18"/>
    <p:sldId id="1232" r:id="rId19"/>
    <p:sldId id="1235" r:id="rId20"/>
    <p:sldId id="1238" r:id="rId21"/>
    <p:sldId id="1241" r:id="rId22"/>
    <p:sldId id="1244" r:id="rId23"/>
    <p:sldId id="1247" r:id="rId24"/>
    <p:sldId id="1250" r:id="rId25"/>
    <p:sldId id="1253" r:id="rId26"/>
    <p:sldId id="1256" r:id="rId27"/>
    <p:sldId id="1259" r:id="rId28"/>
    <p:sldId id="1262" r:id="rId29"/>
    <p:sldId id="1265" r:id="rId30"/>
    <p:sldId id="1268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43" r:id="rId1"/>
    <p:sldLayoutId id="2147485844" r:id="rId2"/>
    <p:sldLayoutId id="2147485845" r:id="rId3"/>
    <p:sldLayoutId id="2147485846" r:id="rId4"/>
    <p:sldLayoutId id="2147485847" r:id="rId5"/>
    <p:sldLayoutId id="2147485848" r:id="rId6"/>
    <p:sldLayoutId id="2147485849" r:id="rId7"/>
    <p:sldLayoutId id="2147485850" r:id="rId8"/>
    <p:sldLayoutId id="2147485851" r:id="rId9"/>
    <p:sldLayoutId id="2147485852" r:id="rId10"/>
    <p:sldLayoutId id="214748585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80" r:id="rId1"/>
    <p:sldLayoutId id="2147485881" r:id="rId2"/>
    <p:sldLayoutId id="2147485882" r:id="rId3"/>
    <p:sldLayoutId id="2147485883" r:id="rId4"/>
    <p:sldLayoutId id="2147485884" r:id="rId5"/>
    <p:sldLayoutId id="2147485885" r:id="rId6"/>
    <p:sldLayoutId id="2147485886" r:id="rId7"/>
    <p:sldLayoutId id="2147485887" r:id="rId8"/>
    <p:sldLayoutId id="2147485888" r:id="rId9"/>
    <p:sldLayoutId id="2147485889" r:id="rId10"/>
    <p:sldLayoutId id="214748589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tags" Target="../tags/tag294.xml"/><Relationship Id="rId22" Type="http://schemas.openxmlformats.org/officeDocument/2006/relationships/tags" Target="../tags/tag295.xml"/><Relationship Id="rId23" Type="http://schemas.openxmlformats.org/officeDocument/2006/relationships/tags" Target="../tags/tag296.xml"/><Relationship Id="rId24" Type="http://schemas.openxmlformats.org/officeDocument/2006/relationships/tags" Target="../tags/tag297.xml"/><Relationship Id="rId25" Type="http://schemas.openxmlformats.org/officeDocument/2006/relationships/tags" Target="../tags/tag298.xml"/><Relationship Id="rId26" Type="http://schemas.openxmlformats.org/officeDocument/2006/relationships/tags" Target="../tags/tag299.xml"/><Relationship Id="rId27" Type="http://schemas.openxmlformats.org/officeDocument/2006/relationships/tags" Target="../tags/tag300.xml"/><Relationship Id="rId28" Type="http://schemas.openxmlformats.org/officeDocument/2006/relationships/tags" Target="../tags/tag301.xml"/><Relationship Id="rId29" Type="http://schemas.openxmlformats.org/officeDocument/2006/relationships/tags" Target="../tags/tag302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tags" Target="../tags/tag331.xml"/><Relationship Id="rId18" Type="http://schemas.openxmlformats.org/officeDocument/2006/relationships/tags" Target="../tags/tag332.xml"/><Relationship Id="rId19" Type="http://schemas.openxmlformats.org/officeDocument/2006/relationships/tags" Target="../tags/tag333.xml"/><Relationship Id="rId20" Type="http://schemas.openxmlformats.org/officeDocument/2006/relationships/tags" Target="../tags/tag334.xml"/><Relationship Id="rId21" Type="http://schemas.openxmlformats.org/officeDocument/2006/relationships/tags" Target="../tags/tag335.xml"/><Relationship Id="rId22" Type="http://schemas.openxmlformats.org/officeDocument/2006/relationships/tags" Target="../tags/tag336.xml"/><Relationship Id="rId23" Type="http://schemas.openxmlformats.org/officeDocument/2006/relationships/tags" Target="../tags/tag337.xml"/><Relationship Id="rId24" Type="http://schemas.openxmlformats.org/officeDocument/2006/relationships/tags" Target="../tags/tag338.xml"/><Relationship Id="rId25" Type="http://schemas.openxmlformats.org/officeDocument/2006/relationships/tags" Target="../tags/tag339.xml"/><Relationship Id="rId26" Type="http://schemas.openxmlformats.org/officeDocument/2006/relationships/tags" Target="../tags/tag340.xml"/><Relationship Id="rId27" Type="http://schemas.openxmlformats.org/officeDocument/2006/relationships/tags" Target="../tags/tag341.xml"/><Relationship Id="rId28" Type="http://schemas.openxmlformats.org/officeDocument/2006/relationships/tags" Target="../tags/tag342.xml"/><Relationship Id="rId29" Type="http://schemas.openxmlformats.org/officeDocument/2006/relationships/tags" Target="../tags/tag343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2024年初中教育的社会实践和志愿服务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初中教育社会实践的意义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2024年初中教育社会实践的主要内容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初中教育志愿服务的价值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2024年初中教育志愿服务的发展趋势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如何提升初中教育社会实践和志愿服务的效果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初中教育社会实践的意义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提升学生综合素质</a:t>
            </a:r>
            <a:endParaRPr altLang="en-US" lang="zh-CN"/>
          </a:p>
        </p:txBody>
      </p:sp>
      <p:sp>
        <p:nvSpPr>
          <p:cNvPr id="10488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增强学生的社会责任感和公民意识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提高学生的创新思维和实践能力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促进学生个人成长和自我价值的实现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培养学生的团队协作和沟通能力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培养社会责任感</a:t>
            </a:r>
            <a:endParaRPr altLang="en-US" lang="zh-CN"/>
          </a:p>
        </p:txBody>
      </p:sp>
      <p:sp>
        <p:nvSpPr>
          <p:cNvPr id="10489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社会实践和志愿服务可以帮助学生建立正确的人生观和价值观，培养他们的团队合作能力和领导力，从而更好地适应社会和实现自我价值。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初中教育社会实践的意义之一是培养学生的社会责任感，让他们了解社会的需求和问题，从而积极参与社会服务，为社会做出贡献。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通过参与社会实践，学生可以了解社会的运作方式和规则，增强自己的公民意识和社会责任感，为未来的职业发展和社会参与打下基础。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初中教育社会实践的意义还在于促进学校与社区的合作和交流，加强学校与社会的联系，为学生的成长和发展提供更广阔的舞台。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增强团队协作能力</a:t>
            </a:r>
            <a:endParaRPr altLang="en-US" lang="zh-CN"/>
          </a:p>
        </p:txBody>
      </p:sp>
      <p:sp>
        <p:nvSpPr>
          <p:cNvPr id="104905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初中教育社会实践为学生提供了一个团队合作的机会，让他们在实践中学习如何与他人协作完成任务。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通过社会实践，学生可以更好地理解团队协作的重要性，培养自己的团队协作能力。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在实践中，学生需要学会分工合作、沟通交流、解决问题等团队协作技能，这对于他们未来的职业发展非常重要。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初中教育社会实践可以增强学生的集体荣誉感和社会责任感，让他们更加关注团队的整体利益。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促进理论与实践结合</a:t>
            </a:r>
            <a:endParaRPr altLang="en-US" lang="zh-CN"/>
          </a:p>
        </p:txBody>
      </p:sp>
      <p:sp>
        <p:nvSpPr>
          <p:cNvPr id="104909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初中教育社会实践的意义之一是促进学生对课堂知识的理解和应用。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通过社会实践，学生能够更好地了解社会和职业，为未来的职业生涯规划奠定基础。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社会实践有助于培养学生的团队协作和沟通能力，提高个人综合素质。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初中教育社会实践能够促进学校与社区的合作，增强学校的社会责任感。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6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2024年初中教育社会实践的主要内容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社区服务活动</a:t>
            </a:r>
            <a:endParaRPr altLang="en-US" lang="zh-CN"/>
          </a:p>
        </p:txBody>
      </p:sp>
      <p:sp>
        <p:nvSpPr>
          <p:cNvPr id="10492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社区卫生清扫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社区老年人关怀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社区文化宣传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社区安全巡逻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环保公益活动</a:t>
            </a:r>
            <a:endParaRPr altLang="en-US" lang="zh-CN"/>
          </a:p>
        </p:txBody>
      </p:sp>
      <p:sp>
        <p:nvSpPr>
          <p:cNvPr id="10492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河流清洁行动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垃圾分类与回收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植树造林活动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环保宣传与教育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职业体验活动</a:t>
            </a:r>
            <a:endParaRPr altLang="en-US" lang="zh-CN"/>
          </a:p>
        </p:txBody>
      </p:sp>
      <p:sp>
        <p:nvSpPr>
          <p:cNvPr id="10493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职业体验活动的目的：帮助学生了解不同职业的特点和要求，提高职业规划意识。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职业体验活动的形式：组织学生到企业、事业单位进行实地参观、考察和实习，与专业人员交流互动。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职业体验活动的内容：涵盖了多个领域，包括信息技术、医疗卫生、文化教育等，让学生全面了解不同领域的发展趋势和就业前景。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职业体验活动的效果：通过职业体验活动，学生可以更好地了解自己的兴趣和优势，明确职业发展方向，提高就业竞争力。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科技创新活动</a:t>
            </a:r>
            <a:endParaRPr altLang="en-US" lang="zh-CN"/>
          </a:p>
        </p:txBody>
      </p:sp>
      <p:sp>
        <p:nvSpPr>
          <p:cNvPr id="10493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内容：组织学生参加科技竞赛、创新项目等活动，培养学生的创新意识和实践能力。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目的：通过科技创新活动，提高学生的科技素养和创新能力，为未来的学习和工作打下坚实的基础。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实施方式：学校可以与科技企业、科研机构等合作，为学生提供实践平台和资源支持。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意义：科技创新活动是初中教育社会实践的重要组成部分，对于培养学生的创新思维和实践能力具有重要意义。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4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初中教育志愿服务的价值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传递爱心与温暖</a:t>
            </a:r>
            <a:endParaRPr altLang="en-US" lang="zh-CN"/>
          </a:p>
        </p:txBody>
      </p:sp>
      <p:sp>
        <p:nvSpPr>
          <p:cNvPr id="10494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初中教育志愿服务能够传递爱心和温暖，帮助他人，让社会更加美好。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通过志愿服务活动，学生可以深入了解社会现实和人民需求，增强对社会的认识和了解。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初中教育志愿服务可以帮助学生树立正确的价值观和人生观，培养其积极向上、乐观进取的人生态度。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参与志愿服务可以增强学生的社会责任感和公民意识，培养其关爱他人、乐于奉献的良好品质。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培养公民意识</a:t>
            </a:r>
            <a:endParaRPr altLang="en-US" lang="zh-CN"/>
          </a:p>
        </p:txBody>
      </p:sp>
      <p:sp>
        <p:nvSpPr>
          <p:cNvPr id="10495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初中教育志愿服务有助于培养学生的公民意识，提高他们的社会责任感和参与度。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在志愿服务中，学生可以了解社会问题，关注弱势群体，增强对社会的认同感和归属感。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通过参与志愿服务，学生可以学习如何与他人合作、沟通和解决问题，培养团队协作和领导能力。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志愿服务可以帮助学生建立积极的人生观和价值观，培养他们的同理心和关爱他人的品质。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锻炼组织协调能力</a:t>
            </a:r>
            <a:endParaRPr altLang="en-US" lang="zh-CN"/>
          </a:p>
        </p:txBody>
      </p:sp>
      <p:sp>
        <p:nvSpPr>
          <p:cNvPr id="104963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初中教育志愿服务提供机会让学生组织和管理活动，从而锻炼组织协调能力。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在志愿服务中，学生需要与团队成员协作，共同完成任务，提高团队协作能力。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志愿服务可以帮助学生培养责任感和担当精神，从而在日常生活中更好地发挥组织协调能力。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通过参与志愿服务，学生可以学习如何合理规划时间和资源，提高工作效率和组织协调能力。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增强社会责任感</a:t>
            </a:r>
            <a:endParaRPr altLang="en-US" lang="zh-CN"/>
          </a:p>
        </p:txBody>
      </p:sp>
      <p:sp>
        <p:nvSpPr>
          <p:cNvPr id="104969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9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初中教育志愿服务有助于学生了解社会、增强社会责任感。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通过参与志愿服务，学生可以意识到自己的行为对社会的影响，从而培养社会责任感。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初中教育志愿服务可以让学生体验到帮助他人的快乐，从而培养社会责任感。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初中教育志愿服务可以让学生更好地理解社会责任，从而增强社会责任感。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5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2024年初中教育志愿服务的发展趋势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多元化服务领域拓展</a:t>
            </a:r>
            <a:endParaRPr altLang="en-US" lang="zh-CN"/>
          </a:p>
        </p:txBody>
      </p:sp>
      <p:sp>
        <p:nvSpPr>
          <p:cNvPr id="10497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志愿服务领域不断扩大，涵盖了教育、环保、扶贫、文化传承等多个领域。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志愿服务形式更加多样，包括线上和线下、长期和短期等多种形式。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志愿服务主体更加多元，不仅有学生和教师，还有社会各界人士参与其中。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志愿服务质量不断提升，专业化、规范化、系统化成为发展趋势。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专业化培训与指导</a:t>
            </a:r>
            <a:endParaRPr altLang="en-US" lang="zh-CN"/>
          </a:p>
        </p:txBody>
      </p:sp>
      <p:sp>
        <p:nvSpPr>
          <p:cNvPr id="10498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针对志愿者的专业培训和指导，提高服务质量和效果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定期开展培训和交流活动，促进志愿者之间的合作与成长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建立专业指导团队，为志愿者提供个性化、针对性的指导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培训内容涵盖教育、心理、沟通等方面，提升志愿者综合素质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志愿服务与课程融合</a:t>
            </a:r>
            <a:endParaRPr altLang="en-US" lang="zh-CN"/>
          </a:p>
        </p:txBody>
      </p:sp>
      <p:sp>
        <p:nvSpPr>
          <p:cNvPr id="104992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志愿服务成为初中教育的重要组成部分，与课程紧密结合，提高学生的社会责任感和实践能力。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志愿服务项目与课程内容相互补充，让学生在实践中深入理解理论知识，增强学习兴趣和动力。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教师将志愿服务纳入课程设计，制定有针对性的教学计划和评估标准，确保学生在志愿服务中获得实际收益。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学校与社区、企业等合作，共同推进志愿服务与课程的融合，为学生提供更多元化、更高质量的志愿服务项目。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社会组织与学校合作加强</a:t>
            </a:r>
            <a:endParaRPr altLang="en-US" lang="zh-CN"/>
          </a:p>
        </p:txBody>
      </p:sp>
      <p:sp>
        <p:nvSpPr>
          <p:cNvPr id="10499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合作模式多样化，共同推进志愿服务项目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合作效果显著，提升志愿服务质量和影响力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合作机制完善，建立长期稳定的合作关系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合作内容深入，涵盖教育、文化、科技等领域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7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如何提升初中教育社会实践和志愿服务的效果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加强组织管理</a:t>
            </a:r>
            <a:endParaRPr altLang="en-US" lang="zh-CN"/>
          </a:p>
        </p:txBody>
      </p:sp>
      <p:sp>
        <p:nvSpPr>
          <p:cNvPr id="105011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建立有效的组织架构和分工机制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制定详细的活动计划和实施方案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加强志愿者招募和培训工作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3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建立完善的监督和评估机制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提高参与度与实效性</a:t>
            </a:r>
            <a:endParaRPr altLang="en-US" lang="zh-CN"/>
          </a:p>
        </p:txBody>
      </p:sp>
      <p:sp>
        <p:nvSpPr>
          <p:cNvPr id="105017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建立有效的激励机制，鼓励学生积极参与社会实践和志愿服务活动。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8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加强实践环节的设计，提高实践活动的针对性和实效性。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强化志愿服务培训，提升学生服务技能和服务质量。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建立科学的评价机制，及时反馈活动效果，促进学生成长。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加强宣传与推广</a:t>
            </a:r>
            <a:endParaRPr altLang="en-US" lang="zh-CN"/>
          </a:p>
        </p:txBody>
      </p:sp>
      <p:sp>
        <p:nvSpPr>
          <p:cNvPr id="105024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利用社交媒体和网络平台进行宣传，提高社会实践和志愿服务的知名度和影响力。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开展校园宣讲活动，向初中生宣传社会实践和志愿服务的重要性和意义。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与社区、企业等合作，共同推广社会实践和志愿服务项目，吸引更多参与者。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建立激励机制，对表现优秀的初中生进行表彰和奖励，激发他们的参与热情。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完善评价与激励机制</a:t>
            </a:r>
            <a:endParaRPr altLang="en-US" lang="zh-CN"/>
          </a:p>
        </p:txBody>
      </p:sp>
      <p:sp>
        <p:nvSpPr>
          <p:cNvPr id="105029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建立科学的评价标准，注重实践和志愿服务的过程和成果。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定期开展优秀实践和志愿服务项目的评选和表彰，激发参与者的积极性和创造力。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将评价结果与学校、社区等资源挂钩，为优秀实践和志愿服务项目提供更多支持和合作机会。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建立志愿者服务记录和认证制度，为志愿者提供更多参与和展示自己的平台。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35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9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2023-12-31T15:26:47Z</dcterms:created>
  <dcterms:modified xsi:type="dcterms:W3CDTF">2023-12-31T15:26:47Z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79821a93edc44458870f90d0d4771583_21</vt:lpwstr>
  </property>
</Properties>
</file>