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30" r:id="rId1"/>
    <p:sldMasterId id="2147483867" r:id="rId2"/>
  </p:sldMasterIdLst>
  <p:notesMasterIdLst>
    <p:notesMasterId r:id="rId3"/>
  </p:notesMasterIdLst>
  <p:sldIdLst>
    <p:sldId id="338" r:id="rId4"/>
    <p:sldId id="343" r:id="rId5"/>
    <p:sldId id="347" r:id="rId6"/>
    <p:sldId id="350" r:id="rId7"/>
    <p:sldId id="353" r:id="rId8"/>
    <p:sldId id="356" r:id="rId9"/>
    <p:sldId id="359" r:id="rId10"/>
    <p:sldId id="362" r:id="rId11"/>
    <p:sldId id="365" r:id="rId12"/>
    <p:sldId id="368" r:id="rId13"/>
    <p:sldId id="371" r:id="rId14"/>
    <p:sldId id="374" r:id="rId15"/>
    <p:sldId id="377" r:id="rId16"/>
    <p:sldId id="380" r:id="rId17"/>
    <p:sldId id="383" r:id="rId18"/>
    <p:sldId id="386" r:id="rId19"/>
    <p:sldId id="389" r:id="rId20"/>
    <p:sldId id="392" r:id="rId21"/>
    <p:sldId id="395" r:id="rId22"/>
    <p:sldId id="398" r:id="rId23"/>
    <p:sldId id="401" r:id="rId24"/>
    <p:sldId id="404" r:id="rId25"/>
    <p:sldId id="407" r:id="rId26"/>
    <p:sldId id="410" r:id="rId27"/>
    <p:sldId id="413" r:id="rId28"/>
    <p:sldId id="416" r:id="rId29"/>
    <p:sldId id="41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tags" Target="../tags/tag277.xml"/><Relationship Id="rId22" Type="http://schemas.openxmlformats.org/officeDocument/2006/relationships/tags" Target="../tags/tag278.xml"/><Relationship Id="rId23" Type="http://schemas.openxmlformats.org/officeDocument/2006/relationships/tags" Target="../tags/tag279.xml"/><Relationship Id="rId24" Type="http://schemas.openxmlformats.org/officeDocument/2006/relationships/tags" Target="../tags/tag280.xml"/><Relationship Id="rId25" Type="http://schemas.openxmlformats.org/officeDocument/2006/relationships/tags" Target="../tags/tag281.xml"/><Relationship Id="rId26" Type="http://schemas.openxmlformats.org/officeDocument/2006/relationships/tags" Target="../tags/tag282.xml"/><Relationship Id="rId27" Type="http://schemas.openxmlformats.org/officeDocument/2006/relationships/tags" Target="../tags/tag283.xml"/><Relationship Id="rId28" Type="http://schemas.openxmlformats.org/officeDocument/2006/relationships/tags" Target="../tags/tag284.xml"/><Relationship Id="rId29" Type="http://schemas.openxmlformats.org/officeDocument/2006/relationships/tags" Target="../tags/tag285.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tags" Target="../tags/tag336.xml"/><Relationship Id="rId16" Type="http://schemas.openxmlformats.org/officeDocument/2006/relationships/tags" Target="../tags/tag337.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促进初中教育与体育教育的融合发展</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初中教育与体育教育融合的必要性</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fontScale="6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初中教育与体育教育融合的现状与问题</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初中教育与体育教育融合的策略</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初中教育与体育教育融合的实践案例</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6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初中教育与体育教育融合发展的前景与展望</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初中教育与体育教育融合的必要性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提高学生综合素质</a:t>
            </a:r>
            <a:endParaRPr altLang="en-US" lang="zh-CN"/>
          </a:p>
        </p:txBody>
      </p:sp>
      <p:sp>
        <p:nvSpPr>
          <p:cNvPr id="104896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体育教育能够培养学生的团队协作能力和沟通能力。</a:t>
            </a:r>
            <a:endParaRPr altLang="en-US" dirty="0" sz="1200" lang="zh-CN" spc="150">
              <a:solidFill>
                <a:schemeClr val="tx1">
                  <a:lumMod val="65000"/>
                  <a:lumOff val="35000"/>
                </a:schemeClr>
              </a:solidFill>
              <a:latin typeface="+mn-ea"/>
              <a:sym typeface="+mn-ea"/>
            </a:endParaRPr>
          </a:p>
        </p:txBody>
      </p:sp>
      <p:sp>
        <p:nvSpPr>
          <p:cNvPr id="104897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体育教育能够提高学生的身体素质和心理素质。</a:t>
            </a:r>
            <a:endParaRPr altLang="en-US" dirty="0" sz="1200" lang="zh-CN" spc="150">
              <a:solidFill>
                <a:schemeClr val="tx1">
                  <a:lumMod val="65000"/>
                  <a:lumOff val="35000"/>
                </a:schemeClr>
              </a:solidFill>
              <a:latin typeface="+mn-ea"/>
              <a:sym typeface="+mn-ea"/>
            </a:endParaRPr>
          </a:p>
        </p:txBody>
      </p:sp>
      <p:sp>
        <p:nvSpPr>
          <p:cNvPr id="104897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体育教育能够培养学生的创新能力和思维能力。</a:t>
            </a:r>
            <a:endParaRPr altLang="en-US" dirty="0" sz="1200" lang="zh-CN" spc="150">
              <a:solidFill>
                <a:schemeClr val="tx1">
                  <a:lumMod val="65000"/>
                  <a:lumOff val="35000"/>
                </a:schemeClr>
              </a:solidFill>
              <a:latin typeface="+mn-ea"/>
              <a:sym typeface="+mn-ea"/>
            </a:endParaRPr>
          </a:p>
        </p:txBody>
      </p:sp>
      <p:sp>
        <p:nvSpPr>
          <p:cNvPr id="104897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体育教育能够帮助学生树立正确的价值观和人生观。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8" name="标题 1"/>
          <p:cNvSpPr>
            <a:spLocks noGrp="1"/>
          </p:cNvSpPr>
          <p:nvPr>
            <p:ph type="title" idx="3"/>
          </p:nvPr>
        </p:nvSpPr>
        <p:spPr/>
        <p:txBody>
          <a:bodyPr/>
          <a:p>
            <a:r>
              <a:rPr altLang="en-US" lang="zh-CN"/>
              <a:t>促进身心健康</a:t>
            </a:r>
            <a:endParaRPr altLang="en-US" lang="zh-CN"/>
          </a:p>
        </p:txBody>
      </p:sp>
      <p:sp>
        <p:nvSpPr>
          <p:cNvPr id="104901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4" name="TextBox 2"/>
          <p:cNvSpPr txBox="1"/>
          <p:nvPr>
            <p:custDataLst>
              <p:tags r:id="rId3"/>
            </p:custDataLst>
          </p:nvPr>
        </p:nvSpPr>
        <p:spPr>
          <a:xfrm>
            <a:off x="763381"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初中阶段是学生身心发展的关键时期，体育教育对于提高学生的身体素质和心理健康水平具有重要作用。</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体育教育能够培养学生的团队协作精神和沟通能力，有助于提高学生的社会适应能力。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体育教育能够缓解学生的学习压力，促进学生的心理健康，有利于提高学生的学习效果。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2" name="TextBox 2"/>
          <p:cNvSpPr txBox="1"/>
          <p:nvPr>
            <p:custDataLst>
              <p:tags r:id="rId12"/>
            </p:custDataLst>
          </p:nvPr>
        </p:nvSpPr>
        <p:spPr>
          <a:xfrm>
            <a:off x="914446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初中教育与体育教育的融合发展能够更好地满足学生全面发展的需求，为学生的未来发展奠定坚实的基础。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6" name="标题 1"/>
          <p:cNvSpPr>
            <a:spLocks noGrp="1"/>
          </p:cNvSpPr>
          <p:nvPr>
            <p:ph type="title" idx="3"/>
          </p:nvPr>
        </p:nvSpPr>
        <p:spPr/>
        <p:txBody>
          <a:bodyPr/>
          <a:p>
            <a:r>
              <a:rPr altLang="en-US" lang="zh-CN"/>
              <a:t>培养团队协作精神</a:t>
            </a:r>
            <a:endParaRPr altLang="en-US" lang="zh-CN"/>
          </a:p>
        </p:txBody>
      </p:sp>
      <p:sp>
        <p:nvSpPr>
          <p:cNvPr id="104906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7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通过体育教育中的团队活动，学生可以更好地理解团队协作的重要性，提高团队协作能力，为未来的学习和工作打下基础。</a:t>
            </a:r>
            <a:endParaRPr altLang="en-US" dirty="0" sz="2400" lang="zh-CN">
              <a:latin typeface="+mn-ea"/>
              <a:ea typeface="+mn-ea"/>
            </a:endParaRPr>
          </a:p>
        </p:txBody>
      </p:sp>
      <p:sp>
        <p:nvSpPr>
          <p:cNvPr id="104908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促进初中教育与体育教育的融合发展，有助于更好地培养学生的团队协作精神，提高学生的综合素质。</a:t>
            </a:r>
            <a:endParaRPr altLang="en-US" dirty="0" sz="2400" lang="zh-CN">
              <a:latin typeface="+mn-ea"/>
              <a:ea typeface="+mn-ea"/>
            </a:endParaRPr>
          </a:p>
        </p:txBody>
      </p:sp>
      <p:sp>
        <p:nvSpPr>
          <p:cNvPr id="104908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初中阶段是学生团队协作意识形成的关键时期，体育教育在培养学生的团队协作精神方面具有独特的优势。</a:t>
            </a:r>
            <a:endParaRPr altLang="en-US" dirty="0" sz="2400" lang="zh-CN">
              <a:latin typeface="+mn-ea"/>
              <a:ea typeface="+mn-ea"/>
            </a:endParaRPr>
          </a:p>
        </p:txBody>
      </p:sp>
      <p:sp>
        <p:nvSpPr>
          <p:cNvPr id="104909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体育活动中的集体项目需要学生相互配合、协作，才能取得更好的成绩，这有助于培养学生的团队协作精神。</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4" name="标题 1"/>
          <p:cNvSpPr>
            <a:spLocks noGrp="1"/>
          </p:cNvSpPr>
          <p:nvPr>
            <p:ph type="title" idx="3"/>
          </p:nvPr>
        </p:nvSpPr>
        <p:spPr/>
        <p:txBody>
          <a:bodyPr/>
          <a:p>
            <a:r>
              <a:rPr altLang="en-US" lang="zh-CN"/>
              <a:t>增强创新能力</a:t>
            </a:r>
            <a:endParaRPr altLang="en-US" lang="zh-CN"/>
          </a:p>
        </p:txBody>
      </p:sp>
      <p:sp>
        <p:nvSpPr>
          <p:cNvPr id="104912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培养创新思维：通过体育活动激发学生的想象力和创造力</a:t>
            </a:r>
            <a:endParaRPr altLang="en-US" dirty="0" sz="1200" lang="zh-CN" spc="150">
              <a:solidFill>
                <a:schemeClr val="tx1">
                  <a:lumMod val="85000"/>
                  <a:lumOff val="15000"/>
                </a:schemeClr>
              </a:solidFill>
              <a:latin typeface="+mn-ea"/>
              <a:sym typeface="+mn-ea"/>
            </a:endParaRPr>
          </a:p>
        </p:txBody>
      </p:sp>
      <p:sp>
        <p:nvSpPr>
          <p:cNvPr id="104912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促进智力发展：运动能够促进大脑的血液循环和神经元连接</a:t>
            </a:r>
            <a:endParaRPr altLang="en-US" dirty="0" sz="1200" lang="zh-CN" spc="150">
              <a:solidFill>
                <a:schemeClr val="tx1">
                  <a:lumMod val="85000"/>
                  <a:lumOff val="15000"/>
                </a:schemeClr>
              </a:solidFill>
              <a:latin typeface="+mn-ea"/>
              <a:sym typeface="+mn-ea"/>
            </a:endParaRPr>
          </a:p>
        </p:txBody>
      </p:sp>
      <p:sp>
        <p:nvSpPr>
          <p:cNvPr id="104913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提高解决问题的能力：在体育教育中锻炼学生的观察、分析和应对能力</a:t>
            </a:r>
            <a:endParaRPr altLang="en-US" dirty="0" sz="1200" lang="zh-CN" spc="150">
              <a:solidFill>
                <a:schemeClr val="tx1">
                  <a:lumMod val="85000"/>
                  <a:lumOff val="15000"/>
                </a:schemeClr>
              </a:solidFill>
              <a:latin typeface="+mn-ea"/>
              <a:sym typeface="+mn-ea"/>
            </a:endParaRPr>
          </a:p>
        </p:txBody>
      </p:sp>
      <p:sp>
        <p:nvSpPr>
          <p:cNvPr id="104914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培养团队合作精神：体育活动中的团队协作有助于培养学生的沟通与协作能力</a:t>
            </a:r>
            <a:endParaRPr altLang="en-US" dirty="0" sz="1200" lang="zh-CN" spc="150">
              <a:solidFill>
                <a:schemeClr val="tx1">
                  <a:lumMod val="85000"/>
                  <a:lumOff val="15000"/>
                </a:schemeClr>
              </a:solidFill>
              <a:latin typeface="+mn-ea"/>
              <a:sym typeface="+mn-ea"/>
            </a:endParaRPr>
          </a:p>
        </p:txBody>
      </p:sp>
      <p:sp>
        <p:nvSpPr>
          <p:cNvPr id="104914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2" name="标题 1"/>
          <p:cNvSpPr>
            <a:spLocks noGrp="1"/>
          </p:cNvSpPr>
          <p:nvPr>
            <p:ph type="title" idx="4"/>
            <p:custDataLst>
              <p:tags r:id="rId1"/>
            </p:custDataLst>
          </p:nvPr>
        </p:nvSpPr>
        <p:spPr/>
        <p:txBody>
          <a:bodyPr>
            <a:normAutofit fontScale="90000"/>
          </a:bodyPr>
          <a:p>
            <a:r>
              <a:rPr altLang="en-US" lang="zh-CN"/>
              <a:t>初中教育与体育教育融合的现状与问题</a:t>
            </a:r>
            <a:endParaRPr altLang="en-US" lang="zh-CN"/>
          </a:p>
        </p:txBody>
      </p:sp>
      <p:sp>
        <p:nvSpPr>
          <p:cNvPr id="104918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86"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8" name="标题 1"/>
          <p:cNvSpPr>
            <a:spLocks noGrp="1"/>
          </p:cNvSpPr>
          <p:nvPr>
            <p:ph type="title" idx="3"/>
          </p:nvPr>
        </p:nvSpPr>
        <p:spPr/>
        <p:txBody>
          <a:bodyPr/>
          <a:p>
            <a:r>
              <a:rPr altLang="en-US" lang="zh-CN"/>
              <a:t>融合现状</a:t>
            </a:r>
            <a:endParaRPr altLang="en-US" lang="zh-CN"/>
          </a:p>
        </p:txBody>
      </p:sp>
      <p:sp>
        <p:nvSpPr>
          <p:cNvPr id="104923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初中教育与体育教育融合的背景和意义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当前初中教育与体育教育融合的进展情况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初中教育与体育教育融合中存在的问题和挑战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初中教育与体育教育融合发展的前景和展望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86" name="标题 1"/>
          <p:cNvSpPr>
            <a:spLocks noGrp="1"/>
          </p:cNvSpPr>
          <p:nvPr>
            <p:ph type="title" idx="3"/>
          </p:nvPr>
        </p:nvSpPr>
        <p:spPr/>
        <p:txBody>
          <a:bodyPr/>
          <a:p>
            <a:r>
              <a:rPr altLang="en-US" lang="zh-CN"/>
              <a:t>存在的问题</a:t>
            </a:r>
            <a:endParaRPr altLang="en-US" lang="zh-CN"/>
          </a:p>
        </p:txBody>
      </p:sp>
      <p:sp>
        <p:nvSpPr>
          <p:cNvPr id="104928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体育教育资源不足</a:t>
            </a:r>
            <a:endParaRPr altLang="en-US" dirty="0" sz="1200" lang="zh-CN" spc="150">
              <a:solidFill>
                <a:schemeClr val="tx1">
                  <a:lumMod val="85000"/>
                  <a:lumOff val="15000"/>
                </a:schemeClr>
              </a:solidFill>
              <a:latin typeface="+mn-ea"/>
              <a:sym typeface="+mn-ea"/>
            </a:endParaRPr>
          </a:p>
        </p:txBody>
      </p:sp>
      <p:sp>
        <p:nvSpPr>
          <p:cNvPr id="104929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体育课程设置不合理</a:t>
            </a:r>
            <a:endParaRPr altLang="en-US" dirty="0" sz="1200" lang="zh-CN" spc="150">
              <a:solidFill>
                <a:schemeClr val="tx1">
                  <a:lumMod val="85000"/>
                  <a:lumOff val="15000"/>
                </a:schemeClr>
              </a:solidFill>
              <a:latin typeface="+mn-ea"/>
              <a:sym typeface="+mn-ea"/>
            </a:endParaRPr>
          </a:p>
        </p:txBody>
      </p:sp>
      <p:sp>
        <p:nvSpPr>
          <p:cNvPr id="104929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体育教师素质参差不齐</a:t>
            </a:r>
            <a:endParaRPr altLang="en-US" dirty="0" sz="1200" lang="zh-CN" spc="150">
              <a:solidFill>
                <a:schemeClr val="tx1">
                  <a:lumMod val="85000"/>
                  <a:lumOff val="15000"/>
                </a:schemeClr>
              </a:solidFill>
              <a:latin typeface="+mn-ea"/>
              <a:sym typeface="+mn-ea"/>
            </a:endParaRPr>
          </a:p>
        </p:txBody>
      </p:sp>
      <p:sp>
        <p:nvSpPr>
          <p:cNvPr id="104930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体育教育评价体系不完善</a:t>
            </a:r>
            <a:endParaRPr altLang="en-US" dirty="0" sz="1200" lang="zh-CN" spc="150">
              <a:solidFill>
                <a:schemeClr val="tx1">
                  <a:lumMod val="85000"/>
                  <a:lumOff val="15000"/>
                </a:schemeClr>
              </a:solidFill>
              <a:latin typeface="+mn-ea"/>
              <a:sym typeface="+mn-ea"/>
            </a:endParaRPr>
          </a:p>
        </p:txBody>
      </p:sp>
      <p:sp>
        <p:nvSpPr>
          <p:cNvPr id="104930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4" name="标题 1"/>
          <p:cNvSpPr>
            <a:spLocks noGrp="1"/>
          </p:cNvSpPr>
          <p:nvPr>
            <p:ph type="title" idx="3"/>
          </p:nvPr>
        </p:nvSpPr>
        <p:spPr/>
        <p:txBody>
          <a:bodyPr/>
          <a:p>
            <a:r>
              <a:rPr altLang="en-US" lang="zh-CN"/>
              <a:t>原因分析</a:t>
            </a:r>
            <a:endParaRPr altLang="en-US" lang="zh-CN"/>
          </a:p>
        </p:txBody>
      </p:sp>
      <p:sp>
        <p:nvSpPr>
          <p:cNvPr id="104934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缺乏有效的政策支持</a:t>
            </a:r>
            <a:endParaRPr altLang="en-US" dirty="0" sz="2000" lang="zh-CN" spc="150">
              <a:solidFill>
                <a:schemeClr val="tx1">
                  <a:lumMod val="85000"/>
                  <a:lumOff val="15000"/>
                </a:schemeClr>
              </a:solidFill>
              <a:latin typeface="+mn-ea"/>
              <a:sym typeface="+mn-ea"/>
            </a:endParaRPr>
          </a:p>
        </p:txBody>
      </p:sp>
      <p:sp>
        <p:nvSpPr>
          <p:cNvPr id="104935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体育教育资源不足</a:t>
            </a:r>
            <a:endParaRPr altLang="en-US" dirty="0" sz="2000" lang="zh-CN" spc="150">
              <a:solidFill>
                <a:schemeClr val="tx1">
                  <a:lumMod val="85000"/>
                  <a:lumOff val="15000"/>
                </a:schemeClr>
              </a:solidFill>
              <a:latin typeface="+mn-ea"/>
              <a:sym typeface="+mn-ea"/>
            </a:endParaRPr>
          </a:p>
        </p:txBody>
      </p:sp>
      <p:sp>
        <p:nvSpPr>
          <p:cNvPr id="104935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教育观念落后，重视程度不够</a:t>
            </a:r>
            <a:endParaRPr altLang="en-US" dirty="0" sz="2000" lang="zh-CN" spc="150">
              <a:solidFill>
                <a:schemeClr val="tx1">
                  <a:lumMod val="85000"/>
                  <a:lumOff val="15000"/>
                </a:schemeClr>
              </a:solidFill>
              <a:latin typeface="+mn-ea"/>
              <a:sym typeface="+mn-ea"/>
            </a:endParaRPr>
          </a:p>
        </p:txBody>
      </p:sp>
      <p:sp>
        <p:nvSpPr>
          <p:cNvPr id="104936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缺乏有效的评价机制和激励机制</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2" name="标题 1"/>
          <p:cNvSpPr>
            <a:spLocks noGrp="1"/>
          </p:cNvSpPr>
          <p:nvPr>
            <p:ph type="title" idx="4"/>
            <p:custDataLst>
              <p:tags r:id="rId1"/>
            </p:custDataLst>
          </p:nvPr>
        </p:nvSpPr>
        <p:spPr/>
        <p:txBody>
          <a:bodyPr>
            <a:normAutofit fontScale="90000"/>
          </a:bodyPr>
          <a:p>
            <a:r>
              <a:rPr altLang="en-US" lang="zh-CN"/>
              <a:t>初中教育与体育教育融合的策略</a:t>
            </a:r>
            <a:endParaRPr altLang="en-US" lang="zh-CN"/>
          </a:p>
        </p:txBody>
      </p:sp>
      <p:sp>
        <p:nvSpPr>
          <p:cNvPr id="104940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06"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8" name="标题 1"/>
          <p:cNvSpPr>
            <a:spLocks noGrp="1"/>
          </p:cNvSpPr>
          <p:nvPr>
            <p:ph type="title" idx="3"/>
          </p:nvPr>
        </p:nvSpPr>
        <p:spPr/>
        <p:txBody>
          <a:bodyPr/>
          <a:p>
            <a:r>
              <a:rPr altLang="en-US" lang="zh-CN"/>
              <a:t>课程设置与教学内容的融合</a:t>
            </a:r>
            <a:endParaRPr altLang="en-US" lang="zh-CN"/>
          </a:p>
        </p:txBody>
      </p:sp>
      <p:sp>
        <p:nvSpPr>
          <p:cNvPr id="10494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课程设置：将体育教育纳入初中教育课程体系，确保每周有足够的体育课时</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教学方法：采用多样化的教学方法，如游戏、竞赛等，激发学生对体育的兴趣和参与度</a:t>
            </a:r>
            <a:endParaRPr dirty="0" err="1">
              <a:solidFill>
                <a:schemeClr val="tx1">
                  <a:lumMod val="75000"/>
                  <a:lumOff val="25000"/>
                </a:schemeClr>
              </a:solidFill>
              <a:latin typeface="+mn-ea"/>
              <a:ea typeface="+mn-ea"/>
              <a:cs typeface="+mn-ea"/>
              <a:sym typeface="+mn-lt"/>
            </a:endParaRPr>
          </a:p>
        </p:txBody>
      </p:sp>
      <p:sp>
        <p:nvSpPr>
          <p:cNvPr id="10494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评价方式：建立科学的评价体系，将体育成绩纳入学生综合素质评价中，促进学生对体育的重视和参与</a:t>
            </a:r>
            <a:endParaRPr dirty="0" sz="2000" err="1">
              <a:solidFill>
                <a:schemeClr val="tx1">
                  <a:lumMod val="75000"/>
                  <a:lumOff val="25000"/>
                </a:schemeClr>
              </a:solidFill>
              <a:latin typeface="+mn-ea"/>
              <a:ea typeface="+mn-ea"/>
              <a:cs typeface="+mn-ea"/>
              <a:sym typeface="+mn-lt"/>
            </a:endParaRPr>
          </a:p>
        </p:txBody>
      </p:sp>
      <p:sp>
        <p:nvSpPr>
          <p:cNvPr id="1049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教学内容：结合体育知识和技能，设计适合初中学生的教学内容，注重培养他们的运动兴趣和习惯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2" name="标题 1"/>
          <p:cNvSpPr>
            <a:spLocks noGrp="1"/>
          </p:cNvSpPr>
          <p:nvPr>
            <p:ph type="title" idx="3"/>
          </p:nvPr>
        </p:nvSpPr>
        <p:spPr/>
        <p:txBody>
          <a:bodyPr/>
          <a:p>
            <a:r>
              <a:rPr altLang="en-US" lang="zh-CN"/>
              <a:t>教学方法与评价方式的融合</a:t>
            </a:r>
            <a:endParaRPr altLang="en-US" lang="zh-CN"/>
          </a:p>
        </p:txBody>
      </p:sp>
      <p:sp>
        <p:nvSpPr>
          <p:cNvPr id="104952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2" name="文本框 3"/>
          <p:cNvSpPr txBox="1"/>
          <p:nvPr>
            <p:custDataLst>
              <p:tags r:id="rId5"/>
            </p:custDataLst>
          </p:nvPr>
        </p:nvSpPr>
        <p:spPr>
          <a:xfrm>
            <a:off x="3159684"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评价方式：将过程评价与结果评价相结合，注重学生的参与度、进步幅度等，以全面反映学生的体育学习成果。</a:t>
            </a:r>
            <a:endParaRPr altLang="en-US" sz="1400" lang="zh-CN" spc="150">
              <a:solidFill>
                <a:schemeClr val="tx1"/>
              </a:solidFill>
              <a:effectLst/>
              <a:latin typeface="+mn-ea"/>
              <a:sym typeface="+mn-ea"/>
            </a:endParaRPr>
          </a:p>
        </p:txBody>
      </p:sp>
      <p:sp>
        <p:nvSpPr>
          <p:cNvPr id="104953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教学方法：采用多样化的教学方法，如合作学习、探究学习等，以培养学生的体育兴趣和自主锻炼能力。</a:t>
            </a:r>
            <a:endParaRPr altLang="en-US" dirty="0" sz="1400" lang="zh-CN" spc="150">
              <a:solidFill>
                <a:schemeClr val="tx1"/>
              </a:solidFill>
              <a:effectLst/>
              <a:latin typeface="+mn-ea"/>
              <a:sym typeface="+mn-ea"/>
            </a:endParaRPr>
          </a:p>
        </p:txBody>
      </p:sp>
      <p:sp>
        <p:nvSpPr>
          <p:cNvPr id="1049536"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融合策略：通过教学方法与评价方式的融合，实现初中教育与体育教育的有效衔接，提高体育教学的质量和效益。</a:t>
            </a:r>
            <a:endParaRPr altLang="en-US" sz="1400" lang="zh-CN" spc="150">
              <a:solidFill>
                <a:schemeClr val="tx1"/>
              </a:solidFill>
              <a:effectLst/>
              <a:latin typeface="+mn-ea"/>
              <a:sym typeface="+mn-ea"/>
            </a:endParaRPr>
          </a:p>
        </p:txBody>
      </p:sp>
      <p:sp>
        <p:nvSpPr>
          <p:cNvPr id="104953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实践案例：介绍一些成功的实践案例，展示教学方法与评价方式融合的具体操作和效果。</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2" name="标题 1"/>
          <p:cNvSpPr>
            <a:spLocks noGrp="1"/>
          </p:cNvSpPr>
          <p:nvPr>
            <p:ph type="title" idx="3"/>
          </p:nvPr>
        </p:nvSpPr>
        <p:spPr/>
        <p:txBody>
          <a:bodyPr/>
          <a:p>
            <a:r>
              <a:rPr altLang="en-US" lang="zh-CN"/>
              <a:t>教师培训与资源共享的融合</a:t>
            </a:r>
            <a:endParaRPr altLang="en-US" lang="zh-CN"/>
          </a:p>
        </p:txBody>
      </p:sp>
      <p:sp>
        <p:nvSpPr>
          <p:cNvPr id="10495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鼓励教师合作，共同开展教学项目</a:t>
            </a:r>
            <a:endParaRPr altLang="en-US" dirty="0" sz="1200" lang="zh-CN" spc="150">
              <a:solidFill>
                <a:srgbClr val="FFFFFF"/>
              </a:solidFill>
              <a:latin typeface="+mn-ea"/>
              <a:sym typeface="+mn-ea"/>
            </a:endParaRPr>
          </a:p>
        </p:txBody>
      </p:sp>
      <p:sp>
        <p:nvSpPr>
          <p:cNvPr id="10495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开展跨学科教师交流，促进教育理念融合</a:t>
            </a:r>
            <a:endParaRPr altLang="en-US" dirty="0" sz="1200" lang="zh-CN" spc="150">
              <a:solidFill>
                <a:schemeClr val="tx1">
                  <a:lumMod val="65000"/>
                  <a:lumOff val="35000"/>
                </a:schemeClr>
              </a:solidFill>
              <a:latin typeface="+mn-ea"/>
              <a:sym typeface="+mn-ea"/>
            </a:endParaRPr>
          </a:p>
        </p:txBody>
      </p:sp>
      <p:sp>
        <p:nvSpPr>
          <p:cNvPr id="10495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整合体育教育资源，实现资源共享</a:t>
            </a:r>
            <a:endParaRPr altLang="en-US" dirty="0" sz="1200" lang="zh-CN" spc="150">
              <a:solidFill>
                <a:srgbClr val="FFFFFF"/>
              </a:solidFill>
              <a:latin typeface="+mn-ea"/>
              <a:sym typeface="+mn-ea"/>
            </a:endParaRPr>
          </a:p>
        </p:txBody>
      </p:sp>
      <p:sp>
        <p:nvSpPr>
          <p:cNvPr id="10495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培训体育教师，提高其教育技能和知识水平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4" name="标题 1"/>
          <p:cNvSpPr>
            <a:spLocks noGrp="1"/>
          </p:cNvSpPr>
          <p:nvPr>
            <p:ph type="title" idx="3"/>
          </p:nvPr>
        </p:nvSpPr>
        <p:spPr/>
        <p:txBody>
          <a:bodyPr/>
          <a:p>
            <a:r>
              <a:rPr altLang="en-US" lang="zh-CN"/>
              <a:t>学校管理与文化建设的融合</a:t>
            </a:r>
            <a:endParaRPr altLang="en-US" lang="zh-CN"/>
          </a:p>
        </p:txBody>
      </p:sp>
      <p:sp>
        <p:nvSpPr>
          <p:cNvPr id="104963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7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7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制定相关政策，确保体育教育在学校中的地位</a:t>
            </a:r>
            <a:endParaRPr altLang="en-US" dirty="0" sz="1200" lang="zh-CN" spc="150">
              <a:solidFill>
                <a:schemeClr val="tx1">
                  <a:lumMod val="65000"/>
                  <a:lumOff val="35000"/>
                </a:schemeClr>
              </a:solidFill>
              <a:latin typeface="+mn-ea"/>
              <a:sym typeface="+mn-ea"/>
            </a:endParaRPr>
          </a:p>
        </p:txBody>
      </p:sp>
      <p:sp>
        <p:nvSpPr>
          <p:cNvPr id="104967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开展丰富多彩的体育活动，营造良好的体育氛围</a:t>
            </a:r>
            <a:endParaRPr altLang="en-US" dirty="0" sz="1200" lang="zh-CN" spc="150">
              <a:solidFill>
                <a:schemeClr val="tx1">
                  <a:lumMod val="65000"/>
                  <a:lumOff val="35000"/>
                </a:schemeClr>
              </a:solidFill>
              <a:latin typeface="+mn-ea"/>
              <a:sym typeface="+mn-ea"/>
            </a:endParaRPr>
          </a:p>
        </p:txBody>
      </p:sp>
      <p:sp>
        <p:nvSpPr>
          <p:cNvPr id="104967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加强体育教师培训，提高教师的专业素养和教学能力</a:t>
            </a:r>
            <a:endParaRPr altLang="en-US" dirty="0" sz="1200" lang="zh-CN" spc="150">
              <a:solidFill>
                <a:schemeClr val="tx1">
                  <a:lumMod val="65000"/>
                  <a:lumOff val="35000"/>
                </a:schemeClr>
              </a:solidFill>
              <a:latin typeface="+mn-ea"/>
              <a:sym typeface="+mn-ea"/>
            </a:endParaRPr>
          </a:p>
        </p:txBody>
      </p:sp>
      <p:sp>
        <p:nvSpPr>
          <p:cNvPr id="1049678"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建立体育教育评价体系，将体育成绩纳入学生综合素质评价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2" name="标题 1"/>
          <p:cNvSpPr>
            <a:spLocks noGrp="1"/>
          </p:cNvSpPr>
          <p:nvPr>
            <p:ph type="title" idx="4"/>
            <p:custDataLst>
              <p:tags r:id="rId1"/>
            </p:custDataLst>
          </p:nvPr>
        </p:nvSpPr>
        <p:spPr/>
        <p:txBody>
          <a:bodyPr>
            <a:normAutofit fontScale="90000"/>
          </a:bodyPr>
          <a:p>
            <a:r>
              <a:rPr altLang="en-US" lang="zh-CN"/>
              <a:t>初中教育与体育教育融合的实践案例</a:t>
            </a:r>
            <a:endParaRPr altLang="en-US" lang="zh-CN"/>
          </a:p>
        </p:txBody>
      </p:sp>
      <p:sp>
        <p:nvSpPr>
          <p:cNvPr id="104971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16"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8" name="标题 1"/>
          <p:cNvSpPr>
            <a:spLocks noGrp="1"/>
          </p:cNvSpPr>
          <p:nvPr>
            <p:ph type="title" idx="3"/>
          </p:nvPr>
        </p:nvSpPr>
        <p:spPr/>
        <p:txBody>
          <a:bodyPr/>
          <a:p>
            <a:r>
              <a:rPr altLang="en-US" lang="zh-CN"/>
              <a:t>案例一：某中学体育课程与文化课程的融合实践</a:t>
            </a:r>
            <a:endParaRPr altLang="en-US" lang="zh-CN"/>
          </a:p>
        </p:txBody>
      </p:sp>
      <p:sp>
        <p:nvSpPr>
          <p:cNvPr id="104976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6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案例背景：某中学为了促进学生的全面发展，尝试将体育课程与文化课程进行融合。</a:t>
            </a:r>
            <a:endParaRPr altLang="en-US" dirty="0" sz="2000" lang="zh-CN" spc="200">
              <a:solidFill>
                <a:schemeClr val="tx1">
                  <a:lumMod val="85000"/>
                  <a:lumOff val="15000"/>
                </a:schemeClr>
              </a:solidFill>
              <a:latin typeface="+mn-ea"/>
              <a:sym typeface="+mn-ea"/>
            </a:endParaRPr>
          </a:p>
        </p:txBody>
      </p:sp>
      <p:sp>
        <p:nvSpPr>
          <p:cNvPr id="104976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0"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融合方式：通过课程整合、跨学科教学等方式，将体育课程与语文、数学、英语等文化课程相结合。</a:t>
            </a:r>
            <a:endParaRPr altLang="en-US" dirty="0" sz="2000" lang="zh-CN" spc="200">
              <a:solidFill>
                <a:schemeClr val="tx1">
                  <a:lumMod val="85000"/>
                  <a:lumOff val="15000"/>
                </a:schemeClr>
              </a:solidFill>
              <a:latin typeface="+mn-ea"/>
              <a:sym typeface="+mn-ea"/>
            </a:endParaRPr>
          </a:p>
        </p:txBody>
      </p:sp>
      <p:sp>
        <p:nvSpPr>
          <p:cNvPr id="104977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6"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实施过程：在体育课程中加入文化元素，如英语单词、数学公式等，同时文化课程中也融入体育元素，如语文课中的体育作文、数学课中的体育数据分析等。</a:t>
            </a:r>
            <a:endParaRPr altLang="en-US" dirty="0" sz="2000" lang="zh-CN" spc="200">
              <a:solidFill>
                <a:schemeClr val="tx1">
                  <a:lumMod val="85000"/>
                  <a:lumOff val="15000"/>
                </a:schemeClr>
              </a:solidFill>
              <a:latin typeface="+mn-ea"/>
              <a:sym typeface="+mn-ea"/>
            </a:endParaRPr>
          </a:p>
        </p:txBody>
      </p:sp>
      <p:sp>
        <p:nvSpPr>
          <p:cNvPr id="104977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2"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实施效果：通过这种方式，学生不仅能够锻炼身体，也能够提高文化素养，增强跨学科学习的能力。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6" name="标题 1"/>
          <p:cNvSpPr>
            <a:spLocks noGrp="1"/>
          </p:cNvSpPr>
          <p:nvPr>
            <p:ph type="title" idx="3"/>
          </p:nvPr>
        </p:nvSpPr>
        <p:spPr/>
        <p:txBody>
          <a:bodyPr/>
          <a:p>
            <a:r>
              <a:rPr altLang="en-US" lang="zh-CN"/>
              <a:t>案例二：某中学体育竞赛与团队协作的培养实践</a:t>
            </a:r>
            <a:endParaRPr altLang="en-US" lang="zh-CN"/>
          </a:p>
        </p:txBody>
      </p:sp>
      <p:sp>
        <p:nvSpPr>
          <p:cNvPr id="104981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6" name="文本框 3"/>
          <p:cNvSpPr txBox="1"/>
          <p:nvPr>
            <p:custDataLst>
              <p:tags r:id="rId5"/>
            </p:custDataLst>
          </p:nvPr>
        </p:nvSpPr>
        <p:spPr>
          <a:xfrm>
            <a:off x="3159684"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实施方式：通过组织校内体育竞赛，加强学生团队协作和沟通能力的培养，同时将体育精神融入日常教育中。</a:t>
            </a:r>
            <a:endParaRPr altLang="en-US" sz="1400" lang="zh-CN" spc="150">
              <a:solidFill>
                <a:schemeClr val="tx1"/>
              </a:solidFill>
              <a:effectLst/>
              <a:latin typeface="+mn-ea"/>
              <a:sym typeface="+mn-ea"/>
            </a:endParaRPr>
          </a:p>
        </p:txBody>
      </p:sp>
      <p:sp>
        <p:nvSpPr>
          <p:cNvPr id="104982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案例背景：某中学为了促进体育教育和初中教育的融合，开展了体育竞赛与团队协作的培养实践。</a:t>
            </a:r>
            <a:endParaRPr altLang="en-US" dirty="0" sz="1400" lang="zh-CN" spc="150">
              <a:solidFill>
                <a:schemeClr val="tx1"/>
              </a:solidFill>
              <a:effectLst/>
              <a:latin typeface="+mn-ea"/>
              <a:sym typeface="+mn-ea"/>
            </a:endParaRPr>
          </a:p>
        </p:txBody>
      </p:sp>
      <p:sp>
        <p:nvSpPr>
          <p:cNvPr id="104983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实施效果：学生们在体育竞赛中提高了身体素质和团队协作能力，同时也培养了积极向上的精神风貌。</a:t>
            </a:r>
            <a:endParaRPr altLang="en-US" sz="1400" lang="zh-CN" spc="150">
              <a:solidFill>
                <a:schemeClr val="tx1"/>
              </a:solidFill>
              <a:effectLst/>
              <a:latin typeface="+mn-ea"/>
              <a:sym typeface="+mn-ea"/>
            </a:endParaRPr>
          </a:p>
        </p:txBody>
      </p:sp>
      <p:sp>
        <p:nvSpPr>
          <p:cNvPr id="1049832"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推广价值：该实践案例具有较高的推广价值，可以为其他学校提供借鉴和参考，促进初中教育与体育教育的进一步融合发展。</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66" name="标题 1"/>
          <p:cNvSpPr>
            <a:spLocks noGrp="1"/>
          </p:cNvSpPr>
          <p:nvPr>
            <p:ph type="title" idx="3"/>
          </p:nvPr>
        </p:nvSpPr>
        <p:spPr/>
        <p:txBody>
          <a:bodyPr/>
          <a:p>
            <a:r>
              <a:rPr altLang="en-US" lang="zh-CN"/>
              <a:t>案例三：某中学体育教师与文化课教师的合作模式</a:t>
            </a:r>
            <a:endParaRPr altLang="en-US" lang="zh-CN"/>
          </a:p>
        </p:txBody>
      </p:sp>
      <p:sp>
        <p:nvSpPr>
          <p:cNvPr id="104986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7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合作背景：某中学为了促进学生的全面发展，尝试将体育教育与文化课教育融合</a:t>
            </a:r>
            <a:endParaRPr altLang="en-US" dirty="0" sz="2000" lang="zh-CN" spc="200">
              <a:solidFill>
                <a:schemeClr val="tx1">
                  <a:lumMod val="85000"/>
                  <a:lumOff val="15000"/>
                </a:schemeClr>
              </a:solidFill>
              <a:latin typeface="+mn-ea"/>
              <a:sym typeface="+mn-ea"/>
            </a:endParaRPr>
          </a:p>
        </p:txBody>
      </p:sp>
      <p:sp>
        <p:nvSpPr>
          <p:cNvPr id="104987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合作方式：体育教师和文化课教师共同制定教学计划，互相参与课程设计和授课</a:t>
            </a:r>
            <a:endParaRPr altLang="en-US" dirty="0" sz="2000" lang="zh-CN" spc="200">
              <a:solidFill>
                <a:schemeClr val="tx1">
                  <a:lumMod val="85000"/>
                  <a:lumOff val="15000"/>
                </a:schemeClr>
              </a:solidFill>
              <a:latin typeface="+mn-ea"/>
              <a:sym typeface="+mn-ea"/>
            </a:endParaRPr>
          </a:p>
        </p:txBody>
      </p:sp>
      <p:sp>
        <p:nvSpPr>
          <p:cNvPr id="104988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合作内容：体育教师协助文化课教师开展户外拓展活动，文化课教师协助体育教师进行体能训练</a:t>
            </a:r>
            <a:endParaRPr altLang="en-US" dirty="0" sz="2000" lang="zh-CN" spc="200">
              <a:solidFill>
                <a:schemeClr val="tx1">
                  <a:lumMod val="85000"/>
                  <a:lumOff val="15000"/>
                </a:schemeClr>
              </a:solidFill>
              <a:latin typeface="+mn-ea"/>
              <a:sym typeface="+mn-ea"/>
            </a:endParaRPr>
          </a:p>
        </p:txBody>
      </p:sp>
      <p:sp>
        <p:nvSpPr>
          <p:cNvPr id="104988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9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合作成果：学生不仅在体能方面有所提升，还在团队合作、沟通交流等方面取得了显著进步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24" name="标题 1"/>
          <p:cNvSpPr>
            <a:spLocks noGrp="1"/>
          </p:cNvSpPr>
          <p:nvPr>
            <p:ph type="title" idx="3"/>
          </p:nvPr>
        </p:nvSpPr>
        <p:spPr/>
        <p:txBody>
          <a:bodyPr/>
          <a:p>
            <a:r>
              <a:rPr altLang="en-US" lang="zh-CN"/>
              <a:t>案例四：某中学体育特色与校园文化的建设实践</a:t>
            </a:r>
            <a:endParaRPr altLang="en-US" lang="zh-CN"/>
          </a:p>
        </p:txBody>
      </p:sp>
      <p:sp>
        <p:nvSpPr>
          <p:cNvPr id="10499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5714" lnSpcReduction="20000"/>
          </a:bodyPr>
          <a:p>
            <a:pPr>
              <a:lnSpc>
                <a:spcPct val="150000"/>
              </a:lnSpc>
            </a:pPr>
            <a:r>
              <a:rPr altLang="zh-CN" dirty="0" sz="1400" lang="en-US">
                <a:solidFill>
                  <a:schemeClr val="dk1">
                    <a:lumMod val="80000"/>
                    <a:lumOff val="20000"/>
                  </a:schemeClr>
                </a:solidFill>
                <a:latin typeface="+mn-ea"/>
                <a:sym typeface="+mn-ea"/>
              </a:rPr>
              <a:t>实施效果：经过一段时间的实践，该校学生的身体素质明显提高，体育成绩也取得了显著进步；同时，校园文化氛围更加浓厚，学生之间的凝聚力也得到了增强。</a:t>
            </a:r>
            <a:endParaRPr altLang="zh-CN" dirty="0" sz="1400" lang="en-US">
              <a:solidFill>
                <a:schemeClr val="dk1">
                  <a:lumMod val="80000"/>
                  <a:lumOff val="20000"/>
                </a:schemeClr>
              </a:solidFill>
              <a:latin typeface="+mn-ea"/>
              <a:sym typeface="+mn-ea"/>
            </a:endParaRPr>
          </a:p>
        </p:txBody>
      </p:sp>
      <p:sp>
        <p:nvSpPr>
          <p:cNvPr id="10499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案例背景：某中学为了促进学生全面发展，积极推进体育特色与校园文化建设。</a:t>
            </a:r>
            <a:endParaRPr altLang="en-US" dirty="0" sz="1400" lang="zh-CN">
              <a:solidFill>
                <a:schemeClr val="dk1">
                  <a:lumMod val="80000"/>
                  <a:lumOff val="20000"/>
                </a:schemeClr>
              </a:solidFill>
              <a:latin typeface="+mn-ea"/>
              <a:sym typeface="+mn-ea"/>
            </a:endParaRPr>
          </a:p>
        </p:txBody>
      </p:sp>
      <p:sp>
        <p:nvSpPr>
          <p:cNvPr id="10499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5714" lnSpcReduction="20000"/>
          </a:bodyPr>
          <a:p>
            <a:pPr>
              <a:lnSpc>
                <a:spcPct val="150000"/>
              </a:lnSpc>
            </a:pPr>
            <a:r>
              <a:rPr altLang="en-US" dirty="0" sz="1400" lang="zh-CN">
                <a:solidFill>
                  <a:schemeClr val="dk1">
                    <a:lumMod val="80000"/>
                    <a:lumOff val="20000"/>
                  </a:schemeClr>
                </a:solidFill>
                <a:latin typeface="+mn-ea"/>
                <a:sym typeface="+mn-ea"/>
              </a:rPr>
              <a:t>具体措施：开展多样化的体育活动，如运动会、篮球赛等，培养学生的体育兴趣和团队协作能力；同时，通过体育课程和校园文化活动，将体育精神融入学生的学习和生活中。</a:t>
            </a:r>
            <a:endParaRPr altLang="en-US" dirty="0" sz="1400" lang="zh-CN">
              <a:solidFill>
                <a:schemeClr val="dk1">
                  <a:lumMod val="80000"/>
                  <a:lumOff val="20000"/>
                </a:schemeClr>
              </a:solidFill>
              <a:latin typeface="+mn-ea"/>
              <a:sym typeface="+mn-ea"/>
            </a:endParaRPr>
          </a:p>
        </p:txBody>
      </p:sp>
      <p:sp>
        <p:nvSpPr>
          <p:cNvPr id="10499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68889" lnSpcReduction="20000"/>
          </a:bodyPr>
          <a:p>
            <a:pPr>
              <a:lnSpc>
                <a:spcPct val="150000"/>
              </a:lnSpc>
            </a:pPr>
            <a:r>
              <a:rPr altLang="zh-CN" dirty="0" lang="en-US">
                <a:solidFill>
                  <a:schemeClr val="dk1">
                    <a:lumMod val="80000"/>
                    <a:lumOff val="20000"/>
                  </a:schemeClr>
                </a:solidFill>
                <a:latin typeface="+mn-ea"/>
                <a:sym typeface="+mn-ea"/>
              </a:rPr>
              <a:t>总结与启示：该案例表明，将体育教育与校园文化相结合，可以有效地促进学生的全面发展，提高教育质量。其他学校可以借鉴该案例的经验，结合自身实际情况，推进体育教育与校园文化的融合发展。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0" name="标题 1"/>
          <p:cNvSpPr>
            <a:spLocks noGrp="1"/>
          </p:cNvSpPr>
          <p:nvPr>
            <p:ph type="title" idx="4"/>
            <p:custDataLst>
              <p:tags r:id="rId1"/>
            </p:custDataLst>
          </p:nvPr>
        </p:nvSpPr>
        <p:spPr/>
        <p:txBody>
          <a:bodyPr>
            <a:normAutofit fontScale="90000"/>
          </a:bodyPr>
          <a:p>
            <a:r>
              <a:rPr altLang="en-US" lang="zh-CN"/>
              <a:t>初中教育与体育教育融合发展的前景与展望</a:t>
            </a:r>
            <a:endParaRPr altLang="en-US" lang="zh-CN"/>
          </a:p>
        </p:txBody>
      </p:sp>
      <p:sp>
        <p:nvSpPr>
          <p:cNvPr id="104999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994"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6" name="标题 1"/>
          <p:cNvSpPr>
            <a:spLocks noGrp="1"/>
          </p:cNvSpPr>
          <p:nvPr>
            <p:ph type="title" idx="3"/>
          </p:nvPr>
        </p:nvSpPr>
        <p:spPr/>
        <p:txBody>
          <a:bodyPr/>
          <a:p>
            <a:r>
              <a:rPr altLang="en-US" lang="zh-CN"/>
              <a:t>政策支持与制度建设</a:t>
            </a:r>
            <a:endParaRPr altLang="en-US" lang="zh-CN"/>
          </a:p>
        </p:txBody>
      </p:sp>
      <p:sp>
        <p:nvSpPr>
          <p:cNvPr id="105003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制度建设：建立完善的制度体系，保障初中与体育教育的融合发展</a:t>
            </a:r>
            <a:endParaRPr altLang="en-US" sz="1400" lang="zh-CN" spc="150">
              <a:solidFill>
                <a:schemeClr val="tx1"/>
              </a:solidFill>
              <a:effectLst/>
              <a:latin typeface="+mn-ea"/>
              <a:sym typeface="+mn-ea"/>
            </a:endParaRPr>
          </a:p>
        </p:txBody>
      </p:sp>
      <p:sp>
        <p:nvSpPr>
          <p:cNvPr id="105004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政策支持：政府出台相关政策，鼓励初中与体育教育的融合发展</a:t>
            </a:r>
            <a:endParaRPr altLang="en-US" dirty="0" sz="1400" lang="zh-CN" spc="150">
              <a:solidFill>
                <a:schemeClr val="tx1"/>
              </a:solidFill>
              <a:effectLst/>
              <a:latin typeface="+mn-ea"/>
              <a:sym typeface="+mn-ea"/>
            </a:endParaRPr>
          </a:p>
        </p:txBody>
      </p:sp>
      <p:sp>
        <p:nvSpPr>
          <p:cNvPr id="105005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资金投入：政府增加对初中体育教育的投入，提高教育质量</a:t>
            </a:r>
            <a:endParaRPr altLang="en-US" sz="1400" lang="zh-CN" spc="150">
              <a:solidFill>
                <a:schemeClr val="tx1"/>
              </a:solidFill>
              <a:effectLst/>
              <a:latin typeface="+mn-ea"/>
              <a:sym typeface="+mn-ea"/>
            </a:endParaRPr>
          </a:p>
        </p:txBody>
      </p:sp>
      <p:sp>
        <p:nvSpPr>
          <p:cNvPr id="105005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师资培训：加强体育教师培训，提高教师的专业水平</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86" name="标题 1"/>
          <p:cNvSpPr>
            <a:spLocks noGrp="1"/>
          </p:cNvSpPr>
          <p:nvPr>
            <p:ph type="title" idx="3"/>
          </p:nvPr>
        </p:nvSpPr>
        <p:spPr/>
        <p:txBody>
          <a:bodyPr/>
          <a:p>
            <a:r>
              <a:rPr altLang="en-US" lang="zh-CN"/>
              <a:t>社会认可与参与</a:t>
            </a:r>
            <a:endParaRPr altLang="en-US" lang="zh-CN"/>
          </a:p>
        </p:txBody>
      </p:sp>
      <p:sp>
        <p:nvSpPr>
          <p:cNvPr id="10500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初中教育与体育教育融合发展得到社会广泛关注与认可</a:t>
            </a:r>
            <a:endParaRPr altLang="en-US" dirty="0" sz="2000" lang="zh-CN" spc="150">
              <a:solidFill>
                <a:schemeClr val="tx1">
                  <a:lumMod val="85000"/>
                  <a:lumOff val="15000"/>
                </a:schemeClr>
              </a:solidFill>
              <a:latin typeface="+mn-ea"/>
              <a:sym typeface="+mn-ea"/>
            </a:endParaRPr>
          </a:p>
        </p:txBody>
      </p:sp>
      <p:sp>
        <p:nvSpPr>
          <p:cNvPr id="10500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政府、学校、家庭、企业等多元主体共同参与推进融合发展</a:t>
            </a:r>
            <a:endParaRPr altLang="en-US" dirty="0" sz="2000" lang="zh-CN" spc="150">
              <a:solidFill>
                <a:schemeClr val="tx1">
                  <a:lumMod val="85000"/>
                  <a:lumOff val="15000"/>
                </a:schemeClr>
              </a:solidFill>
              <a:latin typeface="+mn-ea"/>
              <a:sym typeface="+mn-ea"/>
            </a:endParaRPr>
          </a:p>
        </p:txBody>
      </p:sp>
      <p:sp>
        <p:nvSpPr>
          <p:cNvPr id="10501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社会各界对初中教育与体育教育融合发展的期望与支持</a:t>
            </a:r>
            <a:endParaRPr altLang="en-US" dirty="0" sz="2000" lang="zh-CN" spc="150">
              <a:solidFill>
                <a:schemeClr val="tx1">
                  <a:lumMod val="85000"/>
                  <a:lumOff val="15000"/>
                </a:schemeClr>
              </a:solidFill>
              <a:latin typeface="+mn-ea"/>
              <a:sym typeface="+mn-ea"/>
            </a:endParaRPr>
          </a:p>
        </p:txBody>
      </p:sp>
      <p:sp>
        <p:nvSpPr>
          <p:cNvPr id="10501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融合发展对提高全民健康素质和体育产业发展的积极影响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4" name="标题 1"/>
          <p:cNvSpPr>
            <a:spLocks noGrp="1"/>
          </p:cNvSpPr>
          <p:nvPr>
            <p:ph type="title" idx="3"/>
          </p:nvPr>
        </p:nvSpPr>
        <p:spPr/>
        <p:txBody>
          <a:bodyPr/>
          <a:p>
            <a:r>
              <a:rPr altLang="en-US" lang="zh-CN"/>
              <a:t>教育资源优化配置</a:t>
            </a:r>
            <a:endParaRPr altLang="en-US" lang="zh-CN"/>
          </a:p>
        </p:txBody>
      </p:sp>
      <p:sp>
        <p:nvSpPr>
          <p:cNvPr id="105014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整合教育资源，提高资源利用效率</a:t>
            </a:r>
            <a:endParaRPr altLang="en-US" dirty="0" sz="2000" lang="zh-CN" spc="150">
              <a:solidFill>
                <a:schemeClr val="tx1">
                  <a:lumMod val="75000"/>
                  <a:lumOff val="25000"/>
                </a:schemeClr>
              </a:solidFill>
              <a:latin typeface="+mn-ea"/>
              <a:sym typeface="+mn-ea"/>
            </a:endParaRPr>
          </a:p>
        </p:txBody>
      </p:sp>
      <p:sp>
        <p:nvSpPr>
          <p:cNvPr id="105015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优化教师资源配置，提升教师整体素质</a:t>
            </a:r>
            <a:endParaRPr altLang="en-US" dirty="0" sz="2000" lang="zh-CN" spc="150">
              <a:solidFill>
                <a:schemeClr val="tx1">
                  <a:lumMod val="75000"/>
                  <a:lumOff val="25000"/>
                </a:schemeClr>
              </a:solidFill>
              <a:latin typeface="+mn-ea"/>
              <a:sym typeface="+mn-ea"/>
            </a:endParaRPr>
          </a:p>
        </p:txBody>
      </p:sp>
      <p:sp>
        <p:nvSpPr>
          <p:cNvPr id="105015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推进数字化教育资源建设，满足个性化教育需求</a:t>
            </a:r>
            <a:endParaRPr altLang="en-US" dirty="0" sz="2000" lang="zh-CN" spc="150">
              <a:solidFill>
                <a:schemeClr val="tx1">
                  <a:lumMod val="75000"/>
                  <a:lumOff val="25000"/>
                </a:schemeClr>
              </a:solidFill>
              <a:latin typeface="+mn-ea"/>
              <a:sym typeface="+mn-ea"/>
            </a:endParaRPr>
          </a:p>
        </p:txBody>
      </p:sp>
      <p:sp>
        <p:nvSpPr>
          <p:cNvPr id="105016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促进教育资源公平分配，缩小城乡教育差距</a:t>
            </a:r>
            <a:endParaRPr altLang="en-US" dirty="0" sz="2000" lang="zh-CN" spc="150">
              <a:solidFill>
                <a:schemeClr val="tx1">
                  <a:lumMod val="75000"/>
                  <a:lumOff val="25000"/>
                </a:schemeClr>
              </a:solidFill>
              <a:latin typeface="+mn-ea"/>
              <a:sym typeface="+mn-ea"/>
            </a:endParaRPr>
          </a:p>
        </p:txBody>
      </p:sp>
      <p:sp>
        <p:nvSpPr>
          <p:cNvPr id="105016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02" name="标题 1"/>
          <p:cNvSpPr>
            <a:spLocks noGrp="1"/>
          </p:cNvSpPr>
          <p:nvPr>
            <p:ph type="title" idx="3"/>
          </p:nvPr>
        </p:nvSpPr>
        <p:spPr/>
        <p:txBody>
          <a:bodyPr/>
          <a:p>
            <a:r>
              <a:rPr altLang="en-US" lang="zh-CN"/>
              <a:t>国际交流与合作</a:t>
            </a:r>
            <a:endParaRPr altLang="en-US" lang="zh-CN"/>
          </a:p>
        </p:txBody>
      </p:sp>
      <p:sp>
        <p:nvSpPr>
          <p:cNvPr id="10502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8"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引进国外先进的教育理念和教学方法，加强国际间的交流与合作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参与国际教育组织，共同制定教育标准，推动全球教育发展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开展跨国教育合作项目，共享教育资源，提高教育质量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借鉴国际成功经验，推动初中教育与体育教育的融合发展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60"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262"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1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1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8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8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39.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41.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88.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2023-12-31T16:34:15Z</dcterms:created>
  <dcterms:modified xsi:type="dcterms:W3CDTF">2023-12-31T16:34:15Z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4fb10f2c5cef4f32934a8c498add156f_21</vt:lpwstr>
  </property>
</Properties>
</file>