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924" r:id="rId1"/>
    <p:sldMasterId id="2147490961" r:id="rId2"/>
  </p:sldMasterIdLst>
  <p:notesMasterIdLst>
    <p:notesMasterId r:id="rId3"/>
  </p:notesMasterIdLst>
  <p:sldIdLst>
    <p:sldId id="3568" r:id="rId4"/>
    <p:sldId id="3573" r:id="rId5"/>
    <p:sldId id="3577" r:id="rId6"/>
    <p:sldId id="3580" r:id="rId7"/>
    <p:sldId id="3586" r:id="rId9"/>
    <p:sldId id="3589" r:id="rId10"/>
    <p:sldId id="3592" r:id="rId11"/>
    <p:sldId id="3595" r:id="rId12"/>
    <p:sldId id="3601" r:id="rId14"/>
    <p:sldId id="3604" r:id="rId15"/>
    <p:sldId id="3607" r:id="rId16"/>
    <p:sldId id="3610" r:id="rId17"/>
    <p:sldId id="3616" r:id="rId19"/>
    <p:sldId id="3619" r:id="rId20"/>
    <p:sldId id="3622" r:id="rId21"/>
    <p:sldId id="3625" r:id="rId22"/>
    <p:sldId id="3631" r:id="rId24"/>
    <p:sldId id="3634" r:id="rId25"/>
    <p:sldId id="3637" r:id="rId26"/>
    <p:sldId id="3640" r:id="rId27"/>
    <p:sldId id="3646" r:id="rId29"/>
    <p:sldId id="3649" r:id="rId30"/>
    <p:sldId id="365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925" r:id="rId1"/>
    <p:sldLayoutId id="2147490926" r:id="rId2"/>
    <p:sldLayoutId id="2147490927" r:id="rId3"/>
    <p:sldLayoutId id="2147490928" r:id="rId4"/>
    <p:sldLayoutId id="2147490929" r:id="rId5"/>
    <p:sldLayoutId id="2147490930" r:id="rId6"/>
    <p:sldLayoutId id="2147490931" r:id="rId7"/>
    <p:sldLayoutId id="2147490932" r:id="rId8"/>
    <p:sldLayoutId id="2147490933" r:id="rId9"/>
    <p:sldLayoutId id="2147490934" r:id="rId10"/>
    <p:sldLayoutId id="21474909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962" r:id="rId1"/>
    <p:sldLayoutId id="2147490963" r:id="rId2"/>
    <p:sldLayoutId id="2147490964" r:id="rId3"/>
    <p:sldLayoutId id="2147490965" r:id="rId4"/>
    <p:sldLayoutId id="2147490966" r:id="rId5"/>
    <p:sldLayoutId id="2147490967" r:id="rId6"/>
    <p:sldLayoutId id="2147490968" r:id="rId7"/>
    <p:sldLayoutId id="2147490969" r:id="rId8"/>
    <p:sldLayoutId id="2147490970" r:id="rId9"/>
    <p:sldLayoutId id="2147490971" r:id="rId10"/>
    <p:sldLayoutId id="21474909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tags" Target="../tags/tag382.xml"/><Relationship Id="rId22" Type="http://schemas.openxmlformats.org/officeDocument/2006/relationships/tags" Target="../tags/tag383.xml"/><Relationship Id="rId23" Type="http://schemas.openxmlformats.org/officeDocument/2006/relationships/tags" Target="../tags/tag384.xml"/><Relationship Id="rId24" Type="http://schemas.openxmlformats.org/officeDocument/2006/relationships/tags" Target="../tags/tag385.xml"/><Relationship Id="rId25" Type="http://schemas.openxmlformats.org/officeDocument/2006/relationships/tags" Target="../tags/tag386.xml"/><Relationship Id="rId26" Type="http://schemas.openxmlformats.org/officeDocument/2006/relationships/tags" Target="../tags/tag387.xml"/><Relationship Id="rId27" Type="http://schemas.openxmlformats.org/officeDocument/2006/relationships/tags" Target="../tags/tag388.xml"/><Relationship Id="rId28" Type="http://schemas.openxmlformats.org/officeDocument/2006/relationships/tags" Target="../tags/tag389.xml"/><Relationship Id="rId29" Type="http://schemas.openxmlformats.org/officeDocument/2006/relationships/tags" Target="../tags/tag390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数字技术在跨学科学习中的应用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跨学科学习的背景与意义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数字技术在跨学科学习中的应用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数字技术对跨学科学习的影响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83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数字技术在跨学科学习中的挑战与对策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结论与展望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跨学科学习的背景与意义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跨学科学习的定义与概念</a:t>
            </a:r>
            <a:endParaRPr altLang="en-US" lang="zh-CN"/>
          </a:p>
        </p:txBody>
      </p:sp>
      <p:sp>
        <p:nvSpPr>
          <p:cNvPr id="10491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定义：跨学科学习是指将不同学科的知识、方法和技能融合在一起，以解决实际问题或探究某个主题的学习过程。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意义：跨学科学习有助于拓宽学生的知识视野，培养其创新思维和解决问题的能力，促进全面发展。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背景：随着社会的发展和科技的进步，跨学科学习逐渐成为教育领域的重要趋势，以适应复杂多变的社会需求。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跨学科学习的实践：通过案例分析、项目实践等方式，让学生在实际操作中体验跨学科学习的乐趣和价值。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跨学科学习的背景</a:t>
            </a:r>
            <a:endParaRPr altLang="en-US" lang="zh-CN"/>
          </a:p>
        </p:txBody>
      </p:sp>
      <p:sp>
        <p:nvSpPr>
          <p:cNvPr id="10492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时代背景：知识爆炸，信息快速更新，需要跨学科学习以适应社会发展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学科交叉：不同学科之间的交叉融合，产生新的研究领域和成果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个人发展：跨学科学习有助于拓展视野，提高综合素质，增强竞争力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教育改革：教育部门推动跨学科学习，培养复合型人才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跨学科学习的意义</a:t>
            </a:r>
            <a:endParaRPr altLang="en-US" lang="zh-CN"/>
          </a:p>
        </p:txBody>
      </p:sp>
      <p:sp>
        <p:nvSpPr>
          <p:cNvPr id="1049338" name="Freeform 7"/>
          <p:cNvSpPr/>
          <p:nvPr>
            <p:custDataLst>
              <p:tags r:id="rId1"/>
            </p:custDataLst>
          </p:nvPr>
        </p:nvSpPr>
        <p:spPr bwMode="auto">
          <a:xfrm>
            <a:off x="1194525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40" name="矩形: 圆角 18"/>
          <p:cNvSpPr/>
          <p:nvPr>
            <p:custDataLst>
              <p:tags r:id="rId2"/>
            </p:custDataLst>
          </p:nvPr>
        </p:nvSpPr>
        <p:spPr bwMode="auto">
          <a:xfrm>
            <a:off x="807651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342" name="Freeform 6"/>
          <p:cNvSpPr/>
          <p:nvPr>
            <p:custDataLst>
              <p:tags r:id="rId3"/>
            </p:custDataLst>
          </p:nvPr>
        </p:nvSpPr>
        <p:spPr bwMode="auto">
          <a:xfrm>
            <a:off x="1292534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44" name="标题"/>
          <p:cNvSpPr txBox="1"/>
          <p:nvPr>
            <p:custDataLst>
              <p:tags r:id="rId4"/>
            </p:custDataLst>
          </p:nvPr>
        </p:nvSpPr>
        <p:spPr>
          <a:xfrm>
            <a:off x="1411820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6" name="正文"/>
          <p:cNvSpPr txBox="1"/>
          <p:nvPr>
            <p:custDataLst>
              <p:tags r:id="rId5"/>
            </p:custDataLst>
          </p:nvPr>
        </p:nvSpPr>
        <p:spPr>
          <a:xfrm>
            <a:off x="817323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培养综合素养：通过跨学科学习，学生可以掌握不同领域的知识和技能，培养综合素养，提高解决问题的能力。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8" name="Freeform 7"/>
          <p:cNvSpPr/>
          <p:nvPr>
            <p:custDataLst>
              <p:tags r:id="rId6"/>
            </p:custDataLst>
          </p:nvPr>
        </p:nvSpPr>
        <p:spPr bwMode="auto">
          <a:xfrm>
            <a:off x="3911673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50" name="矩形: 圆角 33"/>
          <p:cNvSpPr/>
          <p:nvPr>
            <p:custDataLst>
              <p:tags r:id="rId7"/>
            </p:custDataLst>
          </p:nvPr>
        </p:nvSpPr>
        <p:spPr bwMode="auto">
          <a:xfrm>
            <a:off x="3524154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352" name="Freeform 6"/>
          <p:cNvSpPr/>
          <p:nvPr>
            <p:custDataLst>
              <p:tags r:id="rId8"/>
            </p:custDataLst>
          </p:nvPr>
        </p:nvSpPr>
        <p:spPr bwMode="auto">
          <a:xfrm>
            <a:off x="4009037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54" name="标题"/>
          <p:cNvSpPr txBox="1"/>
          <p:nvPr>
            <p:custDataLst>
              <p:tags r:id="rId9"/>
            </p:custDataLst>
          </p:nvPr>
        </p:nvSpPr>
        <p:spPr>
          <a:xfrm>
            <a:off x="4128323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6" name="正文"/>
          <p:cNvSpPr txBox="1"/>
          <p:nvPr>
            <p:custDataLst>
              <p:tags r:id="rId10"/>
            </p:custDataLst>
          </p:nvPr>
        </p:nvSpPr>
        <p:spPr>
          <a:xfrm>
            <a:off x="3534471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促进创新思维：跨学科学习可以帮助学生打破传统学科界限，激发创新思维，发现新的知识和应用领域。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8" name="Freeform 7"/>
          <p:cNvSpPr/>
          <p:nvPr>
            <p:custDataLst>
              <p:tags r:id="rId11"/>
            </p:custDataLst>
          </p:nvPr>
        </p:nvSpPr>
        <p:spPr bwMode="auto">
          <a:xfrm>
            <a:off x="6628176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60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1302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362" name="Freeform 6"/>
          <p:cNvSpPr/>
          <p:nvPr>
            <p:custDataLst>
              <p:tags r:id="rId13"/>
            </p:custDataLst>
          </p:nvPr>
        </p:nvSpPr>
        <p:spPr bwMode="auto">
          <a:xfrm>
            <a:off x="6725540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64" name="标题"/>
          <p:cNvSpPr txBox="1"/>
          <p:nvPr>
            <p:custDataLst>
              <p:tags r:id="rId14"/>
            </p:custDataLst>
          </p:nvPr>
        </p:nvSpPr>
        <p:spPr>
          <a:xfrm>
            <a:off x="6845471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66" name="正文"/>
          <p:cNvSpPr txBox="1"/>
          <p:nvPr>
            <p:custDataLst>
              <p:tags r:id="rId15"/>
            </p:custDataLst>
          </p:nvPr>
        </p:nvSpPr>
        <p:spPr>
          <a:xfrm>
            <a:off x="6250974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4444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适应未来社会：随着科技的发展和社会的进步，跨学科知识在各个领域的应用越来越广泛，跨学科学习可以帮助学生更好地适应未来社会的发展。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8" name="Freeform 7"/>
          <p:cNvSpPr/>
          <p:nvPr>
            <p:custDataLst>
              <p:tags r:id="rId16"/>
            </p:custDataLst>
          </p:nvPr>
        </p:nvSpPr>
        <p:spPr bwMode="auto">
          <a:xfrm>
            <a:off x="9344679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70" name="矩形: 圆角 52"/>
          <p:cNvSpPr/>
          <p:nvPr>
            <p:custDataLst>
              <p:tags r:id="rId17"/>
            </p:custDataLst>
          </p:nvPr>
        </p:nvSpPr>
        <p:spPr bwMode="auto">
          <a:xfrm>
            <a:off x="8957805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372" name="Freeform 6"/>
          <p:cNvSpPr/>
          <p:nvPr>
            <p:custDataLst>
              <p:tags r:id="rId18"/>
            </p:custDataLst>
          </p:nvPr>
        </p:nvSpPr>
        <p:spPr bwMode="auto">
          <a:xfrm>
            <a:off x="9442688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74" name="标题"/>
          <p:cNvSpPr txBox="1"/>
          <p:nvPr>
            <p:custDataLst>
              <p:tags r:id="rId19"/>
            </p:custDataLst>
          </p:nvPr>
        </p:nvSpPr>
        <p:spPr>
          <a:xfrm>
            <a:off x="9561974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76" name="正文"/>
          <p:cNvSpPr txBox="1"/>
          <p:nvPr>
            <p:custDataLst>
              <p:tags r:id="rId20"/>
            </p:custDataLst>
          </p:nvPr>
        </p:nvSpPr>
        <p:spPr>
          <a:xfrm>
            <a:off x="8967477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4444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提高学习效果：通过跨学科学习，学生可以将不同领域的知识相互融合，加深对知识的理解和记忆，提高学习效果。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数字技术在跨学科学习中的应用</a:t>
            </a:r>
            <a:endParaRPr altLang="en-US" lang="zh-CN"/>
          </a:p>
        </p:txBody>
      </p:sp>
      <p:sp>
        <p:nvSpPr>
          <p:cNvPr id="104942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数字技术在教学中的应用</a:t>
            </a:r>
            <a:endParaRPr altLang="en-US" lang="zh-CN"/>
          </a:p>
        </p:txBody>
      </p:sp>
      <p:sp>
        <p:nvSpPr>
          <p:cNvPr id="10495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数字技术在在线教学中的应用：利用数字技术进行在线教学，打破地域限制，实现优质教育资源共享。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数字技术在教学中的优势：提高教学效率、增强学生学习体验、促进个性化教学等。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数字技术在跨学科学习中的应用：利用数字技术整合不同学科知识，促进跨学科学习，提高学习效果。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数字技术在混合式教学中的应用：结合线上和线下教学，提高教学效果，促进学生学习自主性。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数字技术在跨学科学习中的优势</a:t>
            </a:r>
            <a:endParaRPr altLang="en-US" lang="zh-CN"/>
          </a:p>
        </p:txBody>
      </p:sp>
      <p:sp>
        <p:nvSpPr>
          <p:cNvPr id="10496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促进知识融合：数字技术能够将不同学科的知识进行整合，帮助学生更好地理解和应用所学知识。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提高学习效率：数字技术能够提供更加高效的学习方式，如在线学习、虚拟实验室等，帮助学生更快地掌握知识和技能。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增强学习体验：数字技术能够提供更加丰富的学习体验，如游戏化学习、虚拟现实等，激发学生的学习兴趣和动力。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促进自主学习：数字技术能够提供更加自主的学习方式，如个性化学习、在线协作等，帮助学生更好地掌握学习主动权。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数字技术在跨学科学习中的实践案例</a:t>
            </a:r>
            <a:endParaRPr altLang="en-US" lang="zh-CN"/>
          </a:p>
        </p:txBody>
      </p:sp>
      <p:sp>
        <p:nvSpPr>
          <p:cNvPr id="104968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案例四：数字游戏化在心理学中的应用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案例三：人工智能在语言学中的应用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案例二：大数据分析在经济学中的应用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案例一：虚拟现实技术在地理学中的应用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数字技术对跨学科学习的影响</a:t>
            </a:r>
            <a:endParaRPr altLang="en-US" lang="zh-CN"/>
          </a:p>
        </p:txBody>
      </p:sp>
      <p:sp>
        <p:nvSpPr>
          <p:cNvPr id="104975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数字技术对学习方式的影响</a:t>
            </a:r>
            <a:endParaRPr altLang="en-US" lang="zh-CN"/>
          </a:p>
        </p:txBody>
      </p:sp>
      <p:sp>
        <p:nvSpPr>
          <p:cNvPr id="10498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自主学习：数字技术使学生能够自主选择学习内容和进度，实现个性化学习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合作学习：数字技术为跨学科学习提供了合作平台，促进不同领域知识的交流与碰撞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探究学习：数字技术可以模拟真实场景，帮助学生进行探究性学习，提高解决问题的能力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混合学习：数字技术将线上与线下学习相结合，形成混合式学习模式，提高学习效率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数字技术对学习效果的影响</a:t>
            </a:r>
            <a:endParaRPr altLang="en-US" lang="zh-CN"/>
          </a:p>
        </p:txBody>
      </p:sp>
      <p:sp>
        <p:nvSpPr>
          <p:cNvPr id="10499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提高学习效率：数字技术可以提供更高效的学习方式，如在线学习、虚拟实验室等，使学生能够更快地掌握知识和技能。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增强学习体验：数字技术可以通过多媒体、交互式学习等方式，提供更加生动、形象的学习体验，激发学生的学习兴趣和动力。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个性化学习：数字技术可以根据学生的学习需求和特点，提供个性化的学习资源和教学方案，满足不同学生的需求。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促进合作学习：数字技术可以提供在线协作工具和平台，使学生能够更加方便地进行合作学习，提高学习效果和团队合作能力。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数字技术对教育公平性的影响</a:t>
            </a:r>
            <a:endParaRPr altLang="en-US" lang="zh-CN"/>
          </a:p>
        </p:txBody>
      </p:sp>
      <p:sp>
        <p:nvSpPr>
          <p:cNvPr id="10500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扩大教育资源覆盖范围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促进教育公平性的实现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降低教育成本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数字技术在跨学科学习中的挑战与对策</a:t>
            </a:r>
            <a:endParaRPr altLang="en-US" lang="zh-CN"/>
          </a:p>
        </p:txBody>
      </p:sp>
      <p:sp>
        <p:nvSpPr>
          <p:cNvPr id="105009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数字技术在跨学科学习中的挑战</a:t>
            </a:r>
            <a:endParaRPr altLang="en-US" lang="zh-CN"/>
          </a:p>
        </p:txBody>
      </p:sp>
      <p:sp>
        <p:nvSpPr>
          <p:cNvPr id="10502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数字技术应用能力不足：教师和学生缺乏必要的数字技术应用能力，无法充分利用数字技术进行跨学科学习。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跨学科学习资源匮乏：目前数字技术跨学科学习的资源相对较少，无法满足实际需求。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数字技术应用与学科融合不足：数字技术在跨学科学习中的应用与学科融合不够紧密，缺乏针对性和实效性。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数字技术应用的安全性和隐私保护问题：数字技术在跨学科学习中的应用涉及到安全性和隐私保护问题，需要加强管理和保护。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数字技术在跨学科学习中的对策</a:t>
            </a:r>
            <a:endParaRPr altLang="en-US" lang="zh-CN"/>
          </a:p>
        </p:txBody>
      </p:sp>
      <p:sp>
        <p:nvSpPr>
          <p:cNvPr id="10502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加强教师培训：提高教师数字技术应用能力，促进跨学科教学融合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鼓励学生自主学习：利用数字技术工具，培养学生自主学习和创新能力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建立跨学科学习平台：整合不同学科资源，提供一站式学习体验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优化数字技术工具：针对不同学科特点，开发适合的数字技术工具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未来数字技术在跨学科学习中的发展趋势</a:t>
            </a:r>
            <a:endParaRPr altLang="en-US" lang="zh-CN"/>
          </a:p>
        </p:txBody>
      </p:sp>
      <p:sp>
        <p:nvSpPr>
          <p:cNvPr id="10503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人工智能与大数据驱动的个性化学习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虚拟现实与增强现实技术提升学习体验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区块链技术保障学习成果认证与共享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跨学科学习资源与平台的共建与共享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41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505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数字技术在跨学科学习中的应用具有广泛的前景和潜力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数字技术可以促进教育公平和提高教育质量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数字技术可以提高学生的学习效果和兴趣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数字技术可以促进跨学科学习的深度和广度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</a:t>
            </a:r>
            <a:endParaRPr altLang="en-US" lang="zh-CN"/>
          </a:p>
        </p:txBody>
      </p:sp>
      <p:sp>
        <p:nvSpPr>
          <p:cNvPr id="10506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跨学科学习将更加注重实践和体验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数字技术将促进教育公平和普及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数字技术将持续推动跨学科学习的发展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未来将有更多的创新应用和工具出现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69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30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2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6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05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2023-12-15T19:04:05Z</dcterms:created>
  <dcterms:modified xsi:type="dcterms:W3CDTF">2023-12-15T19:04:05Z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76f0bed14ed04bbeb8ea730312180a96_21</vt:lpwstr>
  </property>
</Properties>
</file>