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39" r:id="rId1"/>
    <p:sldMasterId id="2147484476" r:id="rId2"/>
  </p:sldMasterIdLst>
  <p:notesMasterIdLst>
    <p:notesMasterId r:id="rId3"/>
  </p:notesMasterIdLst>
  <p:sldIdLst>
    <p:sldId id="636" r:id="rId4"/>
    <p:sldId id="641" r:id="rId5"/>
    <p:sldId id="645" r:id="rId6"/>
    <p:sldId id="648" r:id="rId7"/>
    <p:sldId id="654" r:id="rId9"/>
    <p:sldId id="657" r:id="rId10"/>
    <p:sldId id="660" r:id="rId11"/>
    <p:sldId id="663" r:id="rId12"/>
    <p:sldId id="669" r:id="rId14"/>
    <p:sldId id="672" r:id="rId15"/>
    <p:sldId id="675" r:id="rId16"/>
    <p:sldId id="678" r:id="rId17"/>
    <p:sldId id="681" r:id="rId18"/>
    <p:sldId id="687" r:id="rId20"/>
    <p:sldId id="690" r:id="rId21"/>
    <p:sldId id="693" r:id="rId22"/>
    <p:sldId id="696" r:id="rId23"/>
    <p:sldId id="699" r:id="rId24"/>
    <p:sldId id="705" r:id="rId26"/>
    <p:sldId id="708" r:id="rId27"/>
    <p:sldId id="711" r:id="rId28"/>
    <p:sldId id="714" r:id="rId29"/>
    <p:sldId id="717" r:id="rId30"/>
    <p:sldId id="723" r:id="rId32"/>
    <p:sldId id="726" r:id="rId33"/>
    <p:sldId id="729" r:id="rId34"/>
    <p:sldId id="733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40" r:id="rId1"/>
    <p:sldLayoutId id="2147484441" r:id="rId2"/>
    <p:sldLayoutId id="2147484442" r:id="rId3"/>
    <p:sldLayoutId id="2147484443" r:id="rId4"/>
    <p:sldLayoutId id="2147484444" r:id="rId5"/>
    <p:sldLayoutId id="2147484445" r:id="rId6"/>
    <p:sldLayoutId id="2147484446" r:id="rId7"/>
    <p:sldLayoutId id="2147484447" r:id="rId8"/>
    <p:sldLayoutId id="2147484448" r:id="rId9"/>
    <p:sldLayoutId id="2147484449" r:id="rId10"/>
    <p:sldLayoutId id="21474844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tags" Target="../tags/tag173.xml"/><Relationship Id="rId20" Type="http://schemas.openxmlformats.org/officeDocument/2006/relationships/tags" Target="../tags/tag174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ags" Target="../tags/tag213.xml"/><Relationship Id="rId24" Type="http://schemas.openxmlformats.org/officeDocument/2006/relationships/tags" Target="../tags/tag214.xml"/><Relationship Id="rId25" Type="http://schemas.openxmlformats.org/officeDocument/2006/relationships/tags" Target="../tags/tag215.xml"/><Relationship Id="rId26" Type="http://schemas.openxmlformats.org/officeDocument/2006/relationships/tags" Target="../tags/tag216.xml"/><Relationship Id="rId27" Type="http://schemas.openxmlformats.org/officeDocument/2006/relationships/tags" Target="../tags/tag217.xml"/><Relationship Id="rId28" Type="http://schemas.openxmlformats.org/officeDocument/2006/relationships/tags" Target="../tags/tag218.xml"/><Relationship Id="rId29" Type="http://schemas.openxmlformats.org/officeDocument/2006/relationships/tags" Target="../tags/tag219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tags" Target="../tags/tag301.xml"/><Relationship Id="rId22" Type="http://schemas.openxmlformats.org/officeDocument/2006/relationships/tags" Target="../tags/tag302.xml"/><Relationship Id="rId23" Type="http://schemas.openxmlformats.org/officeDocument/2006/relationships/tags" Target="../tags/tag303.xml"/><Relationship Id="rId24" Type="http://schemas.openxmlformats.org/officeDocument/2006/relationships/tags" Target="../tags/tag304.xml"/><Relationship Id="rId25" Type="http://schemas.openxmlformats.org/officeDocument/2006/relationships/tags" Target="../tags/tag305.xml"/><Relationship Id="rId26" Type="http://schemas.openxmlformats.org/officeDocument/2006/relationships/tags" Target="../tags/tag306.xml"/><Relationship Id="rId27" Type="http://schemas.openxmlformats.org/officeDocument/2006/relationships/tags" Target="../tags/tag307.xml"/><Relationship Id="rId28" Type="http://schemas.openxmlformats.org/officeDocument/2006/relationships/tags" Target="../tags/tag308.xml"/><Relationship Id="rId29" Type="http://schemas.openxmlformats.org/officeDocument/2006/relationships/tags" Target="../tags/tag309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tags" Target="../tags/tag345.xml"/><Relationship Id="rId18" Type="http://schemas.openxmlformats.org/officeDocument/2006/relationships/tags" Target="../tags/tag346.xml"/><Relationship Id="rId19" Type="http://schemas.openxmlformats.org/officeDocument/2006/relationships/tags" Target="../tags/tag347.xml"/><Relationship Id="rId20" Type="http://schemas.openxmlformats.org/officeDocument/2006/relationships/tags" Target="../tags/tag348.xml"/><Relationship Id="rId21" Type="http://schemas.openxmlformats.org/officeDocument/2006/relationships/tags" Target="../tags/tag349.xml"/><Relationship Id="rId22" Type="http://schemas.openxmlformats.org/officeDocument/2006/relationships/tags" Target="../tags/tag350.xml"/><Relationship Id="rId23" Type="http://schemas.openxmlformats.org/officeDocument/2006/relationships/tags" Target="../tags/tag351.xml"/><Relationship Id="rId24" Type="http://schemas.openxmlformats.org/officeDocument/2006/relationships/tags" Target="../tags/tag352.xml"/><Relationship Id="rId25" Type="http://schemas.openxmlformats.org/officeDocument/2006/relationships/tags" Target="../tags/tag353.xml"/><Relationship Id="rId26" Type="http://schemas.openxmlformats.org/officeDocument/2006/relationships/tags" Target="../tags/tag354.xml"/><Relationship Id="rId27" Type="http://schemas.openxmlformats.org/officeDocument/2006/relationships/tags" Target="../tags/tag355.xml"/><Relationship Id="rId28" Type="http://schemas.openxmlformats.org/officeDocument/2006/relationships/tags" Target="../tags/tag356.xml"/><Relationship Id="rId29" Type="http://schemas.openxmlformats.org/officeDocument/2006/relationships/tags" Target="../tags/tag357.xml"/><Relationship Id="rId30" Type="http://schemas.openxmlformats.org/officeDocument/2006/relationships/tags" Target="../tags/tag358.xml"/><Relationship Id="rId31" Type="http://schemas.openxmlformats.org/officeDocument/2006/relationships/tags" Target="../tags/tag359.xml"/><Relationship Id="rId32" Type="http://schemas.openxmlformats.org/officeDocument/2006/relationships/tags" Target="../tags/tag360.xml"/><Relationship Id="rId33" Type="http://schemas.openxmlformats.org/officeDocument/2006/relationships/tags" Target="../tags/tag361.xml"/><Relationship Id="rId34" Type="http://schemas.openxmlformats.org/officeDocument/2006/relationships/tags" Target="../tags/tag362.xml"/><Relationship Id="rId35" Type="http://schemas.openxmlformats.org/officeDocument/2006/relationships/tags" Target="../tags/tag363.xml"/><Relationship Id="rId3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企业管理的执行力培养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执行力的重要性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执行力培养的关键要素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执行力培养的实践方法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执行力培养的挑战与应对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执行力的重要性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提升企业管理效率</a:t>
            </a:r>
            <a:endParaRPr altLang="en-US" lang="zh-CN"/>
          </a:p>
        </p:txBody>
      </p:sp>
      <p:sp>
        <p:nvSpPr>
          <p:cNvPr id="10489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执行力是企业管理成功的关键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执行力能够提高企业运营效率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执行力能够增强企业竞争力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执行力能够提升企业形象和品牌价值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促进企业战略实施</a:t>
            </a:r>
            <a:endParaRPr altLang="en-US" lang="zh-CN"/>
          </a:p>
        </p:txBody>
      </p:sp>
      <p:sp>
        <p:nvSpPr>
          <p:cNvPr id="10490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执行力是实现企业战略目标的关键因素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执行力能够提高企业的运营效率和竞争力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执行力能够增强员工的归属感和凝聚力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执行力能够推动企业的持续发展和创新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0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强化企业文化：通过建立积极向上的企业文化，增强员工的归属感和责任感，提高企业的凝聚力和竞争力。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提升员工素质：通过培训和激励机制，提高员工的专业技能和执行力，增强企业整体竞争力。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优化管理流程：通过改进管理流程，提高工作效率，减少资源浪费，降低成本，增强企业竞争力。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创新发展：通过不断创新和发展，保持企业的活力和竞争力，适应市场变化和客户需求。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执行力培养的关键要素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明确的目标设定</a:t>
            </a:r>
            <a:endParaRPr altLang="en-US" lang="zh-CN"/>
          </a:p>
        </p:txBody>
      </p:sp>
      <p:sp>
        <p:nvSpPr>
          <p:cNvPr id="10491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目标设定的重要性：明确的目标能够激发员工的积极性和动力，提高工作效率和执行力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目标设定的原则：目标应该具体、可衡量、可达成、相关性强、时限明确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目标设定的方法：采用SMART原则进行目标设定，确保目标的明确性、可衡量性、可达成性、相关性和时限性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目标设定与执行力的关系：明确的目标能够提高员工的执行力和工作效率，促进企业的稳定发展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有效的沟通与协作</a:t>
            </a:r>
            <a:endParaRPr altLang="en-US" lang="zh-CN"/>
          </a:p>
        </p:txBody>
      </p:sp>
      <p:sp>
        <p:nvSpPr>
          <p:cNvPr id="10492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沟通的重要性：沟通是执行力培养的基础，能够提高工作效率和团队协作能力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协作能力：团队协作是执行力培养的关键，需要建立良好的工作关系，相互支持，共同完成任务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协作方法：采用平等和公正的方式进行协作，多听取不同观点，寻找共同点，达成共识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沟通技巧：掌握有效的沟通技巧，如倾听、表达、反馈等，能够更好地传达信息，避免误解和冲突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良好的激励机制</a:t>
            </a:r>
            <a:endParaRPr altLang="en-US" lang="zh-CN"/>
          </a:p>
        </p:txBody>
      </p:sp>
      <p:sp>
        <p:nvSpPr>
          <p:cNvPr id="10493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培训机会：提供培训机会，提高员工的专业技能和素质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奖励制度：制定明确的奖励制度，激励员工积极工作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晋升机会：提供晋升机会，让员工看到自己的职业发展前景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员工参与：鼓励员工参与决策和管理，增强员工的归属感和责任感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持续的培训与学习</a:t>
            </a:r>
            <a:endParaRPr altLang="en-US" lang="zh-CN"/>
          </a:p>
        </p:txBody>
      </p:sp>
      <p:sp>
        <p:nvSpPr>
          <p:cNvPr id="10493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培训内容：沟通技巧、团队协作、领导力等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培训效果评估：通过考核、反馈等方式评估培训效果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培训频率：定期培训，确保员工不断进步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培训方式：线上培训、线下培训、研讨会等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执行力培养的实践方法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制定明确的计划和目标</a:t>
            </a:r>
            <a:endParaRPr altLang="en-US" lang="zh-CN"/>
          </a:p>
        </p:txBody>
      </p:sp>
      <p:sp>
        <p:nvSpPr>
          <p:cNvPr id="1049524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明确企业战略和目标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28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定期检查和评估进度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32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制定具体的计划和时间表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36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fontScale="9375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分配任务和责任到个人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建立有效的沟通渠道</a:t>
            </a:r>
            <a:endParaRPr altLang="en-US" lang="zh-CN"/>
          </a:p>
        </p:txBody>
      </p:sp>
      <p:sp>
        <p:nvSpPr>
          <p:cNvPr id="1049574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明确沟通目标：在沟通之前，需要明确沟通的目标和内容，避免沟通偏离主题或浪费时间。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选择合适的沟通方式：根据不同的情境和需要，选择合适的沟通方式，如面对面交流、电话、邮件等。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倾听与理解：在沟通中，需要认真倾听对方的意见和建议，理解对方的立场和观点，避免误解和冲突。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及时反馈：在沟通后，需要及时反馈对方的意见和建议，让对方知道自己的想法和态度，以便更好地推进工作。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建立信任：通过有效的沟通，可以建立信任和合作关系，提高工作效率和质量。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制定合理的激励机制</a:t>
            </a:r>
            <a:endParaRPr altLang="en-US" lang="zh-CN"/>
          </a:p>
        </p:txBody>
      </p:sp>
      <p:sp>
        <p:nvSpPr>
          <p:cNvPr id="10496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明确目标与奖励：制定具体、可衡量的目标，并设立相应的奖励机制，激发员工的积极性和动力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公平公正：确保奖励的公平性和公正性，避免主观偏见和歧视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激励多样化：根据员工的需求和偏好，提供多种形式的激励，如奖金、晋升、培训等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反馈与调整：定期对激励机制进行评估和调整，以确保其有效性和适应性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开展针对性的培训活动</a:t>
            </a:r>
            <a:endParaRPr altLang="en-US" lang="zh-CN"/>
          </a:p>
        </p:txBody>
      </p:sp>
      <p:sp>
        <p:nvSpPr>
          <p:cNvPr id="104968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定期评估培训效果，不断改进和优化培训计划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组织团队建设活动，提高团队协作和沟通能力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邀请专业讲师进行现场授课或在线培训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针对不同岗位和层级制定培训计划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执行力培养的挑战与应对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应对员工流失率的挑战</a:t>
            </a:r>
            <a:endParaRPr altLang="en-US" lang="zh-CN"/>
          </a:p>
        </p:txBody>
      </p:sp>
      <p:sp>
        <p:nvSpPr>
          <p:cNvPr id="104980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实践案例分享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应对策略与措施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流失原因及影响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员工流失率现状分析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应对市场竞争加剧的挑战</a:t>
            </a:r>
            <a:endParaRPr altLang="en-US" lang="zh-CN"/>
          </a:p>
        </p:txBody>
      </p:sp>
      <p:sp>
        <p:nvSpPr>
          <p:cNvPr id="10498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增强市场敏感度，及时调整战略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注重人才培养和团队建设，提升执行力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加强品牌建设和营销推广，提高知名度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提升产品质量和服务水平，增强竞争力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应对企业变革的挑战</a:t>
            </a:r>
            <a:endParaRPr altLang="en-US" lang="zh-CN"/>
          </a:p>
        </p:txBody>
      </p:sp>
      <p:sp>
        <p:nvSpPr>
          <p:cNvPr id="10499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变革的背景和原因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变革对企业管理的挑战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应对变革的策略和方法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执行力培养在应对变革中的作用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应对员工素质参差不齐的挑战</a:t>
            </a:r>
            <a:endParaRPr altLang="en-US" lang="zh-CN"/>
          </a:p>
        </p:txBody>
      </p:sp>
      <p:sp>
        <p:nvSpPr>
          <p:cNvPr id="10499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建立有效的激励机制和考核制度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营造积极向上的企业文化氛围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建立明确的培训计划和制度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激励员工自我提升和进步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37500"/>
          </a:bodyPr>
          <a:p>
            <a:r>
              <a:rPr altLang="en-US" lang="zh-CN"/>
              <a:t>执行力培养对企业发展的重要性</a:t>
            </a:r>
            <a:endParaRPr altLang="en-US" lang="zh-CN"/>
          </a:p>
          <a:p>
            <a:r>
              <a:rPr altLang="en-US" lang="zh-CN"/>
              <a:t>实践方法：制定明确的计划和目标、建立有效的激励机制、加强团队沟通和协作、培养员工的自我管理能力</a:t>
            </a:r>
            <a:endParaRPr altLang="en-US" lang="zh-CN"/>
          </a:p>
          <a:p>
            <a:r>
              <a:rPr altLang="en-US" lang="zh-CN"/>
              <a:t>总结：通过以上实践方法，可以有效地提高企业的执行力，促进企业的发展和竞争力提升  我正在写一份主题为“企业管理的执行力培养”的PPT,现在准备介绍“企业管理的现状和问题”,请帮我生成“企业管理现状”为标题的内容 企业管理现状</a:t>
            </a:r>
            <a:endParaRPr altLang="en-US" lang="zh-CN"/>
          </a:p>
          <a:p>
            <a:pPr lvl="1"/>
            <a:r>
              <a:rPr altLang="en-US" lang="zh-CN"/>
              <a:t>我正在写一份主题为“企业管理的执行力培养”的PPT,现在准备介绍“企业管理的现状和问题”,请帮我生成“企业管理现状”为标题的内容</a:t>
            </a:r>
            <a:endParaRPr altLang="en-US" lang="zh-CN"/>
          </a:p>
          <a:p>
            <a:pPr lvl="1"/>
            <a:r>
              <a:rPr altLang="en-US" lang="zh-CN"/>
              <a:t>企业管理现状</a:t>
            </a:r>
            <a:endParaRPr altLang="en-US" lang="zh-CN"/>
          </a:p>
          <a:p>
            <a:r>
              <a:rPr altLang="en-US" lang="zh-CN"/>
              <a:t>企业管理理念落后，缺乏创新精神</a:t>
            </a:r>
            <a:endParaRPr altLang="en-US" lang="zh-CN"/>
          </a:p>
          <a:p>
            <a:r>
              <a:rPr altLang="en-US" lang="zh-CN"/>
              <a:t>企业管理体制不健全，存在漏洞和缺陷</a:t>
            </a:r>
            <a:endParaRPr altLang="en-US" lang="zh-CN"/>
          </a:p>
          <a:p>
            <a:r>
              <a:rPr altLang="en-US" lang="zh-CN"/>
              <a:t>企业管理手段单一，缺乏多样性和灵活性</a:t>
            </a:r>
            <a:endParaRPr altLang="en-US" lang="zh-CN"/>
          </a:p>
          <a:p>
            <a:r>
              <a:rPr altLang="en-US" lang="zh-CN"/>
              <a:t>企业管理人才匮乏，缺乏专业素养和综合能力  我正在写一份主题为“企业管理的执行力培养”的PPT,现在准备介绍“执行力培养的措施和效果”,请帮我生成“执行力培养措施”为标题的内容 执行力培养措施</a:t>
            </a:r>
            <a:endParaRPr altLang="en-US" lang="zh-CN"/>
          </a:p>
          <a:p>
            <a:pPr lvl="1"/>
            <a:r>
              <a:rPr altLang="en-US" lang="zh-CN"/>
              <a:t>我正在写一份主题为“企业管理的执行力培养”的PPT,现在准备介绍“执行力培养的措施和效果”,请帮我生成“执行力培养措施”为标题的内容</a:t>
            </a:r>
            <a:endParaRPr altLang="en-US" lang="zh-CN"/>
          </a:p>
          <a:p>
            <a:pPr lvl="1"/>
            <a:r>
              <a:rPr altLang="en-US" lang="zh-CN"/>
              <a:t>执行力培养措施</a:t>
            </a:r>
            <a:endParaRPr altLang="en-US" lang="zh-CN"/>
          </a:p>
          <a:p>
            <a:r>
              <a:rPr altLang="en-US" lang="zh-CN"/>
              <a:t>制定明确的计划和目标，确保员工能够清晰地了解自己的工作职责和任务</a:t>
            </a:r>
            <a:endParaRPr altLang="en-US" lang="zh-CN"/>
          </a:p>
          <a:p>
            <a:r>
              <a:rPr altLang="en-US" lang="zh-CN"/>
              <a:t>加强团队沟通和协作，建立良好的工作氛围和合作关系</a:t>
            </a:r>
            <a:endParaRPr altLang="en-US" lang="zh-CN"/>
          </a:p>
          <a:p>
            <a:r>
              <a:rPr altLang="en-US" lang="zh-CN"/>
              <a:t>建立有效的激励机制，激发员工的积极性和创造力</a:t>
            </a:r>
            <a:endParaRPr altLang="en-US" lang="zh-CN"/>
          </a:p>
          <a:p>
            <a:r>
              <a:rPr altLang="en-US" lang="zh-CN"/>
              <a:t>培养员工的自我管理能力，提高员工的自我约束和自我激励能力  执行力培养效果</a:t>
            </a:r>
            <a:endParaRPr altLang="en-US" lang="zh-CN"/>
          </a:p>
          <a:p>
            <a:pPr lvl="1"/>
            <a:r>
              <a:rPr altLang="en-US" lang="zh-CN"/>
              <a:t>执行力培养效果</a:t>
            </a:r>
            <a:endParaRPr altLang="en-US" lang="zh-CN"/>
          </a:p>
          <a:p>
            <a:r>
              <a:rPr altLang="en-US" lang="zh-CN"/>
              <a:t>提高员工的工作效率和工作质量，减少工作失误和延误</a:t>
            </a:r>
            <a:endParaRPr altLang="en-US" lang="zh-CN"/>
          </a:p>
          <a:p>
            <a:r>
              <a:rPr altLang="en-US" lang="zh-CN"/>
              <a:t>增强企业的凝聚力和向心力，提高企业的竞争力和市场占有率</a:t>
            </a:r>
            <a:endParaRPr altLang="en-US" lang="zh-CN"/>
          </a:p>
          <a:p>
            <a:r>
              <a:rPr altLang="en-US" lang="zh-CN"/>
              <a:t>提升员工的专业素养和综合能力，为企业培养更多的优秀人才</a:t>
            </a:r>
            <a:endParaRPr altLang="en-US" lang="zh-CN"/>
          </a:p>
          <a:p>
            <a:r>
              <a:rPr altLang="en-US" lang="zh-CN"/>
              <a:t>促进企业的可持续发展和创新发展，实现企业的长期目标和愿景</a:t>
            </a:r>
            <a:endParaRPr altLang="en-US" lang="zh-CN"/>
          </a:p>
        </p:txBody>
      </p:sp>
      <p:sp>
        <p:nvSpPr>
          <p:cNvPr id="10501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总结执行力培养的重要性和实践方法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分析当前企业面临的挑战与应对策略</a:t>
            </a:r>
            <a:endParaRPr altLang="en-US" lang="zh-CN"/>
          </a:p>
        </p:txBody>
      </p:sp>
      <p:sp>
        <p:nvSpPr>
          <p:cNvPr id="1050146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773299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8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75921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0" name="序号"/>
          <p:cNvSpPr txBox="1"/>
          <p:nvPr>
            <p:custDataLst>
              <p:tags r:id="rId3"/>
            </p:custDataLst>
          </p:nvPr>
        </p:nvSpPr>
        <p:spPr>
          <a:xfrm>
            <a:off x="5339977" y="198885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52" name="标题"/>
          <p:cNvSpPr txBox="1"/>
          <p:nvPr>
            <p:custDataLst>
              <p:tags r:id="rId4"/>
            </p:custDataLst>
          </p:nvPr>
        </p:nvSpPr>
        <p:spPr>
          <a:xfrm>
            <a:off x="996534" y="1826835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市场竞争激烈：企业需要不断提高产品质量和服务水平，增强市场竞争力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54" name="正文"/>
          <p:cNvSpPr txBox="1"/>
          <p:nvPr>
            <p:custDataLst>
              <p:tags r:id="rId5"/>
            </p:custDataLst>
          </p:nvPr>
        </p:nvSpPr>
        <p:spPr>
          <a:xfrm>
            <a:off x="996534" y="2286116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5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31992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8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30583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0" name="序号"/>
          <p:cNvSpPr txBox="1"/>
          <p:nvPr>
            <p:custDataLst>
              <p:tags r:id="rId8"/>
            </p:custDataLst>
          </p:nvPr>
        </p:nvSpPr>
        <p:spPr>
          <a:xfrm>
            <a:off x="6255721" y="2529844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162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866556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64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85176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6" name="序号"/>
          <p:cNvSpPr txBox="1"/>
          <p:nvPr>
            <p:custDataLst>
              <p:tags r:id="rId11"/>
            </p:custDataLst>
          </p:nvPr>
        </p:nvSpPr>
        <p:spPr>
          <a:xfrm>
            <a:off x="5339977" y="3082108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16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40895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70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394165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序号"/>
          <p:cNvSpPr txBox="1"/>
          <p:nvPr>
            <p:custDataLst>
              <p:tags r:id="rId14"/>
            </p:custDataLst>
          </p:nvPr>
        </p:nvSpPr>
        <p:spPr>
          <a:xfrm>
            <a:off x="6255721" y="3615353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4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959813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76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94502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8" name="序号"/>
          <p:cNvSpPr txBox="1"/>
          <p:nvPr>
            <p:custDataLst>
              <p:tags r:id="rId17"/>
            </p:custDataLst>
          </p:nvPr>
        </p:nvSpPr>
        <p:spPr>
          <a:xfrm>
            <a:off x="5339977" y="417466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18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49728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82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483196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4" name="序号"/>
          <p:cNvSpPr txBox="1"/>
          <p:nvPr>
            <p:custDataLst>
              <p:tags r:id="rId20"/>
            </p:custDataLst>
          </p:nvPr>
        </p:nvSpPr>
        <p:spPr>
          <a:xfrm>
            <a:off x="6255721" y="4704383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6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5052366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88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503827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0" name="序号"/>
          <p:cNvSpPr txBox="1"/>
          <p:nvPr>
            <p:custDataLst>
              <p:tags r:id="rId23"/>
            </p:custDataLst>
          </p:nvPr>
        </p:nvSpPr>
        <p:spPr>
          <a:xfrm>
            <a:off x="5339977" y="5267918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192" name="标题"/>
          <p:cNvSpPr txBox="1"/>
          <p:nvPr>
            <p:custDataLst>
              <p:tags r:id="rId24"/>
            </p:custDataLst>
          </p:nvPr>
        </p:nvSpPr>
        <p:spPr>
          <a:xfrm>
            <a:off x="7445483" y="236148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人才流失严重：企业需要加强人才培养和引进，提高员工福利待遇，留住人才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94" name="正文"/>
          <p:cNvSpPr txBox="1"/>
          <p:nvPr>
            <p:custDataLst>
              <p:tags r:id="rId25"/>
            </p:custDataLst>
          </p:nvPr>
        </p:nvSpPr>
        <p:spPr>
          <a:xfrm>
            <a:off x="7445483" y="2820769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96" name="标题"/>
          <p:cNvSpPr txBox="1"/>
          <p:nvPr>
            <p:custDataLst>
              <p:tags r:id="rId26"/>
            </p:custDataLst>
          </p:nvPr>
        </p:nvSpPr>
        <p:spPr>
          <a:xfrm>
            <a:off x="996534" y="292079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法律法规变化：企业需要关注政策法规变化，及时调整经营策略，避免违规风险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98" name="正文"/>
          <p:cNvSpPr txBox="1"/>
          <p:nvPr>
            <p:custDataLst>
              <p:tags r:id="rId27"/>
            </p:custDataLst>
          </p:nvPr>
        </p:nvSpPr>
        <p:spPr>
          <a:xfrm>
            <a:off x="996534" y="338007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00" name="标题"/>
          <p:cNvSpPr txBox="1"/>
          <p:nvPr>
            <p:custDataLst>
              <p:tags r:id="rId28"/>
            </p:custDataLst>
          </p:nvPr>
        </p:nvSpPr>
        <p:spPr>
          <a:xfrm>
            <a:off x="7445483" y="345615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技术更新迅速：企业需要加强技术研发和创新，跟上行业技术发展步伐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02" name="正文"/>
          <p:cNvSpPr txBox="1"/>
          <p:nvPr>
            <p:custDataLst>
              <p:tags r:id="rId29"/>
            </p:custDataLst>
          </p:nvPr>
        </p:nvSpPr>
        <p:spPr>
          <a:xfrm>
            <a:off x="7445483" y="391543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04" name="标题"/>
          <p:cNvSpPr txBox="1"/>
          <p:nvPr>
            <p:custDataLst>
              <p:tags r:id="rId30"/>
            </p:custDataLst>
          </p:nvPr>
        </p:nvSpPr>
        <p:spPr>
          <a:xfrm>
            <a:off x="996534" y="400841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客户需求多样化：企业需要深入了解客户需求，提供个性化、定制化的产品和服务  总结与展望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06" name="正文"/>
          <p:cNvSpPr txBox="1"/>
          <p:nvPr>
            <p:custDataLst>
              <p:tags r:id="rId31"/>
            </p:custDataLst>
          </p:nvPr>
        </p:nvSpPr>
        <p:spPr>
          <a:xfrm>
            <a:off x="996534" y="4467699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总结与展望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08" name="标题"/>
          <p:cNvSpPr txBox="1"/>
          <p:nvPr>
            <p:custDataLst>
              <p:tags r:id="rId32"/>
            </p:custDataLst>
          </p:nvPr>
        </p:nvSpPr>
        <p:spPr>
          <a:xfrm>
            <a:off x="7445483" y="455293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总结：企业管理需要注重执行力培养，提高员工素质和工作效率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10" name="正文"/>
          <p:cNvSpPr txBox="1"/>
          <p:nvPr>
            <p:custDataLst>
              <p:tags r:id="rId33"/>
            </p:custDataLst>
          </p:nvPr>
        </p:nvSpPr>
        <p:spPr>
          <a:xfrm>
            <a:off x="7445483" y="5012214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12" name="标题"/>
          <p:cNvSpPr txBox="1"/>
          <p:nvPr>
            <p:custDataLst>
              <p:tags r:id="rId34"/>
            </p:custDataLst>
          </p:nvPr>
        </p:nvSpPr>
        <p:spPr>
          <a:xfrm>
            <a:off x="996534" y="5087587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展望：未来企业需要不断创新和进步，适应市场变化和客户需求，实现可持续发展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14" name="正文"/>
          <p:cNvSpPr txBox="1"/>
          <p:nvPr>
            <p:custDataLst>
              <p:tags r:id="rId35"/>
            </p:custDataLst>
          </p:nvPr>
        </p:nvSpPr>
        <p:spPr>
          <a:xfrm>
            <a:off x="996534" y="554686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展望未来企业管理的趋势与方向</a:t>
            </a:r>
            <a:endParaRPr altLang="en-US" lang="zh-CN"/>
          </a:p>
        </p:txBody>
      </p:sp>
      <p:sp>
        <p:nvSpPr>
          <p:cNvPr id="10502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人才发展：重视员工培训和职业发展，提升员工素质和能力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社会责任：积极履行企业社会责任，关注环保、公益等方面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数字化转型：利用大数据、人工智能等技术提升企业管理效率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敏捷管理：快速响应市场变化，灵活调整企业战略和业务模式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6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6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6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6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6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6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6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6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6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6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6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6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6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6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6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6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6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6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6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6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6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6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6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6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6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6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6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6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6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6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6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6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6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6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6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7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78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2023-12-19T21:25:07Z</dcterms:created>
  <dcterms:modified xsi:type="dcterms:W3CDTF">2023-12-19T21:25:07Z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7d284040a71e4b3d9fd0ee716643d733_21</vt:lpwstr>
  </property>
</Properties>
</file>