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4645" r:id="rId1"/>
    <p:sldMasterId id="2147504682" r:id="rId2"/>
  </p:sldMasterIdLst>
  <p:notesMasterIdLst>
    <p:notesMasterId r:id="rId3"/>
  </p:notesMasterIdLst>
  <p:sldIdLst>
    <p:sldId id="9421" r:id="rId4"/>
    <p:sldId id="9426" r:id="rId5"/>
    <p:sldId id="9430" r:id="rId6"/>
    <p:sldId id="9433" r:id="rId7"/>
    <p:sldId id="9436" r:id="rId8"/>
    <p:sldId id="9439" r:id="rId9"/>
    <p:sldId id="9442" r:id="rId10"/>
    <p:sldId id="9445" r:id="rId11"/>
    <p:sldId id="9448" r:id="rId12"/>
    <p:sldId id="9451" r:id="rId13"/>
    <p:sldId id="9454" r:id="rId14"/>
    <p:sldId id="9457" r:id="rId15"/>
    <p:sldId id="9460" r:id="rId16"/>
    <p:sldId id="9463" r:id="rId17"/>
    <p:sldId id="9466" r:id="rId18"/>
    <p:sldId id="9469" r:id="rId19"/>
    <p:sldId id="9472" r:id="rId20"/>
    <p:sldId id="9475" r:id="rId21"/>
    <p:sldId id="9478" r:id="rId22"/>
    <p:sldId id="9481" r:id="rId23"/>
    <p:sldId id="9484" r:id="rId24"/>
    <p:sldId id="9487" r:id="rId25"/>
    <p:sldId id="9490" r:id="rId26"/>
    <p:sldId id="9493" r:id="rId27"/>
    <p:sldId id="9496" r:id="rId28"/>
    <p:sldId id="9499" r:id="rId29"/>
    <p:sldId id="9502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3.png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image" Target="../media/image4.png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image" Target="../media/image5.png"/><Relationship Id="rId3" Type="http://schemas.openxmlformats.org/officeDocument/2006/relationships/tags" Target="../tags/tag23.xml"/><Relationship Id="rId4" Type="http://schemas.openxmlformats.org/officeDocument/2006/relationships/image" Target="../media/image6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tags" Target="../tags/tag30.xml"/><Relationship Id="rId12" Type="http://schemas.openxmlformats.org/officeDocument/2006/relationships/tags" Target="../tags/tag31.xml"/><Relationship Id="rId13" Type="http://schemas.openxmlformats.org/officeDocument/2006/relationships/tags" Target="../tags/tag32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image" Target="../media/image7.png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image" Target="../media/image2.png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tags" Target="../tags/tag39.xml"/><Relationship Id="rId10" Type="http://schemas.openxmlformats.org/officeDocument/2006/relationships/tags" Target="../tags/tag40.xml"/><Relationship Id="rId11" Type="http://schemas.openxmlformats.org/officeDocument/2006/relationships/tags" Target="../tags/tag4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3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image" Target="../media/image4.png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3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image" Target="../media/image4.png"/><Relationship Id="rId10" Type="http://schemas.openxmlformats.org/officeDocument/2006/relationships/tags" Target="../tags/tag57.xml"/><Relationship Id="rId11" Type="http://schemas.openxmlformats.org/officeDocument/2006/relationships/tags" Target="../tags/tag58.xml"/><Relationship Id="rId12" Type="http://schemas.openxmlformats.org/officeDocument/2006/relationships/tags" Target="../tags/tag59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3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image" Target="../media/image4.png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4.png"/><Relationship Id="rId3" Type="http://schemas.openxmlformats.org/officeDocument/2006/relationships/tags" Target="../tags/tag67.xml"/><Relationship Id="rId4" Type="http://schemas.openxmlformats.org/officeDocument/2006/relationships/image" Target="../media/image3.png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image" Target="../media/image3.png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image" Target="../media/image4.png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image" Target="../media/image3.png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image" Target="../media/image4.png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image" Target="../media/image1.png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image" Target="../media/image2.png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/>
          <a:noFill/>
        </p:spPr>
        <p:txBody>
          <a:bodyPr anchor="t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/>
          <a:noFill/>
        </p:spPr>
        <p:txBody>
          <a:bodyPr anchor="t" anchorCtr="0" bIns="0" lIns="10795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2771775"/>
            <a:ext cx="4980305" cy="4086225"/>
          </a:xfrm>
          <a:prstGeom prst="rect"/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/>
          <a:noFill/>
        </p:spPr>
        <p:txBody>
          <a:bodyPr anchor="t" anchorCtr="0" bIns="0" lIns="14414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/>
          <a:noFill/>
        </p:spPr>
        <p:txBody>
          <a:bodyPr anchor="b" anchorCtr="0" bIns="0" lIns="7175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/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1100" i="0" kern="1200" kumimoji="0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500" strike="noStrike" u="none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baseline="0" b="0" cap="none" dirty="0" sz="18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xmlns:r="http://schemas.openxmlformats.org/officeDocument/2006/relationships" r:embed="rId9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/>
          <a:noFill/>
          <a:ln>
            <a:noFill/>
            <a:prstDash val="sysDash"/>
          </a:ln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/>
          <a:noFill/>
        </p:spPr>
        <p:txBody>
          <a:bodyPr anchor="t" bIns="45720" lIns="91440" rIns="91440" rtlCol="0" tIns="45720" vert="horz" wrap="square">
            <a:sp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站酷文艺体" panose="02000603000000000000" charset="-122"/>
                <a:ea typeface="站酷文艺体" panose="02000603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image" Target="../media/image3.png"/><Relationship Id="rId14" Type="http://schemas.openxmlformats.org/officeDocument/2006/relationships/tags" Target="../tags/tag98.xml"/><Relationship Id="rId15" Type="http://schemas.openxmlformats.org/officeDocument/2006/relationships/image" Target="../media/image4.png"/><Relationship Id="rId16" Type="http://schemas.openxmlformats.org/officeDocument/2006/relationships/tags" Target="../tags/tag99.xml"/><Relationship Id="rId17" Type="http://schemas.openxmlformats.org/officeDocument/2006/relationships/tags" Target="../tags/tag100.xml"/><Relationship Id="rId18" Type="http://schemas.openxmlformats.org/officeDocument/2006/relationships/tags" Target="../tags/tag101.xml"/><Relationship Id="rId19" Type="http://schemas.openxmlformats.org/officeDocument/2006/relationships/tags" Target="../tags/tag102.xml"/><Relationship Id="rId20" Type="http://schemas.openxmlformats.org/officeDocument/2006/relationships/tags" Target="../tags/tag103.xml"/><Relationship Id="rId21" Type="http://schemas.openxmlformats.org/officeDocument/2006/relationships/tags" Target="../tags/tag104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646" r:id="rId1"/>
    <p:sldLayoutId id="2147504647" r:id="rId2"/>
    <p:sldLayoutId id="2147504648" r:id="rId3"/>
    <p:sldLayoutId id="2147504649" r:id="rId4"/>
    <p:sldLayoutId id="2147504650" r:id="rId5"/>
    <p:sldLayoutId id="2147504651" r:id="rId6"/>
    <p:sldLayoutId id="2147504652" r:id="rId7"/>
    <p:sldLayoutId id="2147504653" r:id="rId8"/>
    <p:sldLayoutId id="2147504654" r:id="rId9"/>
    <p:sldLayoutId id="2147504655" r:id="rId10"/>
    <p:sldLayoutId id="214750465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fontAlgn="auto" lvl="0" marL="0" marR="0">
              <a:lnSpc>
                <a:spcPct val="11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bg1"/>
              </a:solidFill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683" r:id="rId1"/>
    <p:sldLayoutId id="2147504684" r:id="rId2"/>
    <p:sldLayoutId id="2147504685" r:id="rId3"/>
    <p:sldLayoutId id="2147504686" r:id="rId4"/>
    <p:sldLayoutId id="2147504687" r:id="rId5"/>
    <p:sldLayoutId id="2147504688" r:id="rId6"/>
    <p:sldLayoutId id="2147504689" r:id="rId7"/>
    <p:sldLayoutId id="2147504690" r:id="rId8"/>
    <p:sldLayoutId id="2147504691" r:id="rId9"/>
    <p:sldLayoutId id="2147504692" r:id="rId10"/>
    <p:sldLayoutId id="214750469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tags" Target="../tags/tag143.xml"/><Relationship Id="rId14" Type="http://schemas.openxmlformats.org/officeDocument/2006/relationships/tags" Target="../tags/tag144.xml"/><Relationship Id="rId15" Type="http://schemas.openxmlformats.org/officeDocument/2006/relationships/tags" Target="../tags/tag145.xml"/><Relationship Id="rId16" Type="http://schemas.openxmlformats.org/officeDocument/2006/relationships/tags" Target="../tags/tag146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tags" Target="../tags/tag167.xml"/><Relationship Id="rId14" Type="http://schemas.openxmlformats.org/officeDocument/2006/relationships/tags" Target="../tags/tag168.xml"/><Relationship Id="rId15" Type="http://schemas.openxmlformats.org/officeDocument/2006/relationships/tags" Target="../tags/tag169.xml"/><Relationship Id="rId16" Type="http://schemas.openxmlformats.org/officeDocument/2006/relationships/tags" Target="../tags/tag170.xml"/><Relationship Id="rId17" Type="http://schemas.openxmlformats.org/officeDocument/2006/relationships/tags" Target="../tags/tag171.xml"/><Relationship Id="rId18" Type="http://schemas.openxmlformats.org/officeDocument/2006/relationships/tags" Target="../tags/tag172.xml"/><Relationship Id="rId19" Type="http://schemas.openxmlformats.org/officeDocument/2006/relationships/tags" Target="../tags/tag173.xml"/><Relationship Id="rId20" Type="http://schemas.openxmlformats.org/officeDocument/2006/relationships/tags" Target="../tags/tag174.xml"/><Relationship Id="rId21" Type="http://schemas.openxmlformats.org/officeDocument/2006/relationships/tags" Target="../tags/tag175.xml"/><Relationship Id="rId22" Type="http://schemas.openxmlformats.org/officeDocument/2006/relationships/tags" Target="../tags/tag176.xml"/><Relationship Id="rId23" Type="http://schemas.openxmlformats.org/officeDocument/2006/relationships/tags" Target="../tags/tag177.xml"/><Relationship Id="rId24" Type="http://schemas.openxmlformats.org/officeDocument/2006/relationships/tags" Target="../tags/tag178.xml"/><Relationship Id="rId25" Type="http://schemas.openxmlformats.org/officeDocument/2006/relationships/tags" Target="../tags/tag179.xml"/><Relationship Id="rId26" Type="http://schemas.openxmlformats.org/officeDocument/2006/relationships/tags" Target="../tags/tag180.xml"/><Relationship Id="rId27" Type="http://schemas.openxmlformats.org/officeDocument/2006/relationships/tags" Target="../tags/tag181.xml"/><Relationship Id="rId28" Type="http://schemas.openxmlformats.org/officeDocument/2006/relationships/tags" Target="../tags/tag182.xml"/><Relationship Id="rId29" Type="http://schemas.openxmlformats.org/officeDocument/2006/relationships/tags" Target="../tags/tag183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tags" Target="../tags/tag276.xml"/><Relationship Id="rId14" Type="http://schemas.openxmlformats.org/officeDocument/2006/relationships/tags" Target="../tags/tag277.xml"/><Relationship Id="rId15" Type="http://schemas.openxmlformats.org/officeDocument/2006/relationships/tags" Target="../tags/tag278.xml"/><Relationship Id="rId16" Type="http://schemas.openxmlformats.org/officeDocument/2006/relationships/tags" Target="../tags/tag279.xml"/><Relationship Id="rId17" Type="http://schemas.openxmlformats.org/officeDocument/2006/relationships/tags" Target="../tags/tag280.xml"/><Relationship Id="rId18" Type="http://schemas.openxmlformats.org/officeDocument/2006/relationships/tags" Target="../tags/tag281.xml"/><Relationship Id="rId19" Type="http://schemas.openxmlformats.org/officeDocument/2006/relationships/tags" Target="../tags/tag282.xml"/><Relationship Id="rId20" Type="http://schemas.openxmlformats.org/officeDocument/2006/relationships/tags" Target="../tags/tag283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tags" Target="../tags/tag358.xml"/><Relationship Id="rId14" Type="http://schemas.openxmlformats.org/officeDocument/2006/relationships/tags" Target="../tags/tag359.xml"/><Relationship Id="rId15" Type="http://schemas.openxmlformats.org/officeDocument/2006/relationships/tags" Target="../tags/tag360.xml"/><Relationship Id="rId16" Type="http://schemas.openxmlformats.org/officeDocument/2006/relationships/tags" Target="../tags/tag361.xml"/><Relationship Id="rId17" Type="http://schemas.openxmlformats.org/officeDocument/2006/relationships/tags" Target="../tags/tag362.xml"/><Relationship Id="rId18" Type="http://schemas.openxmlformats.org/officeDocument/2006/relationships/tags" Target="../tags/tag363.xml"/><Relationship Id="rId19" Type="http://schemas.openxmlformats.org/officeDocument/2006/relationships/tags" Target="../tags/tag364.xml"/><Relationship Id="rId20" Type="http://schemas.openxmlformats.org/officeDocument/2006/relationships/tags" Target="../tags/tag365.xml"/><Relationship Id="rId21" Type="http://schemas.openxmlformats.org/officeDocument/2006/relationships/tags" Target="../tags/tag366.xml"/><Relationship Id="rId22" Type="http://schemas.openxmlformats.org/officeDocument/2006/relationships/tags" Target="../tags/tag367.xml"/><Relationship Id="rId23" Type="http://schemas.openxmlformats.org/officeDocument/2006/relationships/tags" Target="../tags/tag368.xml"/><Relationship Id="rId24" Type="http://schemas.openxmlformats.org/officeDocument/2006/relationships/tags" Target="../tags/tag369.xml"/><Relationship Id="rId25" Type="http://schemas.openxmlformats.org/officeDocument/2006/relationships/tags" Target="../tags/tag370.xml"/><Relationship Id="rId26" Type="http://schemas.openxmlformats.org/officeDocument/2006/relationships/tags" Target="../tags/tag371.xml"/><Relationship Id="rId27" Type="http://schemas.openxmlformats.org/officeDocument/2006/relationships/tags" Target="../tags/tag372.xml"/><Relationship Id="rId28" Type="http://schemas.openxmlformats.org/officeDocument/2006/relationships/tags" Target="../tags/tag373.xml"/><Relationship Id="rId29" Type="http://schemas.openxmlformats.org/officeDocument/2006/relationships/tags" Target="../tags/tag374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tags" Target="../tags/tag383.xml"/><Relationship Id="rId6" Type="http://schemas.openxmlformats.org/officeDocument/2006/relationships/tags" Target="../tags/tag384.xml"/><Relationship Id="rId7" Type="http://schemas.openxmlformats.org/officeDocument/2006/relationships/tags" Target="../tags/tag385.xml"/><Relationship Id="rId8" Type="http://schemas.openxmlformats.org/officeDocument/2006/relationships/tags" Target="../tags/tag386.xml"/><Relationship Id="rId9" Type="http://schemas.openxmlformats.org/officeDocument/2006/relationships/tags" Target="../tags/tag387.xml"/><Relationship Id="rId10" Type="http://schemas.openxmlformats.org/officeDocument/2006/relationships/tags" Target="../tags/tag388.xml"/><Relationship Id="rId11" Type="http://schemas.openxmlformats.org/officeDocument/2006/relationships/tags" Target="../tags/tag389.xml"/><Relationship Id="rId12" Type="http://schemas.openxmlformats.org/officeDocument/2006/relationships/tags" Target="../tags/tag390.xml"/><Relationship Id="rId13" Type="http://schemas.openxmlformats.org/officeDocument/2006/relationships/tags" Target="../tags/tag391.xml"/><Relationship Id="rId14" Type="http://schemas.openxmlformats.org/officeDocument/2006/relationships/tags" Target="../tags/tag392.xml"/><Relationship Id="rId15" Type="http://schemas.openxmlformats.org/officeDocument/2006/relationships/tags" Target="../tags/tag393.xml"/><Relationship Id="rId16" Type="http://schemas.openxmlformats.org/officeDocument/2006/relationships/tags" Target="../tags/tag394.xml"/><Relationship Id="rId17" Type="http://schemas.openxmlformats.org/officeDocument/2006/relationships/tags" Target="../tags/tag395.xml"/><Relationship Id="rId18" Type="http://schemas.openxmlformats.org/officeDocument/2006/relationships/tags" Target="../tags/tag396.xml"/><Relationship Id="rId19" Type="http://schemas.openxmlformats.org/officeDocument/2006/relationships/tags" Target="../tags/tag397.xml"/><Relationship Id="rId20" Type="http://schemas.openxmlformats.org/officeDocument/2006/relationships/tags" Target="../tags/tag398.xml"/><Relationship Id="rId21" Type="http://schemas.openxmlformats.org/officeDocument/2006/relationships/tags" Target="../tags/tag399.xml"/><Relationship Id="rId22" Type="http://schemas.openxmlformats.org/officeDocument/2006/relationships/tags" Target="../tags/tag400.xml"/><Relationship Id="rId23" Type="http://schemas.openxmlformats.org/officeDocument/2006/relationships/tags" Target="../tags/tag401.xml"/><Relationship Id="rId24" Type="http://schemas.openxmlformats.org/officeDocument/2006/relationships/tags" Target="../tags/tag402.xml"/><Relationship Id="rId25" Type="http://schemas.openxmlformats.org/officeDocument/2006/relationships/tags" Target="../tags/tag403.xml"/><Relationship Id="rId26" Type="http://schemas.openxmlformats.org/officeDocument/2006/relationships/tags" Target="../tags/tag404.xml"/><Relationship Id="rId27" Type="http://schemas.openxmlformats.org/officeDocument/2006/relationships/tags" Target="../tags/tag405.xml"/><Relationship Id="rId28" Type="http://schemas.openxmlformats.org/officeDocument/2006/relationships/tags" Target="../tags/tag406.xml"/><Relationship Id="rId29" Type="http://schemas.openxmlformats.org/officeDocument/2006/relationships/tags" Target="../tags/tag407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单击此处添加副标题内容</a:t>
            </a:r>
            <a:endParaRPr altLang="en-US" lang="zh-CN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1515"/>
          </a:bodyPr>
          <a:p>
            <a:r>
              <a:rPr altLang="en-US" lang="zh-CN"/>
              <a:t>小学生品德教育的重要性与方法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文本占位符 1"/>
          <p:cNvSpPr>
            <a:spLocks noGrp="1"/>
          </p:cNvSpPr>
          <p:nvPr>
            <p:ph type="body" idx="6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 O N T E N T S</a:t>
            </a:r>
            <a:endParaRPr altLang="en-US" lang="zh-CN"/>
          </a:p>
        </p:txBody>
      </p:sp>
      <p:sp>
        <p:nvSpPr>
          <p:cNvPr id="1048840" name="标题 2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2" name="矩形: 圆角 28"/>
          <p:cNvSpPr/>
          <p:nvPr>
            <p:custDataLst>
              <p:tags r:id="rId3"/>
            </p:custDataLst>
          </p:nvPr>
        </p:nvSpPr>
        <p:spPr>
          <a:xfrm>
            <a:off x="3818890" y="110299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4"/>
            </p:custDataLst>
          </p:nvPr>
        </p:nvSpPr>
        <p:spPr>
          <a:xfrm>
            <a:off x="3892830" y="11484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5"/>
            </p:custDataLst>
          </p:nvPr>
        </p:nvSpPr>
        <p:spPr>
          <a:xfrm>
            <a:off x="4750004" y="12138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品德教育对小学生的重要性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6"/>
            </p:custDataLst>
          </p:nvPr>
        </p:nvSpPr>
        <p:spPr>
          <a:xfrm>
            <a:off x="3818890" y="213296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7"/>
            </p:custDataLst>
          </p:nvPr>
        </p:nvSpPr>
        <p:spPr>
          <a:xfrm>
            <a:off x="3892830" y="217838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8"/>
            </p:custDataLst>
          </p:nvPr>
        </p:nvSpPr>
        <p:spPr>
          <a:xfrm>
            <a:off x="4750004" y="224386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品德教育的方法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9"/>
            </p:custDataLst>
          </p:nvPr>
        </p:nvSpPr>
        <p:spPr>
          <a:xfrm>
            <a:off x="3818890" y="316293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0"/>
            </p:custDataLst>
          </p:nvPr>
        </p:nvSpPr>
        <p:spPr>
          <a:xfrm>
            <a:off x="3892830" y="320835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1"/>
            </p:custDataLst>
          </p:nvPr>
        </p:nvSpPr>
        <p:spPr>
          <a:xfrm>
            <a:off x="4750004" y="327383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品德教育的实施途径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2"/>
            </p:custDataLst>
          </p:nvPr>
        </p:nvSpPr>
        <p:spPr>
          <a:xfrm>
            <a:off x="3818890" y="419290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3"/>
            </p:custDataLst>
          </p:nvPr>
        </p:nvSpPr>
        <p:spPr>
          <a:xfrm>
            <a:off x="3892830" y="423832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4"/>
            </p:custDataLst>
          </p:nvPr>
        </p:nvSpPr>
        <p:spPr>
          <a:xfrm>
            <a:off x="4750004" y="430380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品德教育的评价与反馈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28"/>
          <p:cNvSpPr/>
          <p:nvPr>
            <p:custDataLst>
              <p:tags r:id="rId15"/>
            </p:custDataLst>
          </p:nvPr>
        </p:nvSpPr>
        <p:spPr>
          <a:xfrm>
            <a:off x="3818890" y="522287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6"/>
            </p:custDataLst>
          </p:nvPr>
        </p:nvSpPr>
        <p:spPr>
          <a:xfrm>
            <a:off x="3892830" y="526829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0" name="标题"/>
          <p:cNvSpPr txBox="1"/>
          <p:nvPr>
            <p:custDataLst>
              <p:tags r:id="rId17"/>
            </p:custDataLst>
          </p:nvPr>
        </p:nvSpPr>
        <p:spPr>
          <a:xfrm>
            <a:off x="4750004" y="533377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品德教育的挑战与对策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品德教育对小学生的重要性</a:t>
            </a:r>
            <a:endParaRPr altLang="en-US" lang="zh-CN"/>
          </a:p>
        </p:txBody>
      </p:sp>
      <p:sp>
        <p:nvSpPr>
          <p:cNvPr id="104892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8924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品德教育有助于培养良好品德</a:t>
            </a:r>
            <a:endParaRPr altLang="en-US" lang="zh-CN"/>
          </a:p>
        </p:txBody>
      </p:sp>
      <p:sp>
        <p:nvSpPr>
          <p:cNvPr id="104896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品德教育有助于培养小学生的责任感和担当精神，使其成为有责任感和担当的人。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品德教育有助于小学生树立正确的价值观和人生观，培养良好的道德品质和行为习惯。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品德教育有助于提高小学生的社交能力，增强其与他人沟通和合作的能力。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品德教育有助于增强小学生的自信心和自尊心，促进其全面发展。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品德教育有助于塑造健康人格</a:t>
            </a:r>
            <a:endParaRPr altLang="en-US" lang="zh-CN"/>
          </a:p>
        </p:txBody>
      </p:sp>
      <p:sp>
        <p:nvSpPr>
          <p:cNvPr id="104903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品德教育有助于培养小学生的自尊、自信和责任感，塑造其健康的人格。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品德教育能够培养小学生的道德观念和行为习惯，促进其健康成长。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品德教育能够提高小学生的社交能力，促进其与同伴的友好相处。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品德教育有助于培养小学生的积极心态和良好的情绪管理能力，促进其心理健康。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品德教育有助于形成正确的价值观</a:t>
            </a:r>
            <a:endParaRPr altLang="en-US" lang="zh-CN"/>
          </a:p>
        </p:txBody>
      </p:sp>
      <p:sp>
        <p:nvSpPr>
          <p:cNvPr id="104908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品德教育能够引导小学生树立正确的道德观念，培养良好的行为习惯。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品德教育有助于小学生形成良好的人际关系，促进其身心健康成长。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品德教育能够培养小学生的责任感和担当精神，让他们学会关心他人、尊重他人。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品德教育有助于小学生理解什么是真、善、美，形成积极向上的价值观。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品德教育有助于提高社会责任感</a:t>
            </a:r>
            <a:endParaRPr altLang="en-US" lang="zh-CN"/>
          </a:p>
        </p:txBody>
      </p:sp>
      <p:sp>
        <p:nvSpPr>
          <p:cNvPr id="104916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品德教育有助于培养小学生的道德观念和社会责任感，使其成为有担当的公民。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通过品德教育，小学生能够学会关心他人、尊重他人，增强团队合作意识。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品德教育有助于培养小学生的道德判断力和价值观，使其在面对道德抉择时能够做出正确的选择。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品德教育有助于提高小学生的社会适应能力，使其更好地融入社会，为社会做出贡献。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6667"/>
          </a:bodyPr>
          <a:p>
            <a:r>
              <a:rPr altLang="en-US" lang="zh-CN"/>
              <a:t>品德教育的方法</a:t>
            </a:r>
            <a:endParaRPr altLang="en-US" lang="zh-CN"/>
          </a:p>
        </p:txBody>
      </p:sp>
      <p:sp>
        <p:nvSpPr>
          <p:cNvPr id="104922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22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家庭教育</a:t>
            </a:r>
            <a:endParaRPr altLang="en-US" lang="zh-CN"/>
          </a:p>
        </p:txBody>
      </p:sp>
      <p:sp>
        <p:nvSpPr>
          <p:cNvPr id="104926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7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家庭氛围：营造和谐、温馨的家庭氛围，培养孩子的道德观念和行为习惯。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7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父母榜样：父母要以身作则，成为孩子品德学习的榜样。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8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家庭教育方式：采用科学的教育方式，如沟通、引导、鼓励等，帮助孩子树立正确的价值观和道德观念。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8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家校合作：加强家校合作，共同推进孩子的品德教育。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学校教育</a:t>
            </a:r>
            <a:endParaRPr altLang="en-US" lang="zh-CN"/>
          </a:p>
        </p:txBody>
      </p:sp>
      <p:sp>
        <p:nvSpPr>
          <p:cNvPr id="104932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课堂教育：通过思想品德课程进行品德教育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校园文化：营造良好的校园文化氛围，潜移默化地影响学生的品德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家庭教育：与家长密切配合，共同关注学生的品德教育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社会实践：组织学生参与社会实践活动，增强学生的社会责任感和道德意识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社会实践</a:t>
            </a:r>
            <a:endParaRPr altLang="en-US" lang="zh-CN"/>
          </a:p>
        </p:txBody>
      </p:sp>
      <p:sp>
        <p:nvSpPr>
          <p:cNvPr id="104938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9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开展团队建设活动，培养团队协作和沟通协调能力。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鼓励小学生参与志愿者活动，培养奉献精神和关爱他人的品质。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组织小学生参与社区服务活动，培养社会责任感和公民意识。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通过实地考察和参观，了解社会现象和问题，培养批判性思维和社会观察能力。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自我修养</a:t>
            </a:r>
            <a:endParaRPr altLang="en-US" lang="zh-CN"/>
          </a:p>
        </p:txBody>
      </p:sp>
      <p:sp>
        <p:nvSpPr>
          <p:cNvPr id="104944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4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5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学会尊重他人和关心他人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5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培养自我控制和调节能力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培养良好的行为习惯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树立正确的价值观和人生观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品德教育的实施途径</a:t>
            </a:r>
            <a:endParaRPr altLang="en-US" lang="zh-CN"/>
          </a:p>
        </p:txBody>
      </p:sp>
      <p:sp>
        <p:nvSpPr>
          <p:cNvPr id="104949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50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德育课程</a:t>
            </a:r>
            <a:endParaRPr altLang="en-US" lang="zh-CN"/>
          </a:p>
        </p:txBody>
      </p:sp>
      <p:sp>
        <p:nvSpPr>
          <p:cNvPr id="104954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品德教育是小学教育的重要组成部分，德育课程是品德教育的主要实施途径。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德育课程包括爱国主义教育、集体主义教育、道德品质教育等方面的内容，旨在培养学生的良好品德和行为习惯。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德育课程可以通过课堂教学、主题班会、社会实践等多种形式进行，让学生在实际活动中体验、感悟和内化德育内容。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德育课程需要注重学生的主体性，引导学生积极参与、自主探究，培养他们的道德判断和选择能力。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校园文化</a:t>
            </a:r>
            <a:endParaRPr altLang="en-US" lang="zh-CN"/>
          </a:p>
        </p:txBody>
      </p:sp>
      <p:sp>
        <p:nvSpPr>
          <p:cNvPr id="10496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建设良好的校风、教风和学风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发挥教师的榜样作用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加强学校与家庭、社会的联系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开展丰富多彩的校园文化活动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家庭教育指导</a:t>
            </a:r>
            <a:endParaRPr altLang="en-US" lang="zh-CN"/>
          </a:p>
        </p:txBody>
      </p:sp>
      <p:sp>
        <p:nvSpPr>
          <p:cNvPr id="104967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7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家长以身作则，树立榜样作用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8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8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培养孩子的良好行为习惯和品德修养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8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9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关注孩子的心理健康，加强沟通与交流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9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9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鼓励孩子参加社会实践和志愿服务活动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社会资源整合</a:t>
            </a:r>
            <a:endParaRPr altLang="en-US" lang="zh-CN"/>
          </a:p>
        </p:txBody>
      </p:sp>
      <p:sp>
        <p:nvSpPr>
          <p:cNvPr id="104973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家庭、学校和社区共同参与品德教育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利用公共文化设施和媒体资源进行品德教育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整合社会组织和企事业单位的资源支持品德教育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发挥政府和社会团体的作用，推动品德教育的普及和深入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品德教育的评价与反馈</a:t>
            </a:r>
            <a:endParaRPr altLang="en-US" lang="zh-CN"/>
          </a:p>
        </p:txBody>
      </p:sp>
      <p:sp>
        <p:nvSpPr>
          <p:cNvPr id="104979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794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评价标准与方式</a:t>
            </a:r>
            <a:endParaRPr altLang="en-US" lang="zh-CN"/>
          </a:p>
        </p:txBody>
      </p:sp>
      <p:sp>
        <p:nvSpPr>
          <p:cNvPr id="1049838" name="正文"/>
          <p:cNvSpPr txBox="1"/>
          <p:nvPr>
            <p:custDataLst>
              <p:tags r:id="rId1"/>
            </p:custDataLst>
          </p:nvPr>
        </p:nvSpPr>
        <p:spPr>
          <a:xfrm>
            <a:off x="608400" y="2201612"/>
            <a:ext cx="10969200" cy="145012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评价标准：品德教育的目标是否达成，学生的道德认知、情感态度和行为表现是否得到提高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正文"/>
          <p:cNvSpPr txBox="1"/>
          <p:nvPr>
            <p:custDataLst>
              <p:tags r:id="rId2"/>
            </p:custDataLst>
          </p:nvPr>
        </p:nvSpPr>
        <p:spPr>
          <a:xfrm>
            <a:off x="608400" y="4088265"/>
            <a:ext cx="10969200" cy="145012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评价方式：观察法、问卷调查法、作品分析法、学生自评和互评等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反馈机制与改进措施</a:t>
            </a:r>
            <a:endParaRPr altLang="en-US" lang="zh-CN"/>
          </a:p>
        </p:txBody>
      </p:sp>
      <p:sp>
        <p:nvSpPr>
          <p:cNvPr id="104987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及时调整教育方法：根据反馈结果，及时调整品德教育的方法和策略，提高教育效果。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建立有效的反馈机制：定期评估学生的品德发展状况，及时发现问题并提供改进建议。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强化家校合作：加强与家长的沟通与合作，共同关注学生的品德发展，形成教育合力。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注重个体差异：针对不同学生的特点，制定个性化的品德教育方案，促进学生的全面发展。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激励与表彰机制</a:t>
            </a:r>
            <a:endParaRPr altLang="en-US" lang="zh-CN"/>
          </a:p>
        </p:txBody>
      </p:sp>
      <p:sp>
        <p:nvSpPr>
          <p:cNvPr id="104992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评价方式：采用教师观察、学生自评、家长反馈等多种方式，全面了解学生的品德发展状况。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品德评价标准：根据小学生品德发展特点制定，包括道德认知、情感态度、行为习惯等方面。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表彰方式：定期开展品德之星、文明标兵等评选活动，通过颁发证书、奖品等形式激励学生积极向上。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持续关注：对获得表彰的学生进行持续关注和引导，同时鼓励其他学生向他们学习，形成良好的品德教育氛围。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品德教育的挑战与对策</a:t>
            </a:r>
            <a:endParaRPr altLang="en-US" lang="zh-CN"/>
          </a:p>
        </p:txBody>
      </p:sp>
      <p:sp>
        <p:nvSpPr>
          <p:cNvPr id="104997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97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应对家庭教育的挑战</a:t>
            </a:r>
            <a:endParaRPr altLang="en-US" lang="zh-CN"/>
          </a:p>
        </p:txBody>
      </p:sp>
      <p:sp>
        <p:nvSpPr>
          <p:cNvPr id="105002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建立家校合作机制，共同参与品德教育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加强家长培训，提高家庭教育水平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引导家长树立正确的教育观念，注重品德培养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鼓励家长以身作则，成为孩子的良好榜样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应对学校教育的挑战</a:t>
            </a:r>
            <a:endParaRPr altLang="en-US" lang="zh-CN"/>
          </a:p>
        </p:txBody>
      </p:sp>
      <p:sp>
        <p:nvSpPr>
          <p:cNvPr id="105008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品德教育课程设置：确保品德教育课程与学校整体课程有机结合，形成教育合力。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家校合作：加强与家长的沟通与合作，共同关注学生的品德教育。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校园文化建设：营造积极向上的校园文化氛围，潜移默化地影响学生的品德发展。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教师素质提升：加强教师培训，提高教师对品德教育的认识和教学能力。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应对社会环境的挑战</a:t>
            </a:r>
            <a:endParaRPr altLang="en-US" lang="zh-CN"/>
          </a:p>
        </p:txBody>
      </p:sp>
      <p:sp>
        <p:nvSpPr>
          <p:cNvPr id="105015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媒体信息泛滥，需要引导小学生正确筛选和判断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社会价值观多元化，需要培养小学生的道德判断力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网络社交的普及，需要关注小学生的网络素养教育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社会竞争压力大，需要注重培养小学生的心理素质和抗压能力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应对未来发展的挑战</a:t>
            </a:r>
            <a:endParaRPr altLang="en-US" lang="zh-CN"/>
          </a:p>
        </p:txBody>
      </p:sp>
      <p:sp>
        <p:nvSpPr>
          <p:cNvPr id="105020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0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1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1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2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3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3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3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3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品德教育应关注学生的心理健康，培养其积极向上的心态。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品德教育应注重培养学生的创新精神和实践能力，以适应未来社会的发展需求。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品德教育应关注学生的道德品质，引导其树立正确的价值观和人生观。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品德教育应注重培养学生的社会责任感，引导其积极参与社会公益活动。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>
          <a:xfrm>
            <a:off x="1463143" y="6107907"/>
            <a:ext cx="1752600" cy="363176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27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</a:t>
            </a:r>
            <a:endParaRPr altLang="en-US" lang="zh-CN"/>
          </a:p>
          <a:p>
            <a:r>
              <a:rPr altLang="en-US" lang="zh-CN"/>
              <a:t>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 O N T E N T 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UNIT_SUBTYPE" val="d"/>
  <p:tag name="KSO_WM_UNIT_PRESET_TEXT" val="https://www.docer.com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3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 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0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1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1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单击此处添加副标题内容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1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08.xml><?xml version="1.0" encoding="utf-8"?>
<p:tagLst xmlns:p="http://schemas.openxmlformats.org/presentationml/2006/main">
  <p:tag name="KSO_WM_SLIDE_ID" val="custom2023030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52.5&quot;,&quot;top&quot;:&quot;72.25&quot;,&quot;width&quot;:&quot;514.2&quot;,&quot;height&quot;:&quot;263.3&quot;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5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DIAGRAM_GROUP_CODE" val="l1-1"/>
  <p:tag name="KSO_WM_UNIT_PRESET_TEXT" val="C O N T E N T S"/>
</p:tagLst>
</file>

<file path=ppt/tags/tag11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5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1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0_5*l_h_i*1_1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1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2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0_5*l_h_i*1_2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2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3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0_5*l_h_i*1_3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3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4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0_5*l_h_i*1_4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4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5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0_5*l_h_i*1_5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5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SLIDE_ID" val="custom2023030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300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8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0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7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9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99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9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5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51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9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311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1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1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1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3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33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9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4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9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感谢 您的观看"/>
</p:tagLst>
</file>

<file path=ppt/tags/tag410.xml><?xml version="1.0" encoding="utf-8"?>
<p:tagLst xmlns:p="http://schemas.openxmlformats.org/presentationml/2006/main">
  <p:tag name="KSO_WM_SLIDE_ID" val="custom2023030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7.99992&quot;,&quot;top&quot;:&quot;112.45&quot;,&quot;width&quot;:&quot;558.2858&quot;,&quot;height&quot;:&quot;274.9786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2024-01-03T13:24:51Z</dcterms:created>
  <dcterms:modified xsi:type="dcterms:W3CDTF">2024-01-03T13:24:51Z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869aff70c1d444e9857800ea16846af2_21</vt:lpwstr>
  </property>
</Properties>
</file>