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220" r:id="rId1"/>
    <p:sldMasterId id="2147496257" r:id="rId2"/>
  </p:sldMasterIdLst>
  <p:notesMasterIdLst>
    <p:notesMasterId r:id="rId3"/>
  </p:notesMasterIdLst>
  <p:sldIdLst>
    <p:sldId id="6104" r:id="rId4"/>
    <p:sldId id="6107" r:id="rId5"/>
    <p:sldId id="6110" r:id="rId6"/>
    <p:sldId id="6113" r:id="rId7"/>
    <p:sldId id="6119" r:id="rId9"/>
    <p:sldId id="6122" r:id="rId10"/>
    <p:sldId id="6125" r:id="rId11"/>
    <p:sldId id="6128" r:id="rId12"/>
    <p:sldId id="6131" r:id="rId13"/>
    <p:sldId id="6137" r:id="rId15"/>
    <p:sldId id="6140" r:id="rId16"/>
    <p:sldId id="6143" r:id="rId17"/>
    <p:sldId id="6146" r:id="rId18"/>
    <p:sldId id="6149" r:id="rId19"/>
    <p:sldId id="6152" r:id="rId20"/>
    <p:sldId id="6158" r:id="rId22"/>
    <p:sldId id="6161" r:id="rId23"/>
    <p:sldId id="6164" r:id="rId24"/>
    <p:sldId id="6167" r:id="rId25"/>
    <p:sldId id="6170" r:id="rId26"/>
    <p:sldId id="6173" r:id="rId27"/>
    <p:sldId id="6179" r:id="rId29"/>
    <p:sldId id="6182" r:id="rId30"/>
    <p:sldId id="6185" r:id="rId31"/>
    <p:sldId id="6188" r:id="rId32"/>
    <p:sldId id="6191" r:id="rId33"/>
    <p:sldId id="6194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221" r:id="rId1"/>
    <p:sldLayoutId id="2147496222" r:id="rId2"/>
    <p:sldLayoutId id="2147496223" r:id="rId3"/>
    <p:sldLayoutId id="2147496224" r:id="rId4"/>
    <p:sldLayoutId id="2147496225" r:id="rId5"/>
    <p:sldLayoutId id="2147496226" r:id="rId6"/>
    <p:sldLayoutId id="2147496227" r:id="rId7"/>
    <p:sldLayoutId id="2147496228" r:id="rId8"/>
    <p:sldLayoutId id="2147496229" r:id="rId9"/>
    <p:sldLayoutId id="2147496230" r:id="rId10"/>
    <p:sldLayoutId id="214749623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6258" r:id="rId1"/>
    <p:sldLayoutId id="2147496259" r:id="rId2"/>
    <p:sldLayoutId id="2147496260" r:id="rId3"/>
    <p:sldLayoutId id="2147496261" r:id="rId4"/>
    <p:sldLayoutId id="2147496262" r:id="rId5"/>
    <p:sldLayoutId id="2147496263" r:id="rId6"/>
    <p:sldLayoutId id="2147496264" r:id="rId7"/>
    <p:sldLayoutId id="2147496265" r:id="rId8"/>
    <p:sldLayoutId id="2147496266" r:id="rId9"/>
    <p:sldLayoutId id="2147496267" r:id="rId10"/>
    <p:sldLayoutId id="214749626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5.xml"/><Relationship Id="rId2" Type="http://schemas.openxmlformats.org/officeDocument/2006/relationships/tags" Target="../tags/tag96.xml"/><Relationship Id="rId3" Type="http://schemas.openxmlformats.org/officeDocument/2006/relationships/tags" Target="../tags/tag9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tags" Target="../tags/tag125.xml"/><Relationship Id="rId14" Type="http://schemas.openxmlformats.org/officeDocument/2006/relationships/tags" Target="../tags/tag126.xml"/><Relationship Id="rId15" Type="http://schemas.openxmlformats.org/officeDocument/2006/relationships/tags" Target="../tags/tag127.xml"/><Relationship Id="rId16" Type="http://schemas.openxmlformats.org/officeDocument/2006/relationships/tags" Target="../tags/tag128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tags" Target="../tags/tag141.xml"/><Relationship Id="rId14" Type="http://schemas.openxmlformats.org/officeDocument/2006/relationships/tags" Target="../tags/tag142.xml"/><Relationship Id="rId15" Type="http://schemas.openxmlformats.org/officeDocument/2006/relationships/tags" Target="../tags/tag143.xml"/><Relationship Id="rId16" Type="http://schemas.openxmlformats.org/officeDocument/2006/relationships/tags" Target="../tags/tag144.xml"/><Relationship Id="rId17" Type="http://schemas.openxmlformats.org/officeDocument/2006/relationships/tags" Target="../tags/tag145.xml"/><Relationship Id="rId18" Type="http://schemas.openxmlformats.org/officeDocument/2006/relationships/tags" Target="../tags/tag146.xml"/><Relationship Id="rId19" Type="http://schemas.openxmlformats.org/officeDocument/2006/relationships/tags" Target="../tags/tag147.xml"/><Relationship Id="rId20" Type="http://schemas.openxmlformats.org/officeDocument/2006/relationships/tags" Target="../tags/tag148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tags" Target="../tags/tag161.xml"/><Relationship Id="rId14" Type="http://schemas.openxmlformats.org/officeDocument/2006/relationships/tags" Target="../tags/tag162.xml"/><Relationship Id="rId15" Type="http://schemas.openxmlformats.org/officeDocument/2006/relationships/tags" Target="../tags/tag163.xml"/><Relationship Id="rId16" Type="http://schemas.openxmlformats.org/officeDocument/2006/relationships/tags" Target="../tags/tag164.xml"/><Relationship Id="rId17" Type="http://schemas.openxmlformats.org/officeDocument/2006/relationships/tags" Target="../tags/tag165.xml"/><Relationship Id="rId18" Type="http://schemas.openxmlformats.org/officeDocument/2006/relationships/tags" Target="../tags/tag166.xml"/><Relationship Id="rId1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tags" Target="../tags/tag190.xml"/><Relationship Id="rId14" Type="http://schemas.openxmlformats.org/officeDocument/2006/relationships/tags" Target="../tags/tag191.xml"/><Relationship Id="rId15" Type="http://schemas.openxmlformats.org/officeDocument/2006/relationships/tags" Target="../tags/tag192.xml"/><Relationship Id="rId16" Type="http://schemas.openxmlformats.org/officeDocument/2006/relationships/tags" Target="../tags/tag193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tags" Target="../tags/tag206.xml"/><Relationship Id="rId14" Type="http://schemas.openxmlformats.org/officeDocument/2006/relationships/tags" Target="../tags/tag207.xml"/><Relationship Id="rId15" Type="http://schemas.openxmlformats.org/officeDocument/2006/relationships/tags" Target="../tags/tag208.xml"/><Relationship Id="rId16" Type="http://schemas.openxmlformats.org/officeDocument/2006/relationships/tags" Target="../tags/tag209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tags" Target="../tags/tag229.xml"/><Relationship Id="rId14" Type="http://schemas.openxmlformats.org/officeDocument/2006/relationships/tags" Target="../tags/tag230.xml"/><Relationship Id="rId15" Type="http://schemas.openxmlformats.org/officeDocument/2006/relationships/tags" Target="../tags/tag231.xml"/><Relationship Id="rId16" Type="http://schemas.openxmlformats.org/officeDocument/2006/relationships/tags" Target="../tags/tag232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tags" Target="../tags/tag328.xml"/><Relationship Id="rId14" Type="http://schemas.openxmlformats.org/officeDocument/2006/relationships/tags" Target="../tags/tag329.xml"/><Relationship Id="rId15" Type="http://schemas.openxmlformats.org/officeDocument/2006/relationships/tags" Target="../tags/tag330.xml"/><Relationship Id="rId16" Type="http://schemas.openxmlformats.org/officeDocument/2006/relationships/tags" Target="../tags/tag331.xml"/><Relationship Id="rId17" Type="http://schemas.openxmlformats.org/officeDocument/2006/relationships/tags" Target="../tags/tag332.xml"/><Relationship Id="rId18" Type="http://schemas.openxmlformats.org/officeDocument/2006/relationships/tags" Target="../tags/tag333.xml"/><Relationship Id="rId19" Type="http://schemas.openxmlformats.org/officeDocument/2006/relationships/tags" Target="../tags/tag334.xml"/><Relationship Id="rId20" Type="http://schemas.openxmlformats.org/officeDocument/2006/relationships/tags" Target="../tags/tag335.xml"/><Relationship Id="rId21" Type="http://schemas.openxmlformats.org/officeDocument/2006/relationships/tags" Target="../tags/tag336.xml"/><Relationship Id="rId22" Type="http://schemas.openxmlformats.org/officeDocument/2006/relationships/tags" Target="../tags/tag337.xml"/><Relationship Id="rId23" Type="http://schemas.openxmlformats.org/officeDocument/2006/relationships/tags" Target="../tags/tag338.xml"/><Relationship Id="rId24" Type="http://schemas.openxmlformats.org/officeDocument/2006/relationships/tags" Target="../tags/tag339.xml"/><Relationship Id="rId2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3333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2024人力资源行业工作总结与展望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24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人力资源行业现状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2024年人力资源行业工作总结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3022600" y="367474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3022600" y="448056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人力资源行业发展趋势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6724650" y="367474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6724650" y="448056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未来展望与建议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人力资源行业现状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行业规模及增长趋势</a:t>
            </a:r>
            <a:endParaRPr altLang="en-US" lang="zh-CN"/>
          </a:p>
        </p:txBody>
      </p:sp>
      <p:sp>
        <p:nvSpPr>
          <p:cNvPr id="104897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人力资源行业规模：包括总规模、细分领域规模等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增长趋势：包括过去几年的增长率、未来几年的预测等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行业结构：包括主要企业、市场份额等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行业发展趋势：包括技术创新、政策法规变化等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主要业务领域</a:t>
            </a:r>
            <a:endParaRPr altLang="en-US" lang="zh-CN"/>
          </a:p>
        </p:txBody>
      </p:sp>
      <p:sp>
        <p:nvSpPr>
          <p:cNvPr id="104903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薪酬与福利：为企业提供薪酬和福利管理服务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招聘与选拔：为企业提供人才招聘、筛选和评估服务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培训与发展：为企业提供员工培训和发展计划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员工关系与企业文化：为企业提供员工关系管理、企业文化建设等服务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4909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人力资源行业市场规模不断扩大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行业集中度逐渐提高，大型企业占据主导地位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人力资源行业面临数字化、智能化等趋势的挑战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市场竞争激烈，企业数量众多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行业痛点与挑战</a:t>
            </a:r>
            <a:endParaRPr altLang="en-US" lang="zh-CN"/>
          </a:p>
        </p:txBody>
      </p:sp>
      <p:sp>
        <p:nvSpPr>
          <p:cNvPr id="1049172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937301" y="3901107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74" name="矩形 4"/>
          <p:cNvSpPr/>
          <p:nvPr>
            <p:custDataLst>
              <p:tags r:id="rId2"/>
            </p:custDataLst>
          </p:nvPr>
        </p:nvSpPr>
        <p:spPr>
          <a:xfrm>
            <a:off x="851576" y="4245831"/>
            <a:ext cx="171251" cy="1725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6" name="文本框 5"/>
          <p:cNvSpPr txBox="1"/>
          <p:nvPr>
            <p:custDataLst>
              <p:tags r:id="rId3"/>
            </p:custDataLst>
          </p:nvPr>
        </p:nvSpPr>
        <p:spPr>
          <a:xfrm>
            <a:off x="1137326" y="420388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员工关系管理困难：员工沟通不畅，企业文化建设不足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78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4490328" y="3901107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80" name="矩形 57"/>
          <p:cNvSpPr/>
          <p:nvPr>
            <p:custDataLst>
              <p:tags r:id="rId5"/>
            </p:custDataLst>
          </p:nvPr>
        </p:nvSpPr>
        <p:spPr>
          <a:xfrm>
            <a:off x="4404603" y="4245831"/>
            <a:ext cx="171251" cy="1725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2" name="文本框 58"/>
          <p:cNvSpPr txBox="1"/>
          <p:nvPr>
            <p:custDataLst>
              <p:tags r:id="rId6"/>
            </p:custDataLst>
          </p:nvPr>
        </p:nvSpPr>
        <p:spPr>
          <a:xfrm>
            <a:off x="4690353" y="420388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法律法规遵守难：企业合规意识不强，政策法规更新频繁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84" name="任意多边形: 形状 60"/>
          <p:cNvSpPr/>
          <p:nvPr>
            <p:custDataLst>
              <p:tags r:id="rId7"/>
            </p:custDataLst>
          </p:nvPr>
        </p:nvSpPr>
        <p:spPr>
          <a:xfrm rot="10800000">
            <a:off x="8042748" y="3901107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86" name="矩形 61"/>
          <p:cNvSpPr/>
          <p:nvPr>
            <p:custDataLst>
              <p:tags r:id="rId8"/>
            </p:custDataLst>
          </p:nvPr>
        </p:nvSpPr>
        <p:spPr>
          <a:xfrm>
            <a:off x="7957631" y="4245831"/>
            <a:ext cx="171251" cy="1725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8" name="文本框 62"/>
          <p:cNvSpPr txBox="1"/>
          <p:nvPr>
            <p:custDataLst>
              <p:tags r:id="rId9"/>
            </p:custDataLst>
          </p:nvPr>
        </p:nvSpPr>
        <p:spPr>
          <a:xfrm>
            <a:off x="8243381" y="420388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信息化程度低：缺乏信息化手段支持，工作效率低下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90" name="任意多边形: 形状 64"/>
          <p:cNvSpPr/>
          <p:nvPr>
            <p:custDataLst>
              <p:tags r:id="rId10"/>
            </p:custDataLst>
          </p:nvPr>
        </p:nvSpPr>
        <p:spPr>
          <a:xfrm rot="10800000">
            <a:off x="923317" y="1504455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92" name="矩形 65"/>
          <p:cNvSpPr/>
          <p:nvPr>
            <p:custDataLst>
              <p:tags r:id="rId11"/>
            </p:custDataLst>
          </p:nvPr>
        </p:nvSpPr>
        <p:spPr>
          <a:xfrm>
            <a:off x="838200" y="1848571"/>
            <a:ext cx="171251" cy="1725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4" name="文本框 66"/>
          <p:cNvSpPr txBox="1"/>
          <p:nvPr>
            <p:custDataLst>
              <p:tags r:id="rId12"/>
            </p:custDataLst>
          </p:nvPr>
        </p:nvSpPr>
        <p:spPr>
          <a:xfrm>
            <a:off x="1123950" y="180662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招聘难：招聘渠道有限，人才流失严重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96" name="任意多边形: 形状 68"/>
          <p:cNvSpPr/>
          <p:nvPr>
            <p:custDataLst>
              <p:tags r:id="rId13"/>
            </p:custDataLst>
          </p:nvPr>
        </p:nvSpPr>
        <p:spPr>
          <a:xfrm rot="10800000">
            <a:off x="4476345" y="1504455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98" name="矩形 69"/>
          <p:cNvSpPr/>
          <p:nvPr>
            <p:custDataLst>
              <p:tags r:id="rId14"/>
            </p:custDataLst>
          </p:nvPr>
        </p:nvSpPr>
        <p:spPr>
          <a:xfrm>
            <a:off x="4390620" y="1848571"/>
            <a:ext cx="171251" cy="1725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0" name="文本框 70"/>
          <p:cNvSpPr txBox="1"/>
          <p:nvPr>
            <p:custDataLst>
              <p:tags r:id="rId15"/>
            </p:custDataLst>
          </p:nvPr>
        </p:nvSpPr>
        <p:spPr>
          <a:xfrm>
            <a:off x="4676370" y="180662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培训不足：缺乏系统性的培训体系，员工技能提升受限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02" name="任意多边形: 形状 72"/>
          <p:cNvSpPr/>
          <p:nvPr>
            <p:custDataLst>
              <p:tags r:id="rId16"/>
            </p:custDataLst>
          </p:nvPr>
        </p:nvSpPr>
        <p:spPr>
          <a:xfrm rot="10800000">
            <a:off x="8029372" y="1504455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04" name="矩形 73"/>
          <p:cNvSpPr/>
          <p:nvPr>
            <p:custDataLst>
              <p:tags r:id="rId17"/>
            </p:custDataLst>
          </p:nvPr>
        </p:nvSpPr>
        <p:spPr>
          <a:xfrm>
            <a:off x="7943647" y="1848571"/>
            <a:ext cx="171251" cy="1725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6" name="文本框 74"/>
          <p:cNvSpPr txBox="1"/>
          <p:nvPr>
            <p:custDataLst>
              <p:tags r:id="rId18"/>
            </p:custDataLst>
          </p:nvPr>
        </p:nvSpPr>
        <p:spPr>
          <a:xfrm>
            <a:off x="8229397" y="180662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薪酬福利不公：薪酬体系不合理，福利政策不完善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2024年人力资源行业工作总结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招聘与配置</a:t>
            </a:r>
            <a:endParaRPr altLang="en-US" lang="zh-CN"/>
          </a:p>
        </p:txBody>
      </p:sp>
      <p:sp>
        <p:nvSpPr>
          <p:cNvPr id="104930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招聘流程：优化招聘流程，提高招聘效率和质量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招聘渠道：多元化招聘渠道，包括线上招聘、校园招聘、招聘会等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配置策略：根据企业战略和业务需求，制定合理的配置策略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员工留任：加强员工关怀和培训，提高员工留任率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培训与发展</a:t>
            </a:r>
            <a:endParaRPr altLang="en-US" lang="zh-CN"/>
          </a:p>
        </p:txBody>
      </p:sp>
      <p:sp>
        <p:nvSpPr>
          <p:cNvPr id="1049356" name="圆角矩形 3"/>
          <p:cNvSpPr/>
          <p:nvPr>
            <p:custDataLst>
              <p:tags r:id="rId1"/>
            </p:custDataLst>
          </p:nvPr>
        </p:nvSpPr>
        <p:spPr>
          <a:xfrm>
            <a:off x="1026316" y="1574492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8" name="正文"/>
          <p:cNvSpPr txBox="1"/>
          <p:nvPr>
            <p:custDataLst>
              <p:tags r:id="rId2"/>
            </p:custDataLst>
          </p:nvPr>
        </p:nvSpPr>
        <p:spPr>
          <a:xfrm>
            <a:off x="1451859" y="2443842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培训计划与实施：介绍2024年人力资源行业在培训方面的计划和实施情况，包括培训课程、培训方式、培训效果评估等。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360" name="标题"/>
          <p:cNvSpPr txBox="1"/>
          <p:nvPr>
            <p:custDataLst>
              <p:tags r:id="rId3"/>
            </p:custDataLst>
          </p:nvPr>
        </p:nvSpPr>
        <p:spPr>
          <a:xfrm>
            <a:off x="1451859" y="1999426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362" name="任意多边形: 形状 23"/>
          <p:cNvSpPr>
            <a:spLocks noChangeAspect="1"/>
          </p:cNvSpPr>
          <p:nvPr>
            <p:custDataLst>
              <p:tags r:id="rId4"/>
            </p:custDataLst>
          </p:nvPr>
        </p:nvSpPr>
        <p:spPr>
          <a:xfrm rot="5400000" flipV="1">
            <a:off x="650084" y="2277034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364" name="圆角矩形 7"/>
          <p:cNvSpPr/>
          <p:nvPr>
            <p:custDataLst>
              <p:tags r:id="rId5"/>
            </p:custDataLst>
          </p:nvPr>
        </p:nvSpPr>
        <p:spPr>
          <a:xfrm>
            <a:off x="6737358" y="1574492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6" name="正文"/>
          <p:cNvSpPr txBox="1"/>
          <p:nvPr>
            <p:custDataLst>
              <p:tags r:id="rId6"/>
            </p:custDataLst>
          </p:nvPr>
        </p:nvSpPr>
        <p:spPr>
          <a:xfrm>
            <a:off x="7158031" y="2443842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员工发展与晋升：介绍2024年人力资源行业在员工发展方面的举措和成果，包括晋升机制、职业规划、员工激励等。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368" name="标题"/>
          <p:cNvSpPr txBox="1"/>
          <p:nvPr>
            <p:custDataLst>
              <p:tags r:id="rId7"/>
            </p:custDataLst>
          </p:nvPr>
        </p:nvSpPr>
        <p:spPr>
          <a:xfrm>
            <a:off x="7158031" y="1999426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370" name="任意多边形: 形状 23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rot="5400000" flipV="1">
            <a:off x="6356257" y="2277034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372" name="圆角矩形 10"/>
          <p:cNvSpPr/>
          <p:nvPr>
            <p:custDataLst>
              <p:tags r:id="rId9"/>
            </p:custDataLst>
          </p:nvPr>
        </p:nvSpPr>
        <p:spPr>
          <a:xfrm>
            <a:off x="1026316" y="3954854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4" name="正文"/>
          <p:cNvSpPr txBox="1"/>
          <p:nvPr>
            <p:custDataLst>
              <p:tags r:id="rId10"/>
            </p:custDataLst>
          </p:nvPr>
        </p:nvSpPr>
        <p:spPr>
          <a:xfrm>
            <a:off x="1451859" y="4824204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培训资源建设：介绍2024年人力资源行业在培训资源建设方面的投入和成果，包括培训师资、培训教材、培训设施等。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376" name="标题"/>
          <p:cNvSpPr txBox="1"/>
          <p:nvPr>
            <p:custDataLst>
              <p:tags r:id="rId11"/>
            </p:custDataLst>
          </p:nvPr>
        </p:nvSpPr>
        <p:spPr>
          <a:xfrm>
            <a:off x="1451859" y="4379788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378" name="任意多边形: 形状 23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rot="5400000" flipV="1">
            <a:off x="650084" y="4657396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380" name="圆角矩形 9"/>
          <p:cNvSpPr/>
          <p:nvPr>
            <p:custDataLst>
              <p:tags r:id="rId13"/>
            </p:custDataLst>
          </p:nvPr>
        </p:nvSpPr>
        <p:spPr>
          <a:xfrm>
            <a:off x="6732488" y="3954854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2" name="正文"/>
          <p:cNvSpPr txBox="1"/>
          <p:nvPr>
            <p:custDataLst>
              <p:tags r:id="rId14"/>
            </p:custDataLst>
          </p:nvPr>
        </p:nvSpPr>
        <p:spPr>
          <a:xfrm>
            <a:off x="7158031" y="4824204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培训效果评估与反馈：介绍2024年人力资源行业在培训效果评估方面的做法和成果，包括评估方法、评估结果反馈、改进措施等。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384" name="标题"/>
          <p:cNvSpPr txBox="1"/>
          <p:nvPr>
            <p:custDataLst>
              <p:tags r:id="rId15"/>
            </p:custDataLst>
          </p:nvPr>
        </p:nvSpPr>
        <p:spPr>
          <a:xfrm>
            <a:off x="7158031" y="4379788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386" name="任意多边形: 形状 23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rot="5400000" flipV="1">
            <a:off x="6356257" y="4657396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薪酬与福利</a:t>
            </a:r>
            <a:endParaRPr altLang="en-US" lang="zh-CN"/>
          </a:p>
        </p:txBody>
      </p:sp>
      <p:sp>
        <p:nvSpPr>
          <p:cNvPr id="104942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员工福利政策及实施效果评估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2024年人力资源行业薪酬水平变化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不同岗位、职级薪酬对比分析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薪酬与福利对员工满意度的影响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员工关系与企业文化</a:t>
            </a:r>
            <a:endParaRPr altLang="en-US" lang="zh-CN"/>
          </a:p>
        </p:txBody>
      </p:sp>
      <p:sp>
        <p:nvSpPr>
          <p:cNvPr id="104948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员工关系管理：介绍2024年人力资源行业在员工关系管理方面的成果和经验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企业文化建设：介绍2024年人力资源行业在企业文化建设方面的举措和成果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员工满意度与离职率：分析2024年人力资源行业员工满意度和离职率的变化趋势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员工培训与发展：介绍2024年人力资源行业在员工培训和发展方面的投入和成果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人力资源数字化转型</a:t>
            </a:r>
            <a:endParaRPr altLang="en-US" lang="zh-CN"/>
          </a:p>
        </p:txBody>
      </p:sp>
      <p:sp>
        <p:nvSpPr>
          <p:cNvPr id="1049530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0000"/>
          </a:bodyPr>
          <a:p>
            <a:r>
              <a:rPr altLang="en-US" lang="zh-CN"/>
              <a:t>数字化转型背景：介绍数字化转型在人力资源行业中的重要性</a:t>
            </a:r>
            <a:endParaRPr altLang="en-US" lang="zh-CN"/>
          </a:p>
          <a:p>
            <a:r>
              <a:rPr altLang="en-US" lang="zh-CN"/>
              <a:t>数字化转型现状：分析当前人力资源数字化转型的现状和趋势</a:t>
            </a:r>
            <a:endParaRPr altLang="en-US" lang="zh-CN"/>
          </a:p>
          <a:p>
            <a:r>
              <a:rPr altLang="en-US" lang="zh-CN"/>
              <a:t>数字化转型挑战：探讨人力资源数字化转型过程中面临的挑战和问题</a:t>
            </a:r>
            <a:endParaRPr altLang="en-US" lang="zh-CN"/>
          </a:p>
          <a:p>
            <a:r>
              <a:rPr altLang="en-US" lang="zh-CN"/>
              <a:t>数字化转型成功案例：分享一些人力资源数字化转型的成功案例和经验  以下是用户提供的信息和标题： 我正在写一份主题为“2024人力资源行业工作总结与展望”的PPT,现在准备介绍“2024年人力资源行业工作展望”,请帮我生成“人力资源行业发展趋势”为标题的内容 人力资源行业发展趋势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我正在写一份主题为“2024人力资源行业工作总结与展望”的PPT,现在准备介绍“2024年人力资源行业工作展望”,请帮我生成“人力资源行业发展趋势”为标题的内容</a:t>
            </a:r>
            <a:endParaRPr altLang="en-US" lang="zh-CN"/>
          </a:p>
          <a:p>
            <a:pPr lvl="1"/>
            <a:r>
              <a:rPr altLang="en-US" lang="zh-CN"/>
              <a:t>人力资源行业发展趋势</a:t>
            </a:r>
            <a:endParaRPr altLang="en-US" lang="zh-CN"/>
          </a:p>
          <a:p>
            <a:r>
              <a:rPr altLang="en-US" lang="zh-CN"/>
              <a:t>数字化转型加速：随着人工智能、大数据等技术的不断发展，人力资源数字化转型将更加深入和全面</a:t>
            </a:r>
            <a:endParaRPr altLang="en-US" lang="zh-CN"/>
          </a:p>
          <a:p>
            <a:r>
              <a:rPr altLang="en-US" lang="zh-CN"/>
              <a:t>共享经济崛起：共享经济模式将在人力资源领域得到更广泛的应用，如共享员工、共享招聘等</a:t>
            </a:r>
            <a:endParaRPr altLang="en-US" lang="zh-CN"/>
          </a:p>
          <a:p>
            <a:r>
              <a:rPr altLang="en-US" lang="zh-CN"/>
              <a:t>灵活用工普及：随着企业对灵活用工的需求增加，灵活用工模式将更加普及和多样化</a:t>
            </a:r>
            <a:endParaRPr altLang="en-US" lang="zh-CN"/>
          </a:p>
          <a:p>
            <a:r>
              <a:rPr altLang="en-US" lang="zh-CN"/>
              <a:t>人才管理创新：企业将更加注重人才管理创新，如人才盘点、人才发展等，以提升人才竞争力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人力资源行业发展趋势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人工智能与大数据在人力资源领域的应用</a:t>
            </a:r>
            <a:endParaRPr altLang="en-US" lang="zh-CN"/>
          </a:p>
        </p:txBody>
      </p:sp>
      <p:sp>
        <p:nvSpPr>
          <p:cNvPr id="104963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人工智能与大数据结合在人力资源领域的应用：结合人工智能和大数据技术，实现更加精准的人才推荐和招聘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人工智能在人力资源领域的应用：自动化招聘、智能面试、人才管理等方面，提高招聘效率和质量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大数据在人力资源领域的应用：数据挖掘和分析，帮助企业更好地了解员工需求和行为，优化人力资源管理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未来发展趋势：随着技术的不断发展，人工智能和大数据在人力资源领域的应用将更加广泛和深入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灵活用工与共享经济模式的发展</a:t>
            </a:r>
            <a:endParaRPr altLang="en-US" lang="zh-CN"/>
          </a:p>
        </p:txBody>
      </p:sp>
      <p:sp>
        <p:nvSpPr>
          <p:cNvPr id="104969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灵活用工的定义和特点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共享经济模式的兴起和发展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人力资源行业在灵活用工和共享经济模式下的机遇和挑战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未来发展趋势和展望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员工体验与福利的优化</a:t>
            </a:r>
            <a:endParaRPr altLang="en-US" lang="zh-CN"/>
          </a:p>
        </p:txBody>
      </p:sp>
      <p:sp>
        <p:nvSpPr>
          <p:cNvPr id="104973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4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4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员工体验：关注员工的工作环境、培训和发展机会，提高员工满意度和忠诚度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4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4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福利优化：提供具有竞争力的薪酬和福利，如健康保险、年假等，吸引和留住优秀人才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5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5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灵活工作：提供灵活的工作时间和地点，满足员工的生活和工作需求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5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6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员工关怀：关注员工心理健康和工作压力，提供必要的支持和帮助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全球化与多元化的人力资源管理</a:t>
            </a:r>
            <a:endParaRPr altLang="en-US" lang="zh-CN"/>
          </a:p>
        </p:txBody>
      </p:sp>
      <p:sp>
        <p:nvSpPr>
          <p:cNvPr id="104979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0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0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数字化转型：随着数字化技术的发展，人力资源行业需要利用数字化技术提高效率，包括人工智能、大数据、云计算等技术的应用。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1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专业化趋势：随着人力资源行业的不断发展，专业化趋势越来越明显，包括专业化的培训、专业化的招聘、专业化的绩效管理等。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1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全球化趋势：随着全球化的加速，人力资源行业需要适应跨国企业的需求，提供全球化的服务，包括招聘、培训、绩效管理等。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1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多元化发展：随着企业多元化的增加，人力资源行业需要提供多元化的服务，包括跨文化管理、员工多样性管理、多元化招聘等。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人力资源行业法规政策的变化与影响</a:t>
            </a:r>
            <a:endParaRPr altLang="en-US" lang="zh-CN"/>
          </a:p>
        </p:txBody>
      </p:sp>
      <p:sp>
        <p:nvSpPr>
          <p:cNvPr id="104985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法规政策的变化：介绍近年来人力资源行业法规政策的变化，如劳动法、社保法等相关法规的修订和实施情况。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6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对行业的影响：分析这些法规政策变化对人力资源行业的影响，如对企业用工、招聘、培训等方面的影响。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6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企业应对策略：探讨企业在面对法规政策变化时，应采取的应对策略，如调整用工方式、加强员工培训等。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7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未来展望：预测未来人力资源行业法规政策的发展趋势，为企业制定相应的发展战略提供参考。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未来展望与建议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9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提升人力资源管理的战略地位</a:t>
            </a:r>
            <a:endParaRPr altLang="en-US" lang="zh-CN"/>
          </a:p>
        </p:txBody>
      </p:sp>
      <p:sp>
        <p:nvSpPr>
          <p:cNvPr id="104997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8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8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培养和引进高素质的人力资源管理人才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9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建立完善的人力资源管理体系和制度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9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人力资源管理与战略目标的紧密结合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9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提升人力资源管理部门的地位和影响力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加强人才培养与激励机制</a:t>
            </a:r>
            <a:endParaRPr altLang="en-US" lang="zh-CN"/>
          </a:p>
        </p:txBody>
      </p:sp>
      <p:sp>
        <p:nvSpPr>
          <p:cNvPr id="105003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培养高素质人才：通过培训、学习、实践等方式提高人才的专业素质和综合能力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建立激励机制：通过薪酬、晋升、奖励等方式激发员工的积极性和创造力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营造良好的企业文化：营造积极向上、团结协作的企业文化，增强员工的归属感和凝聚力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加强人才引进与留用：积极引进优秀人才，同时通过良好的工作环境和福利待遇留住人才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推动数字化转型与创新发展</a:t>
            </a:r>
            <a:endParaRPr altLang="en-US" lang="zh-CN"/>
          </a:p>
        </p:txBody>
      </p:sp>
      <p:sp>
        <p:nvSpPr>
          <p:cNvPr id="105007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8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8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人才培养与引进：加强数字化人才队伍建设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9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政策支持：政府出台相关政策支持数字化转型与创新发展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9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数字化转型：利用先进技术提升人力资源管理效率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9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创新发展：探索新的商业模式和增长点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关注员工心理健康与福祉</a:t>
            </a:r>
            <a:endParaRPr altLang="en-US" lang="zh-CN"/>
          </a:p>
        </p:txBody>
      </p:sp>
      <p:sp>
        <p:nvSpPr>
          <p:cNvPr id="105013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员工心理健康的重要性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4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员工福祉对工作满意度的影响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4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未来展望：关注员工心理健康与福祉的趋势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5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建议：如何提高员工心理健康与福祉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0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加强行业合作与交流，共同推动人力资源行业的发展</a:t>
            </a:r>
            <a:endParaRPr altLang="en-US" lang="zh-CN"/>
          </a:p>
        </p:txBody>
      </p:sp>
      <p:sp>
        <p:nvSpPr>
          <p:cNvPr id="1050192" name="矩形: 圆角 1"/>
          <p:cNvSpPr/>
          <p:nvPr>
            <p:custDataLst>
              <p:tags r:id="rId1"/>
            </p:custDataLst>
          </p:nvPr>
        </p:nvSpPr>
        <p:spPr>
          <a:xfrm>
            <a:off x="838200" y="1571023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194" name="Freeform 7"/>
          <p:cNvSpPr/>
          <p:nvPr>
            <p:custDataLst>
              <p:tags r:id="rId2"/>
            </p:custDataLst>
          </p:nvPr>
        </p:nvSpPr>
        <p:spPr bwMode="auto">
          <a:xfrm flipV="1">
            <a:off x="958055" y="1703654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196" name="标题"/>
          <p:cNvSpPr txBox="1"/>
          <p:nvPr>
            <p:custDataLst>
              <p:tags r:id="rId3"/>
            </p:custDataLst>
          </p:nvPr>
        </p:nvSpPr>
        <p:spPr>
          <a:xfrm>
            <a:off x="958055" y="1663499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98" name="正文"/>
          <p:cNvSpPr txBox="1"/>
          <p:nvPr>
            <p:custDataLst>
              <p:tags r:id="rId4"/>
            </p:custDataLst>
          </p:nvPr>
        </p:nvSpPr>
        <p:spPr>
          <a:xfrm>
            <a:off x="2334866" y="1572239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行业合作与交流的重要性：加强行业内的合作与交流，可以促进人力资源行业的创新和发展，提高行业的整体水平和竞争力。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0200" name="矩形: 圆角 19"/>
          <p:cNvSpPr/>
          <p:nvPr>
            <p:custDataLst>
              <p:tags r:id="rId5"/>
            </p:custDataLst>
          </p:nvPr>
        </p:nvSpPr>
        <p:spPr>
          <a:xfrm>
            <a:off x="6159274" y="1571023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202" name="Freeform 7"/>
          <p:cNvSpPr/>
          <p:nvPr>
            <p:custDataLst>
              <p:tags r:id="rId6"/>
            </p:custDataLst>
          </p:nvPr>
        </p:nvSpPr>
        <p:spPr bwMode="auto">
          <a:xfrm flipV="1">
            <a:off x="6273045" y="1702437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204" name="标题"/>
          <p:cNvSpPr txBox="1"/>
          <p:nvPr>
            <p:custDataLst>
              <p:tags r:id="rId7"/>
            </p:custDataLst>
          </p:nvPr>
        </p:nvSpPr>
        <p:spPr>
          <a:xfrm>
            <a:off x="6273045" y="1662283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06" name="正文"/>
          <p:cNvSpPr txBox="1"/>
          <p:nvPr>
            <p:custDataLst>
              <p:tags r:id="rId8"/>
            </p:custDataLst>
          </p:nvPr>
        </p:nvSpPr>
        <p:spPr>
          <a:xfrm>
            <a:off x="7650464" y="1572848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建立合作机制：通过建立行业内的合作机制，如定期举办行业会议、研讨会等活动，促进企业之间的交流与合作，共同探讨行业发展的趋势和问题。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0208" name="矩形: 圆角 28"/>
          <p:cNvSpPr/>
          <p:nvPr>
            <p:custDataLst>
              <p:tags r:id="rId9"/>
            </p:custDataLst>
          </p:nvPr>
        </p:nvSpPr>
        <p:spPr>
          <a:xfrm>
            <a:off x="838200" y="3101151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210" name="Freeform 7"/>
          <p:cNvSpPr/>
          <p:nvPr>
            <p:custDataLst>
              <p:tags r:id="rId10"/>
            </p:custDataLst>
          </p:nvPr>
        </p:nvSpPr>
        <p:spPr bwMode="auto">
          <a:xfrm flipV="1">
            <a:off x="958055" y="3233782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212" name="标题"/>
          <p:cNvSpPr txBox="1"/>
          <p:nvPr>
            <p:custDataLst>
              <p:tags r:id="rId11"/>
            </p:custDataLst>
          </p:nvPr>
        </p:nvSpPr>
        <p:spPr>
          <a:xfrm>
            <a:off x="958055" y="3193628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14" name="正文"/>
          <p:cNvSpPr txBox="1"/>
          <p:nvPr>
            <p:custDataLst>
              <p:tags r:id="rId12"/>
            </p:custDataLst>
          </p:nvPr>
        </p:nvSpPr>
        <p:spPr>
          <a:xfrm>
            <a:off x="2334866" y="3102367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共享资源与经验：企业之间可以共享资源与经验，如人才、技术、市场等方面的资源，共同推动人力资源行业的发展。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0216" name="矩形: 圆角 24"/>
          <p:cNvSpPr/>
          <p:nvPr>
            <p:custDataLst>
              <p:tags r:id="rId13"/>
            </p:custDataLst>
          </p:nvPr>
        </p:nvSpPr>
        <p:spPr>
          <a:xfrm>
            <a:off x="6159274" y="3101151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218" name="Freeform 7"/>
          <p:cNvSpPr/>
          <p:nvPr>
            <p:custDataLst>
              <p:tags r:id="rId14"/>
            </p:custDataLst>
          </p:nvPr>
        </p:nvSpPr>
        <p:spPr bwMode="auto">
          <a:xfrm flipV="1">
            <a:off x="6273045" y="3232565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220" name="标题"/>
          <p:cNvSpPr txBox="1"/>
          <p:nvPr>
            <p:custDataLst>
              <p:tags r:id="rId15"/>
            </p:custDataLst>
          </p:nvPr>
        </p:nvSpPr>
        <p:spPr>
          <a:xfrm>
            <a:off x="6273045" y="3193019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22" name="正文"/>
          <p:cNvSpPr txBox="1"/>
          <p:nvPr>
            <p:custDataLst>
              <p:tags r:id="rId16"/>
            </p:custDataLst>
          </p:nvPr>
        </p:nvSpPr>
        <p:spPr>
          <a:xfrm>
            <a:off x="7650464" y="3103584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培养人才与团队：通过加强行业内的合作与交流，可以培养更多的人才和团队，提高行业的专业水平和素质，为人力资源行业的发展提供有力支持。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0224" name="矩形: 圆角 39"/>
          <p:cNvSpPr/>
          <p:nvPr>
            <p:custDataLst>
              <p:tags r:id="rId17"/>
            </p:custDataLst>
          </p:nvPr>
        </p:nvSpPr>
        <p:spPr>
          <a:xfrm>
            <a:off x="838200" y="4631279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226" name="Freeform 7"/>
          <p:cNvSpPr/>
          <p:nvPr>
            <p:custDataLst>
              <p:tags r:id="rId18"/>
            </p:custDataLst>
          </p:nvPr>
        </p:nvSpPr>
        <p:spPr bwMode="auto">
          <a:xfrm flipV="1">
            <a:off x="958055" y="4763910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228" name="标题"/>
          <p:cNvSpPr txBox="1"/>
          <p:nvPr>
            <p:custDataLst>
              <p:tags r:id="rId19"/>
            </p:custDataLst>
          </p:nvPr>
        </p:nvSpPr>
        <p:spPr>
          <a:xfrm>
            <a:off x="958055" y="4723756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30" name="正文"/>
          <p:cNvSpPr txBox="1"/>
          <p:nvPr>
            <p:custDataLst>
              <p:tags r:id="rId20"/>
            </p:custDataLst>
          </p:nvPr>
        </p:nvSpPr>
        <p:spPr>
          <a:xfrm>
            <a:off x="2334866" y="4632496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推动行业标准化与规范化：通过合作与交流，可以推动人力资源行业的标准化和规范化，制定行业标准和规范，提高行业的整体水平和信誉度。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0232" name="矩形: 圆角 35"/>
          <p:cNvSpPr/>
          <p:nvPr>
            <p:custDataLst>
              <p:tags r:id="rId21"/>
            </p:custDataLst>
          </p:nvPr>
        </p:nvSpPr>
        <p:spPr>
          <a:xfrm>
            <a:off x="6159274" y="4631279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234" name="Freeform 7"/>
          <p:cNvSpPr/>
          <p:nvPr>
            <p:custDataLst>
              <p:tags r:id="rId22"/>
            </p:custDataLst>
          </p:nvPr>
        </p:nvSpPr>
        <p:spPr bwMode="auto">
          <a:xfrm flipV="1">
            <a:off x="6273045" y="4762693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236" name="标题"/>
          <p:cNvSpPr txBox="1"/>
          <p:nvPr>
            <p:custDataLst>
              <p:tags r:id="rId23"/>
            </p:custDataLst>
          </p:nvPr>
        </p:nvSpPr>
        <p:spPr>
          <a:xfrm>
            <a:off x="6273045" y="4723147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38" name="正文"/>
          <p:cNvSpPr txBox="1"/>
          <p:nvPr>
            <p:custDataLst>
              <p:tags r:id="rId24"/>
            </p:custDataLst>
          </p:nvPr>
        </p:nvSpPr>
        <p:spPr>
          <a:xfrm>
            <a:off x="7650464" y="4633712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拓展国际合作与交流：加强国际间的合作与交流，可以引进国际先进的管理理念和技术，拓展国际市场，提高人力资源行业的国际竞争力和影响力。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27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27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27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5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5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5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5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5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5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5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5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5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5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5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SLIDE_ID" val="custom20230982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7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0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5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5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5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5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5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5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70_5*l_h_i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70_5*l_h_i*1_6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70_5*l_h_f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5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5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5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5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5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5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5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5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5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6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0_3*l_h_f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0_3*l_h_a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0_3*l_h_f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0_3*l_h_a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0_3*l_h_f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0_3*l_h_a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0_3*l_h_f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0_3*l_h_a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6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7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75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4_5*l_h_i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4_5*l_h_i*1_1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4_5*l_h_a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4_5*l_h_f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4_5*l_h_i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4_5*l_h_i*1_2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4_5*l_h_a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4_5*l_h_f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4_5*l_h_i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4_5*l_h_i*1_3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4_5*l_h_a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4_5*l_h_f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4_5*l_h_i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4_5*l_h_i*1_4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4_5*l_h_a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4_5*l_h_f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654_5*l_h_i*1_5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654_5*l_h_i*1_5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54_5*l_h_a*1_5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54_5*l_h_f*1_5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654_5*l_h_i*1_6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654_5*l_h_i*1_6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654_5*l_h_a*1_6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654_5*l_h_f*1_6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344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2023-12-17T13:43:41Z</dcterms:created>
  <dcterms:modified xsi:type="dcterms:W3CDTF">2023-12-17T13:43:41Z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86d2e6b6ab884a50900e965b74398f11_21</vt:lpwstr>
  </property>
</Properties>
</file>