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06" r:id="rId1"/>
    <p:sldMasterId id="2147485843" r:id="rId2"/>
  </p:sldMasterIdLst>
  <p:notesMasterIdLst>
    <p:notesMasterId r:id="rId3"/>
  </p:notesMasterIdLst>
  <p:sldIdLst>
    <p:sldId id="1259" r:id="rId4"/>
    <p:sldId id="1262" r:id="rId5"/>
    <p:sldId id="1265" r:id="rId6"/>
    <p:sldId id="1268" r:id="rId7"/>
    <p:sldId id="1274" r:id="rId9"/>
    <p:sldId id="1277" r:id="rId10"/>
    <p:sldId id="1280" r:id="rId11"/>
    <p:sldId id="1283" r:id="rId12"/>
    <p:sldId id="1289" r:id="rId14"/>
    <p:sldId id="1292" r:id="rId15"/>
    <p:sldId id="1295" r:id="rId16"/>
    <p:sldId id="1298" r:id="rId17"/>
    <p:sldId id="1304" r:id="rId19"/>
    <p:sldId id="1307" r:id="rId20"/>
    <p:sldId id="1310" r:id="rId21"/>
    <p:sldId id="1313" r:id="rId22"/>
    <p:sldId id="1316" r:id="rId23"/>
    <p:sldId id="1322" r:id="rId25"/>
    <p:sldId id="1325" r:id="rId26"/>
    <p:sldId id="1328" r:id="rId27"/>
    <p:sldId id="1331" r:id="rId28"/>
    <p:sldId id="1334" r:id="rId29"/>
    <p:sldId id="1340" r:id="rId31"/>
    <p:sldId id="1343" r:id="rId32"/>
    <p:sldId id="1346" r:id="rId33"/>
    <p:sldId id="134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07" r:id="rId1"/>
    <p:sldLayoutId id="2147485808" r:id="rId2"/>
    <p:sldLayoutId id="2147485809" r:id="rId3"/>
    <p:sldLayoutId id="2147485810" r:id="rId4"/>
    <p:sldLayoutId id="2147485811" r:id="rId5"/>
    <p:sldLayoutId id="2147485812" r:id="rId6"/>
    <p:sldLayoutId id="2147485813" r:id="rId7"/>
    <p:sldLayoutId id="2147485814" r:id="rId8"/>
    <p:sldLayoutId id="2147485815" r:id="rId9"/>
    <p:sldLayoutId id="2147485816" r:id="rId10"/>
    <p:sldLayoutId id="21474858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844" r:id="rId1"/>
    <p:sldLayoutId id="2147485845" r:id="rId2"/>
    <p:sldLayoutId id="2147485846" r:id="rId3"/>
    <p:sldLayoutId id="2147485847" r:id="rId4"/>
    <p:sldLayoutId id="2147485848" r:id="rId5"/>
    <p:sldLayoutId id="2147485849" r:id="rId6"/>
    <p:sldLayoutId id="2147485850" r:id="rId7"/>
    <p:sldLayoutId id="2147485851" r:id="rId8"/>
    <p:sldLayoutId id="2147485852" r:id="rId9"/>
    <p:sldLayoutId id="2147485853" r:id="rId10"/>
    <p:sldLayoutId id="21474858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学校信息化与数据安全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学校信息化现状与挑战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数据安全的重要性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学校信息化与数据安全的策略与措施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学校信息化与数据安全的实践案例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未来学校信息化与数据安全的展望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学校信息化现状与挑战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信息化建设的背景</a:t>
            </a:r>
            <a:endParaRPr altLang="en-US" lang="zh-CN"/>
          </a:p>
        </p:txBody>
      </p:sp>
      <p:sp>
        <p:nvSpPr>
          <p:cNvPr id="10490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教育教学改革的需求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政府政策与资金的支持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学校信息化建设的必要性和意义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信息化建设的现状</a:t>
            </a:r>
            <a:endParaRPr altLang="en-US" lang="zh-CN"/>
          </a:p>
        </p:txBody>
      </p:sp>
      <p:sp>
        <p:nvSpPr>
          <p:cNvPr id="10491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信息化建设的成果：学校信息化建设的成果和现状，包括数字化校园、在线教育、智慧校园等方面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信息化建设的挑战：学校信息化建设面临的挑战和问题，如资金、技术、人才等方面的困难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信息化建设的未来趋势：未来学校信息化建设的趋势和发展方向，如云计算、大数据、人工智能等技术的应用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信息化建设的意义：学校信息化建设的重要性和意义，包括提高教育质量、促进教育公平、提升学校管理效率等方面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180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信息化应用与教育教学融合不够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0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信息化投入与产出不成正比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数据安全风险日益突出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2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信息化水平参差不齐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数据安全的重要性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数据安全的概念与定义</a:t>
            </a:r>
            <a:endParaRPr altLang="en-US" lang="zh-CN"/>
          </a:p>
        </p:txBody>
      </p:sp>
      <p:sp>
        <p:nvSpPr>
          <p:cNvPr id="10493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数据安全的基本概念：数据安全是指保护数据免受未经授权的访问、泄露、破坏、篡改、销毁等风险。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数据安全的定义：数据安全是一种通过技术、管理和法律手段，保护数据的机密性、完整性和可用性的能力。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数据安全的重要性：随着信息化的快速发展，数据已经成为企业、组织和社会的重要资产。数据安全对于保障个人隐私、企业利益和国家安全具有重要意义。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数据安全的范围：数据安全不仅包括保护数据的机密性和完整性，还包括数据的可用性和可追溯性。同时，还需要考虑数据的安全存储、传输和使用等方面的安全问题。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数据安全的重要性</a:t>
            </a:r>
            <a:endParaRPr altLang="en-US" lang="zh-CN"/>
          </a:p>
        </p:txBody>
      </p:sp>
      <p:sp>
        <p:nvSpPr>
          <p:cNvPr id="104938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建立完善的数据安全管理制度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提高师生数据安全意识的重要性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数据泄露的风险与危害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保障数据安全的技术措施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数据泄露的危害与后果</a:t>
            </a:r>
            <a:endParaRPr altLang="en-US" lang="zh-CN"/>
          </a:p>
        </p:txBody>
      </p:sp>
      <p:sp>
        <p:nvSpPr>
          <p:cNvPr id="10494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财务损失：数据泄露可能导致财务损失，如信用卡信息、银行账户信息等被盗用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声誉损害：数据泄露可能对企业的声誉造成损害，影响客户信任和业务发展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法律责任：数据泄露可能涉及法律责任，如违反隐私法规等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业务中断：数据泄露可能导致业务中断，如系统崩溃、业务数据丢失等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学校信息化与数据安全的策略与措施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制定信息化战略规划</a:t>
            </a:r>
            <a:endParaRPr altLang="en-US" lang="zh-CN"/>
          </a:p>
        </p:txBody>
      </p:sp>
      <p:sp>
        <p:nvSpPr>
          <p:cNvPr id="1049584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确保信息化战略规划与学校整体战略相协调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4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制定符合学校发展的信息化战略规划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梳理现有信息化资源与需求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6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明确学校信息化建设的目标与定位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加强数据安全防护措施</a:t>
            </a:r>
            <a:endParaRPr altLang="en-US" lang="zh-CN"/>
          </a:p>
        </p:txBody>
      </p:sp>
      <p:sp>
        <p:nvSpPr>
          <p:cNvPr id="10496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建立完善的数据安全管理制度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加强数据加密和备份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定期进行数据安全检查和评估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及时更新和升级数据安全防护软件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建立完善的数据管理制度</a:t>
            </a:r>
            <a:endParaRPr altLang="en-US" lang="zh-CN"/>
          </a:p>
        </p:txBody>
      </p:sp>
      <p:sp>
        <p:nvSpPr>
          <p:cNvPr id="104971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加强数据访问权限管理：对不同用户设置不同的访问权限，防止数据泄露或被篡改。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定期进行数据安全检查：及时发现和修复潜在的安全漏洞，确保数据的安全性。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制定数据管理制度：明确数据管理流程、责任和权限，确保数据的安全性和完整性。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建立数据备份机制：定期对重要数据进行备份，防止数据丢失或损坏。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提高师生数据安全意识</a:t>
            </a:r>
            <a:endParaRPr altLang="en-US" lang="zh-CN"/>
          </a:p>
        </p:txBody>
      </p:sp>
      <p:sp>
        <p:nvSpPr>
          <p:cNvPr id="104977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加强师生数据安全教育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定期开展数据安全培训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建立师生数据安全管理制度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9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鼓励师生使用加密技术保护个人数据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学校信息化与数据安全的实践案例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某学校信息化建设的成功案例</a:t>
            </a:r>
            <a:endParaRPr altLang="en-US" lang="zh-CN"/>
          </a:p>
        </p:txBody>
      </p:sp>
      <p:sp>
        <p:nvSpPr>
          <p:cNvPr id="1049912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背景介绍：该学校在信息化建设方面起步较早，具备一定的基础和经验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建设目标：明确信息化建设目标，包括提高教学效率、优化管理流程等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实施过程：详细介绍该学校在信息化建设过程中的具体措施和实施步骤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成果展示：展示该学校在信息化建设后所取得的成果和效益，包括教学、管理等方面的提升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经验总结：总结该学校在信息化建设过程中的经验和教训，为其他学校提供参考和借鉴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某学校数据安全防护的实践经验</a:t>
            </a:r>
            <a:endParaRPr altLang="en-US" lang="zh-CN"/>
          </a:p>
        </p:txBody>
      </p:sp>
      <p:sp>
        <p:nvSpPr>
          <p:cNvPr id="10499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背景介绍：某学校信息化建设的现状和数据安全的重要性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实践案例：该校数据安全防护的具体措施和实践过程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经验总结：该校在数据安全防护方面的成功经验和教训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未来展望：该校在数据安全防护方面的未来规划和展望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某学校数据管理制度的完善过程</a:t>
            </a:r>
            <a:endParaRPr altLang="en-US" lang="zh-CN"/>
          </a:p>
        </p:txBody>
      </p:sp>
      <p:sp>
        <p:nvSpPr>
          <p:cNvPr id="10500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背景介绍：某学校数据管理制度的初始状况和存在的问题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完善过程：逐步推进数据管理制度的改进和优化，包括明确数据管理职责、建立数据分类和分级制度、加强数据安全保护措施等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实践效果：通过完善数据管理制度，提高学校数据管理的效率和安全性，保障学校各项工作的顺利开展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总结与展望：对完善学校数据管理制度的过程进行总结，并提出未来进一步改进和发展的方向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某学校提高师生数据安全意识的举措</a:t>
            </a:r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1"/>
            </p:custDataLst>
          </p:nvPr>
        </p:nvSpPr>
        <p:spPr>
          <a:xfrm>
            <a:off x="2847422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开展数据安全教育活动：定期组织师生参加数据安全知识讲座、培训课程或竞赛，提高师生对数据安全的重视程度。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"/>
            </p:custDataLst>
          </p:nvPr>
        </p:nvSpPr>
        <p:spPr>
          <a:xfrm>
            <a:off x="2847422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制定数据安全管理制度：明确师生在使用学校信息化系统时需要遵守的数据安全规定，如密码管理、数据备份、防病毒等。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3"/>
            </p:custDataLst>
          </p:nvPr>
        </p:nvSpPr>
        <p:spPr>
          <a:xfrm>
            <a:off x="2847422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提供数据安全技术支持：为师生提供必要的数据安全技术支持，如加密技术、身份认证等，确保学校信息化系统的数据安全。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4"/>
            </p:custDataLst>
          </p:nvPr>
        </p:nvSpPr>
        <p:spPr>
          <a:xfrm>
            <a:off x="2847422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定期进行数据安全检查：定期对学校信息化系统进行数据安全检查，及时发现并解决潜在的安全隐患。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5"/>
            </p:custDataLst>
          </p:nvPr>
        </p:nvSpPr>
        <p:spPr>
          <a:xfrm>
            <a:off x="2847422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加强与家长的沟通与合作：通过家长会、家长信等方式，向家长宣传数据安全知识，提高家长对子女数据安全的关注度。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未来学校信息化与数据安全的展望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未来学校信息化发展趋势</a:t>
            </a:r>
            <a:endParaRPr altLang="en-US" lang="zh-CN"/>
          </a:p>
        </p:txBody>
      </p:sp>
      <p:sp>
        <p:nvSpPr>
          <p:cNvPr id="10501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云计算与大数据技术应用：提高数据处理和分析能力，为学校决策提供支持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物联网与智能化应用：实现设备互联、智能化管理，提高学校运营效率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移动学习与在线教育普及：推动教育信息化发展，满足学生个性化学习需求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信息安全与隐私保护：加强数据安全保护，保障师生个人隐私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数据安全面临的挑战与机遇</a:t>
            </a:r>
            <a:endParaRPr altLang="en-US" lang="zh-CN"/>
          </a:p>
        </p:txBody>
      </p:sp>
      <p:sp>
        <p:nvSpPr>
          <p:cNvPr id="10502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挑战：黑客攻击、数据泄露、网络犯罪等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未来展望：加强技术研发、完善法律法规、提高公众意识等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应对策略：建立完善的数据安全体系、加强数据备份与恢复能力、提高网络安全防护能力等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机遇：加强数据安全保护、提高数据利用效率、促进数字化转型等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学校信息化与数据安全的发展方向</a:t>
            </a:r>
            <a:endParaRPr altLang="en-US" lang="zh-CN"/>
          </a:p>
        </p:txBody>
      </p:sp>
      <p:sp>
        <p:nvSpPr>
          <p:cNvPr id="10503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云计算与大数据技术的融合：提高数据处理和分析能力，为学校信息化提供更高效、智能的支持。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人工智能与机器学习的应用：通过智能算法和模型，实现自动化决策和预测，提高学校信息化和数据安全的管理水平。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区块链技术的引入：保障数据安全和可信度，降低数据泄露和篡改的风险。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物联网技术的普及：实现设备间的互联互通，提高学校信息化和数据安全的综合管理能力。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9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396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98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9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47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2023-12-16T01:11:49Z</dcterms:created>
  <dcterms:modified xsi:type="dcterms:W3CDTF">2023-12-16T01:11:49Z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a80423e665774549a9cb8bf9b0120a60_21</vt:lpwstr>
  </property>
</Properties>
</file>