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722" r:id="rId1"/>
    <p:sldMasterId id="2147485759" r:id="rId2"/>
  </p:sldMasterIdLst>
  <p:notesMasterIdLst>
    <p:notesMasterId r:id="rId3"/>
  </p:notesMasterIdLst>
  <p:sldIdLst>
    <p:sldId id="1176" r:id="rId4"/>
    <p:sldId id="1179" r:id="rId5"/>
    <p:sldId id="1182" r:id="rId6"/>
    <p:sldId id="1185" r:id="rId7"/>
    <p:sldId id="1191" r:id="rId9"/>
    <p:sldId id="1194" r:id="rId10"/>
    <p:sldId id="1197" r:id="rId11"/>
    <p:sldId id="1200" r:id="rId12"/>
    <p:sldId id="1203" r:id="rId13"/>
    <p:sldId id="1209" r:id="rId15"/>
    <p:sldId id="1212" r:id="rId16"/>
    <p:sldId id="1215" r:id="rId17"/>
    <p:sldId id="1218" r:id="rId18"/>
    <p:sldId id="1221" r:id="rId19"/>
    <p:sldId id="1227" r:id="rId21"/>
    <p:sldId id="1230" r:id="rId22"/>
    <p:sldId id="1233" r:id="rId23"/>
    <p:sldId id="1236" r:id="rId24"/>
    <p:sldId id="1239" r:id="rId25"/>
    <p:sldId id="1245" r:id="rId27"/>
    <p:sldId id="1248" r:id="rId28"/>
    <p:sldId id="1251" r:id="rId29"/>
    <p:sldId id="1254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image" Target="../media/image2.png"/><Relationship Id="rId3" Type="http://schemas.openxmlformats.org/officeDocument/2006/relationships/tags" Target="../tags/tag6.xml"/><Relationship Id="rId4" Type="http://schemas.openxmlformats.org/officeDocument/2006/relationships/tags" Target="../tags/tag7.xml"/><Relationship Id="rId5" Type="http://schemas.openxmlformats.org/officeDocument/2006/relationships/tags" Target="../tags/tag8.xml"/><Relationship Id="rId6" Type="http://schemas.openxmlformats.org/officeDocument/2006/relationships/tags" Target="../tags/tag9.xml"/><Relationship Id="rId7" Type="http://schemas.openxmlformats.org/officeDocument/2006/relationships/tags" Target="../tags/tag10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3.png"/><Relationship Id="rId3" Type="http://schemas.openxmlformats.org/officeDocument/2006/relationships/tags" Target="../tags/tag12.xml"/><Relationship Id="rId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4.pn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5.png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tags" Target="../tags/tag49.xml"/><Relationship Id="rId6" Type="http://schemas.openxmlformats.org/officeDocument/2006/relationships/tags" Target="../tags/tag50.xml"/><Relationship Id="rId7" Type="http://schemas.openxmlformats.org/officeDocument/2006/relationships/tags" Target="../tags/tag51.xml"/><Relationship Id="rId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586" r="671" b="-1"/>
          <a:stretch>
            <a:fillRect/>
          </a:stretch>
        </p:blipFill>
        <p:spPr>
          <a:xfrm>
            <a:off x="0" y="-14831"/>
            <a:ext cx="12192000" cy="6872831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2162810"/>
            <a:ext cx="7202805" cy="126619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0" y="1164371"/>
            <a:ext cx="10515600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署名占位符 10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838200" y="3435631"/>
            <a:ext cx="2743200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429"/>
            <a:ext cx="12192000" cy="6857142"/>
          </a:xfrm>
          <a:prstGeom prst="rect"/>
        </p:spPr>
      </p:pic>
      <p:sp>
        <p:nvSpPr>
          <p:cNvPr id="104867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" y="14287"/>
            <a:ext cx="12158662" cy="6843713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788" y="755699"/>
            <a:ext cx="2880000" cy="5563619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279" r="833"/>
          <a:stretch>
            <a:fillRect/>
          </a:stretch>
        </p:blipFill>
        <p:spPr>
          <a:xfrm>
            <a:off x="1" y="0"/>
            <a:ext cx="12191999" cy="6843712"/>
          </a:xfrm>
          <a:prstGeom prst="rect"/>
        </p:spPr>
      </p:pic>
      <p:sp>
        <p:nvSpPr>
          <p:cNvPr id="104868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2047240" y="2228215"/>
            <a:ext cx="9144000" cy="1931670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6" name="节编号 3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2045335" y="803275"/>
            <a:ext cx="9144000" cy="1405890"/>
          </a:xfrm>
        </p:spPr>
        <p:txBody>
          <a:bodyPr anchor="b" anchorCtr="0" bIns="0" rIns="0" tIns="0">
            <a:noAutofit/>
          </a:bodyPr>
          <a:lstStyle>
            <a:lvl1pPr algn="r" indent="0" marL="0">
              <a:buNone/>
              <a:defRPr b="1" sz="8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/>
        </p:spPr>
      </p:pic>
      <p:sp>
        <p:nvSpPr>
          <p:cNvPr id="104874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216451"/>
            <a:ext cx="10515000" cy="1800000"/>
          </a:xfrm>
        </p:spPr>
        <p:txBody>
          <a:bodyPr anchor="b"/>
          <a:lstStyle>
            <a:lvl1pPr algn="ctr">
              <a:lnSpc>
                <a:spcPct val="100000"/>
              </a:lnSpc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署名占位符 10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65" y="3380249"/>
            <a:ext cx="10514400" cy="898647"/>
          </a:xfrm>
        </p:spPr>
        <p:txBody>
          <a:bodyPr anchor="t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8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5"/>
          <p:cNvSpPr>
            <a:spLocks noGrp="1"/>
          </p:cNvSpPr>
          <p:nvPr>
            <p:ph type="ftr" sz="quarter" idx="19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6"/>
          <p:cNvSpPr>
            <a:spLocks noGrp="1"/>
          </p:cNvSpPr>
          <p:nvPr>
            <p:ph type="sldNum" sz="quarter" idx="20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2.xml"/><Relationship Id="rId13" Type="http://schemas.openxmlformats.org/officeDocument/2006/relationships/image" Target="../media/image6.png"/><Relationship Id="rId14" Type="http://schemas.openxmlformats.org/officeDocument/2006/relationships/tags" Target="../tags/tag53.xml"/><Relationship Id="rId15" Type="http://schemas.openxmlformats.org/officeDocument/2006/relationships/tags" Target="../tags/tag54.xml"/><Relationship Id="rId16" Type="http://schemas.openxmlformats.org/officeDocument/2006/relationships/tags" Target="../tags/tag55.xml"/><Relationship Id="rId17" Type="http://schemas.openxmlformats.org/officeDocument/2006/relationships/tags" Target="../tags/tag56.xml"/><Relationship Id="rId18" Type="http://schemas.openxmlformats.org/officeDocument/2006/relationships/tags" Target="../tags/tag57.xml"/><Relationship Id="rId19" Type="http://schemas.openxmlformats.org/officeDocument/2006/relationships/tags" Target="../tags/tag5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723" r:id="rId1"/>
    <p:sldLayoutId id="2147485724" r:id="rId2"/>
    <p:sldLayoutId id="2147485725" r:id="rId3"/>
    <p:sldLayoutId id="2147485726" r:id="rId4"/>
    <p:sldLayoutId id="2147485727" r:id="rId5"/>
    <p:sldLayoutId id="2147485728" r:id="rId6"/>
    <p:sldLayoutId id="2147485729" r:id="rId7"/>
    <p:sldLayoutId id="2147485730" r:id="rId8"/>
    <p:sldLayoutId id="2147485731" r:id="rId9"/>
    <p:sldLayoutId id="2147485732" r:id="rId10"/>
    <p:sldLayoutId id="214748573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34187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760" r:id="rId1"/>
    <p:sldLayoutId id="2147485761" r:id="rId2"/>
    <p:sldLayoutId id="2147485762" r:id="rId3"/>
    <p:sldLayoutId id="2147485763" r:id="rId4"/>
    <p:sldLayoutId id="2147485764" r:id="rId5"/>
    <p:sldLayoutId id="2147485765" r:id="rId6"/>
    <p:sldLayoutId id="2147485766" r:id="rId7"/>
    <p:sldLayoutId id="2147485767" r:id="rId8"/>
    <p:sldLayoutId id="2147485768" r:id="rId9"/>
    <p:sldLayoutId id="2147485769" r:id="rId10"/>
    <p:sldLayoutId id="214748577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lt1">
              <a:lumMod val="100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4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9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tags" Target="../tags/tag70.xml"/><Relationship Id="rId9" Type="http://schemas.openxmlformats.org/officeDocument/2006/relationships/tags" Target="../tags/tag71.xml"/><Relationship Id="rId10" Type="http://schemas.openxmlformats.org/officeDocument/2006/relationships/tags" Target="../tags/tag72.xml"/><Relationship Id="rId11" Type="http://schemas.openxmlformats.org/officeDocument/2006/relationships/tags" Target="../tags/tag73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0.xml"/><Relationship Id="rId2" Type="http://schemas.openxmlformats.org/officeDocument/2006/relationships/tags" Target="../tags/tag81.xml"/><Relationship Id="rId3" Type="http://schemas.openxmlformats.org/officeDocument/2006/relationships/tags" Target="../tags/tag8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tags" Target="../tags/tag90.xml"/><Relationship Id="rId6" Type="http://schemas.openxmlformats.org/officeDocument/2006/relationships/tags" Target="../tags/tag91.xml"/><Relationship Id="rId7" Type="http://schemas.openxmlformats.org/officeDocument/2006/relationships/tags" Target="../tags/tag92.xml"/><Relationship Id="rId8" Type="http://schemas.openxmlformats.org/officeDocument/2006/relationships/tags" Target="../tags/tag93.xml"/><Relationship Id="rId9" Type="http://schemas.openxmlformats.org/officeDocument/2006/relationships/tags" Target="../tags/tag94.xml"/><Relationship Id="rId10" Type="http://schemas.openxmlformats.org/officeDocument/2006/relationships/tags" Target="../tags/tag95.xml"/><Relationship Id="rId11" Type="http://schemas.openxmlformats.org/officeDocument/2006/relationships/tags" Target="../tags/tag96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tags" Target="../tags/tag124.xml"/><Relationship Id="rId8" Type="http://schemas.openxmlformats.org/officeDocument/2006/relationships/tags" Target="../tags/tag125.xml"/><Relationship Id="rId9" Type="http://schemas.openxmlformats.org/officeDocument/2006/relationships/tags" Target="../tags/tag126.xml"/><Relationship Id="rId10" Type="http://schemas.openxmlformats.org/officeDocument/2006/relationships/tags" Target="../tags/tag127.xml"/><Relationship Id="rId11" Type="http://schemas.openxmlformats.org/officeDocument/2006/relationships/tags" Target="../tags/tag128.xml"/><Relationship Id="rId12" Type="http://schemas.openxmlformats.org/officeDocument/2006/relationships/tags" Target="../tags/tag129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tags" Target="../tags/tag157.xml"/><Relationship Id="rId14" Type="http://schemas.openxmlformats.org/officeDocument/2006/relationships/tags" Target="../tags/tag158.xml"/><Relationship Id="rId15" Type="http://schemas.openxmlformats.org/officeDocument/2006/relationships/tags" Target="../tags/tag159.xml"/><Relationship Id="rId16" Type="http://schemas.openxmlformats.org/officeDocument/2006/relationships/tags" Target="../tags/tag160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tags" Target="../tags/tag200.xml"/><Relationship Id="rId14" Type="http://schemas.openxmlformats.org/officeDocument/2006/relationships/tags" Target="../tags/tag201.xml"/><Relationship Id="rId15" Type="http://schemas.openxmlformats.org/officeDocument/2006/relationships/tags" Target="../tags/tag202.xml"/><Relationship Id="rId16" Type="http://schemas.openxmlformats.org/officeDocument/2006/relationships/tags" Target="../tags/tag203.xml"/><Relationship Id="rId17" Type="http://schemas.openxmlformats.org/officeDocument/2006/relationships/tags" Target="../tags/tag204.xml"/><Relationship Id="rId18" Type="http://schemas.openxmlformats.org/officeDocument/2006/relationships/tags" Target="../tags/tag205.xml"/><Relationship Id="rId19" Type="http://schemas.openxmlformats.org/officeDocument/2006/relationships/tags" Target="../tags/tag206.xml"/><Relationship Id="rId20" Type="http://schemas.openxmlformats.org/officeDocument/2006/relationships/tags" Target="../tags/tag207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tags" Target="../tags/tag247.xml"/><Relationship Id="rId14" Type="http://schemas.openxmlformats.org/officeDocument/2006/relationships/tags" Target="../tags/tag248.xml"/><Relationship Id="rId15" Type="http://schemas.openxmlformats.org/officeDocument/2006/relationships/tags" Target="../tags/tag249.xml"/><Relationship Id="rId16" Type="http://schemas.openxmlformats.org/officeDocument/2006/relationships/tags" Target="../tags/tag250.xml"/><Relationship Id="rId17" Type="http://schemas.openxmlformats.org/officeDocument/2006/relationships/tags" Target="../tags/tag251.xml"/><Relationship Id="rId18" Type="http://schemas.openxmlformats.org/officeDocument/2006/relationships/tags" Target="../tags/tag252.xml"/><Relationship Id="rId19" Type="http://schemas.openxmlformats.org/officeDocument/2006/relationships/tags" Target="../tags/tag253.xml"/><Relationship Id="rId20" Type="http://schemas.openxmlformats.org/officeDocument/2006/relationships/tags" Target="../tags/tag254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tags" Target="../tags/tag267.xml"/><Relationship Id="rId14" Type="http://schemas.openxmlformats.org/officeDocument/2006/relationships/tags" Target="../tags/tag268.xml"/><Relationship Id="rId15" Type="http://schemas.openxmlformats.org/officeDocument/2006/relationships/tags" Target="../tags/tag269.xml"/><Relationship Id="rId16" Type="http://schemas.openxmlformats.org/officeDocument/2006/relationships/tags" Target="../tags/tag270.xml"/><Relationship Id="rId17" Type="http://schemas.openxmlformats.org/officeDocument/2006/relationships/tags" Target="../tags/tag271.xml"/><Relationship Id="rId18" Type="http://schemas.openxmlformats.org/officeDocument/2006/relationships/tags" Target="../tags/tag272.xml"/><Relationship Id="rId19" Type="http://schemas.openxmlformats.org/officeDocument/2006/relationships/tags" Target="../tags/tag273.xml"/><Relationship Id="rId20" Type="http://schemas.openxmlformats.org/officeDocument/2006/relationships/tags" Target="../tags/tag274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162810"/>
            <a:ext cx="7202805" cy="1266190"/>
          </a:xfrm>
        </p:spPr>
        <p:txBody>
          <a:bodyPr>
            <a:normAutofit fontScale="90000"/>
          </a:bodyPr>
          <a:p>
            <a:r>
              <a:rPr altLang="en-US" lang="zh-CN"/>
              <a:t>人工智能在物联网安全中的应用与挑战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1164371"/>
            <a:ext cx="10515600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3435631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755699"/>
            <a:ext cx="2880000" cy="5563619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66" name="序号"/>
          <p:cNvSpPr txBox="1"/>
          <p:nvPr>
            <p:custDataLst>
              <p:tags r:id="rId2"/>
            </p:custDataLst>
          </p:nvPr>
        </p:nvSpPr>
        <p:spPr>
          <a:xfrm>
            <a:off x="4340225" y="15214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01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68" name="项标题"/>
          <p:cNvSpPr txBox="1"/>
          <p:nvPr>
            <p:custDataLst>
              <p:tags r:id="rId3"/>
            </p:custDataLst>
          </p:nvPr>
        </p:nvSpPr>
        <p:spPr>
          <a:xfrm>
            <a:off x="6745605" y="16205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0" name="Line 1"/>
          <p:cNvSpPr/>
          <p:nvPr>
            <p:custDataLst>
              <p:tags r:id="rId4"/>
            </p:custDataLst>
          </p:nvPr>
        </p:nvSpPr>
        <p:spPr>
          <a:xfrm>
            <a:off x="4688840" y="22244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2" name="序号"/>
          <p:cNvSpPr txBox="1"/>
          <p:nvPr>
            <p:custDataLst>
              <p:tags r:id="rId5"/>
            </p:custDataLst>
          </p:nvPr>
        </p:nvSpPr>
        <p:spPr>
          <a:xfrm>
            <a:off x="4340225" y="24612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02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74" name="项标题"/>
          <p:cNvSpPr txBox="1"/>
          <p:nvPr>
            <p:custDataLst>
              <p:tags r:id="rId6"/>
            </p:custDataLst>
          </p:nvPr>
        </p:nvSpPr>
        <p:spPr>
          <a:xfrm>
            <a:off x="6745605" y="25603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人工智能在物联网安全中的应用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Line 1"/>
          <p:cNvSpPr/>
          <p:nvPr>
            <p:custDataLst>
              <p:tags r:id="rId7"/>
            </p:custDataLst>
          </p:nvPr>
        </p:nvSpPr>
        <p:spPr>
          <a:xfrm>
            <a:off x="4688840" y="31642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8" name="序号"/>
          <p:cNvSpPr txBox="1"/>
          <p:nvPr>
            <p:custDataLst>
              <p:tags r:id="rId8"/>
            </p:custDataLst>
          </p:nvPr>
        </p:nvSpPr>
        <p:spPr>
          <a:xfrm>
            <a:off x="4340225" y="34010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03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0" name="项标题"/>
          <p:cNvSpPr txBox="1"/>
          <p:nvPr>
            <p:custDataLst>
              <p:tags r:id="rId9"/>
            </p:custDataLst>
          </p:nvPr>
        </p:nvSpPr>
        <p:spPr>
          <a:xfrm>
            <a:off x="6745605" y="35001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人工智能在物联网安全中的挑战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2" name="Line 1"/>
          <p:cNvSpPr/>
          <p:nvPr>
            <p:custDataLst>
              <p:tags r:id="rId10"/>
            </p:custDataLst>
          </p:nvPr>
        </p:nvSpPr>
        <p:spPr>
          <a:xfrm>
            <a:off x="4688840" y="41040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84" name="序号"/>
          <p:cNvSpPr txBox="1"/>
          <p:nvPr>
            <p:custDataLst>
              <p:tags r:id="rId11"/>
            </p:custDataLst>
          </p:nvPr>
        </p:nvSpPr>
        <p:spPr>
          <a:xfrm>
            <a:off x="4340225" y="43408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04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6" name="项标题"/>
          <p:cNvSpPr txBox="1"/>
          <p:nvPr>
            <p:custDataLst>
              <p:tags r:id="rId12"/>
            </p:custDataLst>
          </p:nvPr>
        </p:nvSpPr>
        <p:spPr>
          <a:xfrm>
            <a:off x="6745605" y="44399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 fontScale="95000" lnSpcReduction="10000"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应对人工智能在物联网安全中的挑战的措施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Line 1"/>
          <p:cNvSpPr/>
          <p:nvPr>
            <p:custDataLst>
              <p:tags r:id="rId13"/>
            </p:custDataLst>
          </p:nvPr>
        </p:nvSpPr>
        <p:spPr>
          <a:xfrm>
            <a:off x="4688840" y="50438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4340225" y="52806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05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745605" y="53797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未来展望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4" name="Line 1"/>
          <p:cNvSpPr/>
          <p:nvPr>
            <p:custDataLst>
              <p:tags r:id="rId16"/>
            </p:custDataLst>
          </p:nvPr>
        </p:nvSpPr>
        <p:spPr>
          <a:xfrm>
            <a:off x="4688840" y="59836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添加目录项标题</a:t>
            </a:r>
            <a:endParaRPr altLang="en-US" lang="zh-CN"/>
          </a:p>
        </p:txBody>
      </p:sp>
      <p:sp>
        <p:nvSpPr>
          <p:cNvPr id="10488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人工智能在物联网安全中的应用</a:t>
            </a:r>
            <a:endParaRPr altLang="en-US" lang="zh-CN"/>
          </a:p>
        </p:txBody>
      </p:sp>
      <p:sp>
        <p:nvSpPr>
          <p:cNvPr id="10488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人工智能技术介绍</a:t>
            </a:r>
            <a:endParaRPr altLang="en-US" lang="zh-CN"/>
          </a:p>
        </p:txBody>
      </p:sp>
      <p:sp>
        <p:nvSpPr>
          <p:cNvPr id="104889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人工智能技术在物联网安全中的优势和作用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人工智能技术的基本概念和原理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人工智能技术在物联网安全中的应用场景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人工智能技术在物联网安全中的具体应用案例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物联网安全问题概述</a:t>
            </a:r>
            <a:endParaRPr altLang="en-US" lang="zh-CN"/>
          </a:p>
        </p:txBody>
      </p:sp>
      <p:sp>
        <p:nvSpPr>
          <p:cNvPr id="104895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6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6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物联网设备之间的通信存在安全隐患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物联网设备的数据存储和处理存在风险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物联网设备数量庞大，涉及多个领域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物联网设备存在安全漏洞，易被攻击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人工智能在物联网安全中的应用场景</a:t>
            </a:r>
            <a:endParaRPr altLang="en-US" lang="zh-CN"/>
          </a:p>
        </p:txBody>
      </p:sp>
      <p:sp>
        <p:nvSpPr>
          <p:cNvPr id="104901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入侵检测和防御：利用人工智能技术对物联网设备进行实时监测和数据分析，及时发现并阻止网络攻击。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设备身份验证：通过人工智能技术对设备进行身份验证，确保只有授权设备可以接入物联网系统。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数据加密和隐私保护：利用人工智能技术对物联网数据进行加密和隐私保护，确保数据传输和存储的安全性。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风险评估和安全管理：通过人工智能技术对物联网系统进行风险评估和安全管理，及时发现并解决潜在的安全隐患。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人工智能在物联网安全中的优势</a:t>
            </a:r>
            <a:endParaRPr altLang="en-US" lang="zh-CN"/>
          </a:p>
        </p:txBody>
      </p:sp>
      <p:sp>
        <p:nvSpPr>
          <p:cNvPr id="104905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实时监测与预警：AI能够实时分析物联网数据，发现异常行为并及时预警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自动化防御：AI能够自动识别并应对各种网络攻击，提高防御效率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智能加密与解密：AI能够采用先进的加密技术对物联网数据进行保护，确保数据安全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高效的数据处理：AI能够快速处理大量物联网数据，提取有用信息并进行分类处理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人工智能在物联网安全中的挑战</a:t>
            </a:r>
            <a:endParaRPr altLang="en-US" lang="zh-CN"/>
          </a:p>
        </p:txBody>
      </p:sp>
      <p:sp>
        <p:nvSpPr>
          <p:cNvPr id="10491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数据隐私和安全问题</a:t>
            </a:r>
            <a:endParaRPr altLang="en-US" lang="zh-CN"/>
          </a:p>
        </p:txBody>
      </p:sp>
      <p:sp>
        <p:nvSpPr>
          <p:cNvPr id="104916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6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7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数据隐私泄露：物联网设备产生大量数据，容易被黑客攻击和窃取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7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7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数据安全威胁：物联网设备可能遭受网络攻击，导致数据损坏或丢失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8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8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身份认证和访问控制：物联网设备需要身份认证和访问控制机制来保护数据安全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8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8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数据加密和安全存储：采用数据加密和安全存储技术来保护数据隐私和安全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算法和模型的可解释性问题</a:t>
            </a:r>
            <a:endParaRPr altLang="en-US" lang="zh-CN"/>
          </a:p>
        </p:txBody>
      </p:sp>
      <p:sp>
        <p:nvSpPr>
          <p:cNvPr id="104922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缺乏可解释性可能导致误解和误用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人工智能算法和模型的可解释性是当前面临的挑战之一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解释性差可能导致决策不透明和不可靠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未来需要加强算法和模型的可解释性研究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人工智能技术的可靠性和稳定性问题</a:t>
            </a:r>
            <a:endParaRPr altLang="en-US" lang="zh-CN"/>
          </a:p>
        </p:txBody>
      </p:sp>
      <p:sp>
        <p:nvSpPr>
          <p:cNvPr id="1049290" name="正文"/>
          <p:cNvSpPr txBox="1"/>
          <p:nvPr>
            <p:custDataLst>
              <p:tags r:id="rId1"/>
            </p:custDataLst>
          </p:nvPr>
        </p:nvSpPr>
        <p:spPr>
          <a:xfrm>
            <a:off x="3493911" y="188880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人工智能技术的不稳定性：由于算法和模型的复杂性，人工智能技术可能会出现预测偏差和误判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标题"/>
          <p:cNvSpPr txBox="1"/>
          <p:nvPr>
            <p:custDataLst>
              <p:tags r:id="rId2"/>
            </p:custDataLst>
          </p:nvPr>
        </p:nvSpPr>
        <p:spPr>
          <a:xfrm>
            <a:off x="3493911" y="1364400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294" name="正文"/>
          <p:cNvSpPr txBox="1"/>
          <p:nvPr>
            <p:custDataLst>
              <p:tags r:id="rId3"/>
            </p:custDataLst>
          </p:nvPr>
        </p:nvSpPr>
        <p:spPr>
          <a:xfrm>
            <a:off x="3493911" y="310687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人工智能技术的可靠性问题：由于数据的不完整性和不准确性，人工智能技术可能会产生误导性的决策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标题"/>
          <p:cNvSpPr txBox="1"/>
          <p:nvPr>
            <p:custDataLst>
              <p:tags r:id="rId4"/>
            </p:custDataLst>
          </p:nvPr>
        </p:nvSpPr>
        <p:spPr>
          <a:xfrm>
            <a:off x="3493911" y="258246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298" name="正文"/>
          <p:cNvSpPr txBox="1"/>
          <p:nvPr>
            <p:custDataLst>
              <p:tags r:id="rId5"/>
            </p:custDataLst>
          </p:nvPr>
        </p:nvSpPr>
        <p:spPr>
          <a:xfrm>
            <a:off x="3493911" y="432493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人工智能技术的可解释性挑战：目前的人工智能技术缺乏可解释性，无法解释其决策和预测的依据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标题"/>
          <p:cNvSpPr txBox="1"/>
          <p:nvPr>
            <p:custDataLst>
              <p:tags r:id="rId6"/>
            </p:custDataLst>
          </p:nvPr>
        </p:nvSpPr>
        <p:spPr>
          <a:xfrm>
            <a:off x="3493911" y="380053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302" name="正文"/>
          <p:cNvSpPr txBox="1"/>
          <p:nvPr>
            <p:custDataLst>
              <p:tags r:id="rId7"/>
            </p:custDataLst>
          </p:nvPr>
        </p:nvSpPr>
        <p:spPr>
          <a:xfrm>
            <a:off x="3493911" y="554300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人工智能技术的公平性和透明度问题：由于算法和模型的偏见和歧视，人工智能技术可能会产生不公平和透明的决策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标题"/>
          <p:cNvSpPr txBox="1"/>
          <p:nvPr>
            <p:custDataLst>
              <p:tags r:id="rId8"/>
            </p:custDataLst>
          </p:nvPr>
        </p:nvSpPr>
        <p:spPr>
          <a:xfrm>
            <a:off x="3493911" y="5018608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法律法规和伦理问题</a:t>
            </a:r>
            <a:endParaRPr altLang="en-US" lang="zh-CN"/>
          </a:p>
        </p:txBody>
      </p:sp>
      <p:sp>
        <p:nvSpPr>
          <p:cNvPr id="104934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法律法规不完善：目前针对人工智能在物联网安全中的法律法规尚不健全，缺乏明确的监管和规范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伦理问题：人工智能在物联网安全中的应用可能引发一系列伦理问题，如隐私泄露、歧视等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法律责任不明确：由于法律法规不完善，对于人工智能在物联网安全中引发的法律责任问题难以界定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伦理道德挑战：人工智能在物联网安全中的应用可能对人类伦理道德观念产生挑战，需要关注和思考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应对人工智能在物联网安全中的挑战的措施</a:t>
            </a:r>
            <a:endParaRPr altLang="en-US" lang="zh-CN"/>
          </a:p>
        </p:txBody>
      </p:sp>
      <p:sp>
        <p:nvSpPr>
          <p:cNvPr id="10493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加强数据隐私和安全保护</a:t>
            </a:r>
            <a:endParaRPr altLang="en-US" lang="zh-CN"/>
          </a:p>
        </p:txBody>
      </p:sp>
      <p:sp>
        <p:nvSpPr>
          <p:cNvPr id="104943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加密技术：采用先进的加密算法，确保数据传输和存储的安全性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访问控制：实施严格的访问控制策略，防止未经授权的访问和数据泄露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数据脱敏：对敏感数据进行脱敏处理，避免数据泄露对个人隐私和企业声誉造成损害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安全审计：建立安全审计机制，对数据访问和使用进行实时监控和记录，及时发现并应对潜在的安全威胁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提高算法和模型的可解释性</a:t>
            </a:r>
            <a:endParaRPr altLang="en-US" lang="zh-CN"/>
          </a:p>
        </p:txBody>
      </p:sp>
      <p:sp>
        <p:nvSpPr>
          <p:cNvPr id="10494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解释性算法和模型的重要性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提高算法和模型可解释性的方法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解释性算法和模型的应用场景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解释性算法和模型的分类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提升人工智能技术的可靠性和稳定性</a:t>
            </a:r>
            <a:endParaRPr altLang="en-US" lang="zh-CN"/>
          </a:p>
        </p:txBody>
      </p:sp>
      <p:sp>
        <p:nvSpPr>
          <p:cNvPr id="104956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加强算法和模型的可解释性和鲁棒性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引入形式化验证和安全性测试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建立健壮的防御机制以应对攻击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持续改进和优化人工智能技术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完善相关法律法规和伦理规范</a:t>
            </a:r>
            <a:endParaRPr altLang="en-US" lang="zh-CN"/>
          </a:p>
        </p:txBody>
      </p:sp>
      <p:sp>
        <p:nvSpPr>
          <p:cNvPr id="104960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建立伦理规范，确保人工智能在物联网安全中的合理使用和道德底线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制定和完善相关法律法规，明确人工智能在物联网安全中的责任和义务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加强监管和执法力度，对违反法律法规和伦理规范的行为进行严厉打击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推动国际合作，共同制定全球性的法律法规和伦理规范，促进人工智能在物联网安全中的健康发展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未来展望</a:t>
            </a:r>
            <a:endParaRPr altLang="en-US" lang="zh-CN"/>
          </a:p>
        </p:txBody>
      </p:sp>
      <p:sp>
        <p:nvSpPr>
          <p:cNvPr id="10496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人工智能在物联网安全中的发展趋势</a:t>
            </a:r>
            <a:endParaRPr altLang="en-US" lang="zh-CN"/>
          </a:p>
        </p:txBody>
      </p:sp>
      <p:sp>
        <p:nvSpPr>
          <p:cNvPr id="104971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1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人工智能技术不断进步，将为物联网安全提供更强大的支持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1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1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物联网安全将更加注重数据保护和隐私保护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2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2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人工智能在物联网安全中的应用将更加广泛，包括设备检测、威胁预警、攻击溯源等方面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2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3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未来，人工智能与物联网安全的结合将更加紧密，形成更加智能、高效的安全防护体系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未来需要解决的问题和挑战</a:t>
            </a:r>
            <a:endParaRPr altLang="en-US" lang="zh-CN"/>
          </a:p>
        </p:txBody>
      </p:sp>
      <p:sp>
        <p:nvSpPr>
          <p:cNvPr id="10497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人工智能与物联网安全技术的融合与优化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加强数据隐私保护和法律法规建设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培养专业人才和提高技术水平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建立完善的安全标准和规范体系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未来发展的前景和展望</a:t>
            </a:r>
            <a:endParaRPr altLang="en-US" lang="zh-CN"/>
          </a:p>
        </p:txBody>
      </p:sp>
      <p:sp>
        <p:nvSpPr>
          <p:cNvPr id="10498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人工智能技术的不断进步和应用领域的拓展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未来发展的趋势和前景预测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未来发展的挑战和应对策略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物联网安全问题的不断涌现和挑战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216451"/>
            <a:ext cx="10515000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4991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8165" y="3380249"/>
            <a:ext cx="10514400" cy="898647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476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2"/>
  <p:tag name="KSO_WM_TEMPLATE_THUMBS_INDEX" val="1、9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2_1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添加文档标题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2_1*b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此处添加副标题"/>
</p:tagLst>
</file>

<file path=ppt/tags/tag61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12_1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汇报人：WPS"/>
</p:tagLst>
</file>

<file path=ppt/tags/tag62.xml><?xml version="1.0" encoding="utf-8"?>
<p:tagLst xmlns:p="http://schemas.openxmlformats.org/presentationml/2006/main">
  <p:tag name="KSO_WM_SLIDE_ID" val="custom2023121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2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5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2_5*l_h_i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2_5*l_h_a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custom20231212_5*l_h_i*1_1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2_5*l_h_i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2_5*l_h_a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custom20231212_5*l_h_i*1_2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2_5*l_h_i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2_5*l_h_a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custom20231212_5*l_h_i*1_3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2_5*l_h_i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2_5*l_h_a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custom20231212_5*l_h_i*1_4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2_5*l_h_i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2_5*l_h_a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1212_5*l_h_i*1_5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SLIDE_ID" val="custom20231212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1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2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85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2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7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75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22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277.xml><?xml version="1.0" encoding="utf-8"?>
<p:tagLst xmlns:p="http://schemas.openxmlformats.org/presentationml/2006/main">
  <p:tag name="KSO_WM_SLIDE_ID" val="custom2023121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2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60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00A7FF"/>
      </a:accent1>
      <a:accent2>
        <a:srgbClr val="3386ED"/>
      </a:accent2>
      <a:accent3>
        <a:srgbClr val="33F0FF"/>
      </a:accent3>
      <a:accent4>
        <a:srgbClr val="FA406C"/>
      </a:accent4>
      <a:accent5>
        <a:srgbClr val="C933FE"/>
      </a:accent5>
      <a:accent6>
        <a:srgbClr val="FF00A7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noFill/>
        <a:ln w="12700">
          <a:solidFill>
            <a:schemeClr val="tx1">
              <a:alpha val="70000"/>
            </a:schemeClr>
          </a:solidFill>
          <a:prstDash val="solid"/>
        </a:ln>
      </a:spPr>
      <a:bodyPr/>
      <a:lstStyle/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2023-12-16T15:12:09Z</dcterms:created>
  <dcterms:modified xsi:type="dcterms:W3CDTF">2023-12-16T15:12:09Z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0a1323ba29f541c9854b41a361034c0a_21</vt:lpwstr>
  </property>
</Properties>
</file>