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1059" r:id="rId1"/>
    <p:sldMasterId id="2147501096" r:id="rId2"/>
  </p:sldMasterIdLst>
  <p:notesMasterIdLst>
    <p:notesMasterId r:id="rId3"/>
  </p:notesMasterIdLst>
  <p:sldIdLst>
    <p:sldId id="8348" r:id="rId4"/>
    <p:sldId id="8351" r:id="rId5"/>
    <p:sldId id="8354" r:id="rId6"/>
    <p:sldId id="8357" r:id="rId7"/>
    <p:sldId id="8360" r:id="rId8"/>
    <p:sldId id="8363" r:id="rId9"/>
    <p:sldId id="8366" r:id="rId10"/>
    <p:sldId id="8369" r:id="rId11"/>
    <p:sldId id="8372" r:id="rId12"/>
    <p:sldId id="8375" r:id="rId13"/>
    <p:sldId id="8378" r:id="rId14"/>
    <p:sldId id="8381" r:id="rId15"/>
    <p:sldId id="8384" r:id="rId16"/>
    <p:sldId id="8387" r:id="rId17"/>
    <p:sldId id="8390" r:id="rId18"/>
    <p:sldId id="8393" r:id="rId19"/>
    <p:sldId id="8396" r:id="rId20"/>
    <p:sldId id="8399" r:id="rId21"/>
    <p:sldId id="8402" r:id="rId22"/>
    <p:sldId id="8405" r:id="rId23"/>
    <p:sldId id="8408" r:id="rId24"/>
    <p:sldId id="8411" r:id="rId25"/>
    <p:sldId id="8414" r:id="rId26"/>
    <p:sldId id="8417" r:id="rId27"/>
    <p:sldId id="8420" r:id="rId28"/>
    <p:sldId id="8423" r:id="rId29"/>
    <p:sldId id="8426" r:id="rId30"/>
    <p:sldId id="8429"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1060" r:id="rId1"/>
    <p:sldLayoutId id="2147501061" r:id="rId2"/>
    <p:sldLayoutId id="2147501062" r:id="rId3"/>
    <p:sldLayoutId id="2147501063" r:id="rId4"/>
    <p:sldLayoutId id="2147501064" r:id="rId5"/>
    <p:sldLayoutId id="2147501065" r:id="rId6"/>
    <p:sldLayoutId id="2147501066" r:id="rId7"/>
    <p:sldLayoutId id="2147501067" r:id="rId8"/>
    <p:sldLayoutId id="2147501068" r:id="rId9"/>
    <p:sldLayoutId id="2147501069" r:id="rId10"/>
    <p:sldLayoutId id="214750107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1097" r:id="rId1"/>
    <p:sldLayoutId id="2147501098" r:id="rId2"/>
    <p:sldLayoutId id="2147501099" r:id="rId3"/>
    <p:sldLayoutId id="2147501100" r:id="rId4"/>
    <p:sldLayoutId id="2147501101" r:id="rId5"/>
    <p:sldLayoutId id="2147501102" r:id="rId6"/>
    <p:sldLayoutId id="2147501103" r:id="rId7"/>
    <p:sldLayoutId id="2147501104" r:id="rId8"/>
    <p:sldLayoutId id="2147501105" r:id="rId9"/>
    <p:sldLayoutId id="2147501106" r:id="rId10"/>
    <p:sldLayoutId id="2147501107" r:id="rId11"/>
  </p:sldLayoutIdLs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tags" Target="../tags/tag159.xml"/><Relationship Id="rId14" Type="http://schemas.openxmlformats.org/officeDocument/2006/relationships/tags" Target="../tags/tag160.xml"/><Relationship Id="rId15" Type="http://schemas.openxmlformats.org/officeDocument/2006/relationships/tags" Target="../tags/tag161.xml"/><Relationship Id="rId16" Type="http://schemas.openxmlformats.org/officeDocument/2006/relationships/tags" Target="../tags/tag162.xml"/><Relationship Id="rId17" Type="http://schemas.openxmlformats.org/officeDocument/2006/relationships/tags" Target="../tags/tag163.xml"/><Relationship Id="rId18" Type="http://schemas.openxmlformats.org/officeDocument/2006/relationships/tags" Target="../tags/tag164.xml"/><Relationship Id="rId19" Type="http://schemas.openxmlformats.org/officeDocument/2006/relationships/tags" Target="../tags/tag165.xml"/><Relationship Id="rId20" Type="http://schemas.openxmlformats.org/officeDocument/2006/relationships/tags" Target="../tags/tag166.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tags" Target="../tags/tag179.xml"/><Relationship Id="rId14" Type="http://schemas.openxmlformats.org/officeDocument/2006/relationships/tags" Target="../tags/tag180.xml"/><Relationship Id="rId15" Type="http://schemas.openxmlformats.org/officeDocument/2006/relationships/tags" Target="../tags/tag181.xml"/><Relationship Id="rId16" Type="http://schemas.openxmlformats.org/officeDocument/2006/relationships/tags" Target="../tags/tag182.xml"/><Relationship Id="rId17" Type="http://schemas.openxmlformats.org/officeDocument/2006/relationships/tags" Target="../tags/tag183.xml"/><Relationship Id="rId18" Type="http://schemas.openxmlformats.org/officeDocument/2006/relationships/tags" Target="../tags/tag184.xml"/><Relationship Id="rId19" Type="http://schemas.openxmlformats.org/officeDocument/2006/relationships/tags" Target="../tags/tag185.xml"/><Relationship Id="rId20" Type="http://schemas.openxmlformats.org/officeDocument/2006/relationships/tags" Target="../tags/tag186.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tags" Target="../tags/tag234.xml"/><Relationship Id="rId14" Type="http://schemas.openxmlformats.org/officeDocument/2006/relationships/tags" Target="../tags/tag235.xml"/><Relationship Id="rId15" Type="http://schemas.openxmlformats.org/officeDocument/2006/relationships/tags" Target="../tags/tag236.xml"/><Relationship Id="rId16" Type="http://schemas.openxmlformats.org/officeDocument/2006/relationships/tags" Target="../tags/tag237.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tags" Target="../tags/tag339.xml"/><Relationship Id="rId14" Type="http://schemas.openxmlformats.org/officeDocument/2006/relationships/tags" Target="../tags/tag340.xml"/><Relationship Id="rId15" Type="http://schemas.openxmlformats.org/officeDocument/2006/relationships/tags" Target="../tags/tag341.xml"/><Relationship Id="rId16" Type="http://schemas.openxmlformats.org/officeDocument/2006/relationships/tags" Target="../tags/tag342.xml"/><Relationship Id="rId17" Type="http://schemas.openxmlformats.org/officeDocument/2006/relationships/tags" Target="../tags/tag343.xml"/><Relationship Id="rId18" Type="http://schemas.openxmlformats.org/officeDocument/2006/relationships/tags" Target="../tags/tag344.xml"/><Relationship Id="rId19" Type="http://schemas.openxmlformats.org/officeDocument/2006/relationships/tags" Target="../tags/tag345.xml"/><Relationship Id="rId20" Type="http://schemas.openxmlformats.org/officeDocument/2006/relationships/tags" Target="../tags/tag346.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tags" Target="../tags/tag371.xml"/><Relationship Id="rId14" Type="http://schemas.openxmlformats.org/officeDocument/2006/relationships/tags" Target="../tags/tag372.xml"/><Relationship Id="rId15" Type="http://schemas.openxmlformats.org/officeDocument/2006/relationships/tags" Target="../tags/tag373.xml"/><Relationship Id="rId16" Type="http://schemas.openxmlformats.org/officeDocument/2006/relationships/tags" Target="../tags/tag374.xml"/><Relationship Id="rId17" Type="http://schemas.openxmlformats.org/officeDocument/2006/relationships/tags" Target="../tags/tag375.xml"/><Relationship Id="rId18" Type="http://schemas.openxmlformats.org/officeDocument/2006/relationships/tags" Target="../tags/tag376.xml"/><Relationship Id="rId19" Type="http://schemas.openxmlformats.org/officeDocument/2006/relationships/tags" Target="../tags/tag377.xml"/><Relationship Id="rId20" Type="http://schemas.openxmlformats.org/officeDocument/2006/relationships/tags" Target="../tags/tag378.xml"/><Relationship Id="rId21" Type="http://schemas.openxmlformats.org/officeDocument/2006/relationships/tags" Target="../tags/tag379.xml"/><Relationship Id="rId22" Type="http://schemas.openxmlformats.org/officeDocument/2006/relationships/tags" Target="../tags/tag380.xml"/><Relationship Id="rId23" Type="http://schemas.openxmlformats.org/officeDocument/2006/relationships/tags" Target="../tags/tag381.xml"/><Relationship Id="rId24" Type="http://schemas.openxmlformats.org/officeDocument/2006/relationships/tags" Target="../tags/tag382.xml"/><Relationship Id="rId25" Type="http://schemas.openxmlformats.org/officeDocument/2006/relationships/tags" Target="../tags/tag383.xml"/><Relationship Id="rId26" Type="http://schemas.openxmlformats.org/officeDocument/2006/relationships/tags" Target="../tags/tag384.xml"/><Relationship Id="rId27" Type="http://schemas.openxmlformats.org/officeDocument/2006/relationships/tags" Target="../tags/tag385.xml"/><Relationship Id="rId28" Type="http://schemas.openxmlformats.org/officeDocument/2006/relationships/tags" Target="../tags/tag386.xml"/><Relationship Id="rId29" Type="http://schemas.openxmlformats.org/officeDocument/2006/relationships/tags" Target="../tags/tag387.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tags" Target="../tags/tag391.xml"/><Relationship Id="rId5" Type="http://schemas.openxmlformats.org/officeDocument/2006/relationships/tags" Target="../tags/tag392.xml"/><Relationship Id="rId6" Type="http://schemas.openxmlformats.org/officeDocument/2006/relationships/tags" Target="../tags/tag393.xml"/><Relationship Id="rId7" Type="http://schemas.openxmlformats.org/officeDocument/2006/relationships/tags" Target="../tags/tag394.xml"/><Relationship Id="rId8" Type="http://schemas.openxmlformats.org/officeDocument/2006/relationships/tags" Target="../tags/tag395.xml"/><Relationship Id="rId9" Type="http://schemas.openxmlformats.org/officeDocument/2006/relationships/tags" Target="../tags/tag396.xml"/><Relationship Id="rId10" Type="http://schemas.openxmlformats.org/officeDocument/2006/relationships/tags" Target="../tags/tag397.xml"/><Relationship Id="rId11" Type="http://schemas.openxmlformats.org/officeDocument/2006/relationships/tags" Target="../tags/tag398.xml"/><Relationship Id="rId12" Type="http://schemas.openxmlformats.org/officeDocument/2006/relationships/tags" Target="../tags/tag399.xml"/><Relationship Id="rId13" Type="http://schemas.openxmlformats.org/officeDocument/2006/relationships/tags" Target="../tags/tag400.xml"/><Relationship Id="rId14" Type="http://schemas.openxmlformats.org/officeDocument/2006/relationships/tags" Target="../tags/tag401.xml"/><Relationship Id="rId15" Type="http://schemas.openxmlformats.org/officeDocument/2006/relationships/tags" Target="../tags/tag402.xml"/><Relationship Id="rId16" Type="http://schemas.openxmlformats.org/officeDocument/2006/relationships/tags" Target="../tags/tag403.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tags" Target="../tags/tag408.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2024年智能制造与工业科技的发展前景预测</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474970" y="1788795"/>
            <a:ext cx="1568767" cy="808790"/>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493247" y="2160717"/>
            <a:ext cx="3803938" cy="402873"/>
          </a:xfrm>
          <a:prstGeom prst="rect"/>
          <a:noFill/>
        </p:spPr>
        <p:txBody>
          <a:bodyPr anchor="b" bIns="0" lIns="0" rIns="0" rtlCol="0" tIns="0" wrap="square">
            <a:normAutofit/>
          </a:bodyPr>
          <a:p>
            <a:pPr>
              <a:lnSpc>
                <a:spcPct val="100000"/>
              </a:lnSpc>
            </a:pPr>
            <a:r>
              <a:rPr altLang="en-US" b="1" dirty="0" sz="1100" kern="0" lang="zh-CN" spc="100">
                <a:effectLst/>
                <a:latin typeface="+中文标题" charset="0"/>
                <a:ea typeface="+mj-ea"/>
              </a:rPr>
              <a:t>智能制造与工业科技的发展历程</a:t>
            </a:r>
            <a:endParaRPr altLang="en-US" b="1" dirty="0" sz="1100" kern="0" lang="zh-CN" spc="100">
              <a:effectLst/>
              <a:latin typeface="+中文标题" charset="0"/>
              <a:ea typeface="+mj-ea"/>
            </a:endParaRPr>
          </a:p>
        </p:txBody>
      </p:sp>
      <p:cxnSp>
        <p:nvCxnSpPr>
          <p:cNvPr id="3145741" name="直接箭头连接符 36"/>
          <p:cNvCxnSpPr>
            <a:cxnSpLocks/>
          </p:cNvCxnSpPr>
          <p:nvPr>
            <p:custDataLst>
              <p:tags r:id="rId5"/>
            </p:custDataLst>
          </p:nvPr>
        </p:nvCxnSpPr>
        <p:spPr>
          <a:xfrm>
            <a:off x="5530308" y="2623970"/>
            <a:ext cx="399705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6087137" y="2616327"/>
            <a:ext cx="1568808"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6096275" y="3024918"/>
            <a:ext cx="3804037" cy="403008"/>
          </a:xfrm>
          <a:prstGeom prst="rect"/>
          <a:noFill/>
        </p:spPr>
        <p:txBody>
          <a:bodyPr anchor="b" bIns="0" lIns="0" rIns="0" rtlCol="0" tIns="0" wrap="square">
            <a:normAutofit/>
          </a:bodyPr>
          <a:p>
            <a:pPr>
              <a:lnSpc>
                <a:spcPct val="100000"/>
              </a:lnSpc>
            </a:pPr>
            <a:r>
              <a:rPr altLang="en-US" b="1" dirty="0" sz="1100" kern="0" lang="zh-CN" spc="100">
                <a:effectLst/>
                <a:latin typeface="+中文标题" charset="0"/>
                <a:ea typeface="+mj-ea"/>
              </a:rPr>
              <a:t>2024年智能制造与工业科技的发展趋势</a:t>
            </a:r>
            <a:endParaRPr altLang="en-US" b="1" dirty="0" sz="1100" kern="0" lang="zh-CN" spc="100">
              <a:effectLst/>
              <a:latin typeface="+中文标题" charset="0"/>
              <a:ea typeface="+mj-ea"/>
            </a:endParaRPr>
          </a:p>
        </p:txBody>
      </p:sp>
      <p:cxnSp>
        <p:nvCxnSpPr>
          <p:cNvPr id="3145743" name="直接箭头连接符 33"/>
          <p:cNvCxnSpPr>
            <a:cxnSpLocks/>
          </p:cNvCxnSpPr>
          <p:nvPr>
            <p:custDataLst>
              <p:tags r:id="rId8"/>
            </p:custDataLst>
          </p:nvPr>
        </p:nvCxnSpPr>
        <p:spPr>
          <a:xfrm>
            <a:off x="6133338" y="3488327"/>
            <a:ext cx="3997161"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657613" y="3473736"/>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657613" y="3882327"/>
            <a:ext cx="3803482" cy="403008"/>
          </a:xfrm>
          <a:prstGeom prst="rect"/>
          <a:noFill/>
        </p:spPr>
        <p:txBody>
          <a:bodyPr anchor="b" bIns="0" lIns="0" rIns="0" rtlCol="0" tIns="0" wrap="square">
            <a:normAutofit/>
          </a:bodyPr>
          <a:p>
            <a:pPr>
              <a:lnSpc>
                <a:spcPct val="100000"/>
              </a:lnSpc>
            </a:pPr>
            <a:r>
              <a:rPr altLang="en-US" b="1" dirty="0" sz="1100" kern="0" lang="zh-CN" spc="100">
                <a:effectLst/>
                <a:latin typeface="+中文标题" charset="0"/>
                <a:ea typeface="+mj-ea"/>
              </a:rPr>
              <a:t>智能制造与工业科技的应用场景和案例分析</a:t>
            </a:r>
            <a:endParaRPr altLang="en-US" b="1" dirty="0" sz="1100" kern="0" lang="zh-CN" spc="100">
              <a:effectLst/>
              <a:latin typeface="+中文标题" charset="0"/>
              <a:ea typeface="+mj-ea"/>
            </a:endParaRPr>
          </a:p>
        </p:txBody>
      </p:sp>
      <p:cxnSp>
        <p:nvCxnSpPr>
          <p:cNvPr id="3145745" name="直接箭头连接符 30"/>
          <p:cNvCxnSpPr>
            <a:cxnSpLocks/>
          </p:cNvCxnSpPr>
          <p:nvPr>
            <p:custDataLst>
              <p:tags r:id="rId11"/>
            </p:custDataLst>
          </p:nvPr>
        </p:nvCxnSpPr>
        <p:spPr>
          <a:xfrm>
            <a:off x="6694670" y="4345736"/>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7237818" y="4331840"/>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7237818" y="4740431"/>
            <a:ext cx="3803482" cy="403008"/>
          </a:xfrm>
          <a:prstGeom prst="rect"/>
          <a:noFill/>
        </p:spPr>
        <p:txBody>
          <a:bodyPr anchor="b" bIns="0" lIns="0" rIns="0" rtlCol="0" tIns="0" wrap="square">
            <a:normAutofit fontScale="50714"/>
          </a:bodyPr>
          <a:p>
            <a:pPr>
              <a:lnSpc>
                <a:spcPct val="100000"/>
              </a:lnSpc>
            </a:pPr>
            <a:r>
              <a:rPr altLang="en-US" b="1" dirty="0" sz="2800" kern="0" lang="zh-CN" spc="100">
                <a:effectLst/>
                <a:latin typeface="+中文标题" charset="0"/>
                <a:ea typeface="+mj-ea"/>
              </a:rPr>
              <a:t>智能制造与工业科技的发展面临的挑战和机遇</a:t>
            </a:r>
            <a:endParaRPr altLang="en-US" b="1" dirty="0" sz="2800" kern="0" lang="zh-CN" spc="100">
              <a:effectLst/>
              <a:latin typeface="+中文标题" charset="0"/>
              <a:ea typeface="+mj-ea"/>
            </a:endParaRPr>
          </a:p>
        </p:txBody>
      </p:sp>
      <p:cxnSp>
        <p:nvCxnSpPr>
          <p:cNvPr id="3145747" name="直接箭头连接符 27"/>
          <p:cNvCxnSpPr>
            <a:cxnSpLocks/>
          </p:cNvCxnSpPr>
          <p:nvPr>
            <p:custDataLst>
              <p:tags r:id="rId14"/>
            </p:custDataLst>
          </p:nvPr>
        </p:nvCxnSpPr>
        <p:spPr>
          <a:xfrm>
            <a:off x="7274875" y="5203840"/>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870136" y="5246919"/>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870136" y="5655510"/>
            <a:ext cx="3803482" cy="403008"/>
          </a:xfrm>
          <a:prstGeom prst="rect"/>
          <a:noFill/>
        </p:spPr>
        <p:txBody>
          <a:bodyPr anchor="b" bIns="0" lIns="0" rIns="0" rtlCol="0" tIns="0" wrap="square">
            <a:normAutofit/>
          </a:bodyPr>
          <a:p>
            <a:pPr>
              <a:lnSpc>
                <a:spcPct val="100000"/>
              </a:lnSpc>
            </a:pPr>
            <a:r>
              <a:rPr altLang="en-US" b="1" dirty="0" sz="1100" kern="0" lang="zh-CN" spc="100">
                <a:effectLst/>
                <a:latin typeface="+中文标题" charset="0"/>
                <a:ea typeface="+mj-ea"/>
              </a:rPr>
              <a:t>未来智能制造与工业科技的发展前景展望</a:t>
            </a:r>
            <a:endParaRPr altLang="en-US" b="1" dirty="0" sz="1100" kern="0" lang="zh-CN" spc="100">
              <a:effectLst/>
              <a:latin typeface="+中文标题" charset="0"/>
              <a:ea typeface="+mj-ea"/>
            </a:endParaRPr>
          </a:p>
        </p:txBody>
      </p:sp>
      <p:cxnSp>
        <p:nvCxnSpPr>
          <p:cNvPr id="3145749" name="直接箭头连接符 18"/>
          <p:cNvCxnSpPr>
            <a:cxnSpLocks/>
          </p:cNvCxnSpPr>
          <p:nvPr>
            <p:custDataLst>
              <p:tags r:id="rId17"/>
            </p:custDataLst>
          </p:nvPr>
        </p:nvCxnSpPr>
        <p:spPr>
          <a:xfrm>
            <a:off x="7907193" y="6118919"/>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0"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智能制造与工业科技的发展历程</a:t>
            </a:r>
            <a:endParaRPr altLang="en-US" dirty="0" lang="zh-CN">
              <a:solidFill>
                <a:schemeClr val="lt1">
                  <a:lumMod val="100000"/>
                </a:schemeClr>
              </a:solidFill>
            </a:endParaRPr>
          </a:p>
        </p:txBody>
      </p:sp>
      <p:sp>
        <p:nvSpPr>
          <p:cNvPr id="1048932"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4" name="标题 1"/>
          <p:cNvSpPr>
            <a:spLocks noGrp="1"/>
          </p:cNvSpPr>
          <p:nvPr>
            <p:ph type="title"/>
          </p:nvPr>
        </p:nvSpPr>
        <p:spPr/>
        <p:txBody>
          <a:bodyPr/>
          <a:p>
            <a:r>
              <a:rPr altLang="en-US" lang="zh-CN"/>
              <a:t>智能制造的起源和发展</a:t>
            </a:r>
            <a:endParaRPr altLang="en-US" lang="zh-CN"/>
          </a:p>
        </p:txBody>
      </p:sp>
      <p:sp>
        <p:nvSpPr>
          <p:cNvPr id="1048976" name="矩形: 圆角 44"/>
          <p:cNvSpPr/>
          <p:nvPr>
            <p:custDataLst>
              <p:tags r:id="rId1"/>
            </p:custDataLst>
          </p:nvPr>
        </p:nvSpPr>
        <p:spPr>
          <a:xfrm>
            <a:off x="551935" y="220478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51" name="直接连接符 45"/>
          <p:cNvCxnSpPr>
            <a:cxnSpLocks/>
          </p:cNvCxnSpPr>
          <p:nvPr>
            <p:custDataLst>
              <p:tags r:id="rId2"/>
            </p:custDataLst>
          </p:nvPr>
        </p:nvCxnSpPr>
        <p:spPr>
          <a:xfrm>
            <a:off x="1777026" y="2516358"/>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978" name="标题"/>
          <p:cNvSpPr txBox="1"/>
          <p:nvPr>
            <p:custDataLst>
              <p:tags r:id="rId3"/>
            </p:custDataLst>
          </p:nvPr>
        </p:nvSpPr>
        <p:spPr>
          <a:xfrm>
            <a:off x="683631" y="2327487"/>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8980" name="正文"/>
          <p:cNvSpPr txBox="1"/>
          <p:nvPr>
            <p:custDataLst>
              <p:tags r:id="rId4"/>
            </p:custDataLst>
          </p:nvPr>
        </p:nvSpPr>
        <p:spPr>
          <a:xfrm>
            <a:off x="1858613" y="2315281"/>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起源：20世纪80年代，为了提高生产效率和降低成本，美国提出了智能制造的概念。</a:t>
            </a:r>
            <a:endParaRPr altLang="en-US" dirty="0" sz="1400" lang="zh-CN" spc="150">
              <a:solidFill>
                <a:schemeClr val="tx1">
                  <a:lumMod val="65000"/>
                  <a:lumOff val="35000"/>
                </a:schemeClr>
              </a:solidFill>
              <a:latin typeface="+mn-ea"/>
            </a:endParaRPr>
          </a:p>
        </p:txBody>
      </p:sp>
      <p:sp>
        <p:nvSpPr>
          <p:cNvPr id="1048982" name="矩形: 圆角 48"/>
          <p:cNvSpPr/>
          <p:nvPr>
            <p:custDataLst>
              <p:tags r:id="rId5"/>
            </p:custDataLst>
          </p:nvPr>
        </p:nvSpPr>
        <p:spPr>
          <a:xfrm>
            <a:off x="6242471" y="220478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53" name="直接连接符 49"/>
          <p:cNvCxnSpPr>
            <a:cxnSpLocks/>
          </p:cNvCxnSpPr>
          <p:nvPr>
            <p:custDataLst>
              <p:tags r:id="rId6"/>
            </p:custDataLst>
          </p:nvPr>
        </p:nvCxnSpPr>
        <p:spPr>
          <a:xfrm>
            <a:off x="7467562" y="2516358"/>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984" name="标题"/>
          <p:cNvSpPr txBox="1"/>
          <p:nvPr>
            <p:custDataLst>
              <p:tags r:id="rId7"/>
            </p:custDataLst>
          </p:nvPr>
        </p:nvSpPr>
        <p:spPr>
          <a:xfrm>
            <a:off x="6374167" y="2327487"/>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8986" name="正文"/>
          <p:cNvSpPr txBox="1"/>
          <p:nvPr>
            <p:custDataLst>
              <p:tags r:id="rId8"/>
            </p:custDataLst>
          </p:nvPr>
        </p:nvSpPr>
        <p:spPr>
          <a:xfrm>
            <a:off x="7548507" y="2315281"/>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发展历程：20世纪90年代至今，智能制造技术不断升级和完善，应用领域不断扩大。</a:t>
            </a:r>
            <a:endParaRPr altLang="en-US" dirty="0" sz="1400" lang="zh-CN" spc="150">
              <a:solidFill>
                <a:schemeClr val="tx1">
                  <a:lumMod val="65000"/>
                  <a:lumOff val="35000"/>
                </a:schemeClr>
              </a:solidFill>
              <a:latin typeface="+mn-ea"/>
            </a:endParaRPr>
          </a:p>
        </p:txBody>
      </p:sp>
      <p:sp>
        <p:nvSpPr>
          <p:cNvPr id="1048988" name="矩形: 圆角 53"/>
          <p:cNvSpPr/>
          <p:nvPr>
            <p:custDataLst>
              <p:tags r:id="rId9"/>
            </p:custDataLst>
          </p:nvPr>
        </p:nvSpPr>
        <p:spPr>
          <a:xfrm>
            <a:off x="551935" y="387635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55" name="直接连接符 54"/>
          <p:cNvCxnSpPr>
            <a:cxnSpLocks/>
          </p:cNvCxnSpPr>
          <p:nvPr>
            <p:custDataLst>
              <p:tags r:id="rId10"/>
            </p:custDataLst>
          </p:nvPr>
        </p:nvCxnSpPr>
        <p:spPr>
          <a:xfrm>
            <a:off x="1777026" y="4187929"/>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990" name="标题"/>
          <p:cNvSpPr txBox="1"/>
          <p:nvPr>
            <p:custDataLst>
              <p:tags r:id="rId11"/>
            </p:custDataLst>
          </p:nvPr>
        </p:nvSpPr>
        <p:spPr>
          <a:xfrm>
            <a:off x="683631" y="3998416"/>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8992" name="正文"/>
          <p:cNvSpPr txBox="1"/>
          <p:nvPr>
            <p:custDataLst>
              <p:tags r:id="rId12"/>
            </p:custDataLst>
          </p:nvPr>
        </p:nvSpPr>
        <p:spPr>
          <a:xfrm>
            <a:off x="1858613" y="3986852"/>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当前应用：智能制造已经应用于汽车、机械、电子、航空航天等众多领域，提高了生产效率和产品质量。</a:t>
            </a:r>
            <a:endParaRPr altLang="en-US" dirty="0" sz="1400" lang="zh-CN" spc="150">
              <a:solidFill>
                <a:schemeClr val="tx1">
                  <a:lumMod val="65000"/>
                  <a:lumOff val="35000"/>
                </a:schemeClr>
              </a:solidFill>
              <a:latin typeface="+mn-ea"/>
            </a:endParaRPr>
          </a:p>
        </p:txBody>
      </p:sp>
      <p:sp>
        <p:nvSpPr>
          <p:cNvPr id="1048994" name="矩形: 圆角 57"/>
          <p:cNvSpPr/>
          <p:nvPr>
            <p:custDataLst>
              <p:tags r:id="rId13"/>
            </p:custDataLst>
          </p:nvPr>
        </p:nvSpPr>
        <p:spPr>
          <a:xfrm>
            <a:off x="6242471" y="387635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57" name="直接连接符 58"/>
          <p:cNvCxnSpPr>
            <a:cxnSpLocks/>
          </p:cNvCxnSpPr>
          <p:nvPr>
            <p:custDataLst>
              <p:tags r:id="rId14"/>
            </p:custDataLst>
          </p:nvPr>
        </p:nvCxnSpPr>
        <p:spPr>
          <a:xfrm>
            <a:off x="7467562" y="4187929"/>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996" name="标题"/>
          <p:cNvSpPr txBox="1"/>
          <p:nvPr>
            <p:custDataLst>
              <p:tags r:id="rId15"/>
            </p:custDataLst>
          </p:nvPr>
        </p:nvSpPr>
        <p:spPr>
          <a:xfrm>
            <a:off x="6374167" y="3998416"/>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8998" name="正文"/>
          <p:cNvSpPr txBox="1"/>
          <p:nvPr>
            <p:custDataLst>
              <p:tags r:id="rId16"/>
            </p:custDataLst>
          </p:nvPr>
        </p:nvSpPr>
        <p:spPr>
          <a:xfrm>
            <a:off x="7548507" y="3986852"/>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未来展望：随着工业4.0和物联网技术的发展，智能制造将更加普及和深入，实现更加智能化、柔性化、个性化的生产方式。</a:t>
            </a:r>
            <a:endParaRPr altLang="en-US" dirty="0" sz="1400" lang="zh-CN" spc="150">
              <a:solidFill>
                <a:schemeClr val="tx1">
                  <a:lumMod val="65000"/>
                  <a:lumOff val="35000"/>
                </a:schemeClr>
              </a:solidFill>
              <a:latin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工业科技的发展历程</a:t>
            </a:r>
            <a:endParaRPr altLang="en-US" lang="zh-CN"/>
          </a:p>
        </p:txBody>
      </p:sp>
      <p:sp>
        <p:nvSpPr>
          <p:cNvPr id="104903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工业革命：机器取代手工劳动，实现规模化生产</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制造业数字化转型：物联网、大数据、人工智能等技术的普及，实现制造业数字化转型</a:t>
            </a:r>
            <a:endParaRPr dirty="0" err="1">
              <a:solidFill>
                <a:schemeClr val="tx1">
                  <a:lumMod val="75000"/>
                  <a:lumOff val="25000"/>
                </a:schemeClr>
              </a:solidFill>
              <a:latin typeface="+mn-ea"/>
              <a:ea typeface="+mn-ea"/>
              <a:cs typeface="+mn-ea"/>
              <a:sym typeface="+mn-lt"/>
            </a:endParaRPr>
          </a:p>
        </p:txBody>
      </p:sp>
      <p:sp>
        <p:nvSpPr>
          <p:cNvPr id="104905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6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智能制造与工业4.0：通过数据和互联网的深度融合，实现智能化生产、个性化定制和网络化协同制造</a:t>
            </a:r>
            <a:endParaRPr dirty="0" sz="2000" err="1">
              <a:solidFill>
                <a:schemeClr val="tx1">
                  <a:lumMod val="75000"/>
                  <a:lumOff val="25000"/>
                </a:schemeClr>
              </a:solidFill>
              <a:latin typeface="+mn-ea"/>
              <a:ea typeface="+mn-ea"/>
              <a:cs typeface="+mn-ea"/>
              <a:sym typeface="+mn-lt"/>
            </a:endParaRPr>
          </a:p>
        </p:txBody>
      </p:sp>
      <p:sp>
        <p:nvSpPr>
          <p:cNvPr id="10490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信息技术革命：计算机、互联网等技术的出现，推动工业生产自动化、智能化</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14" name="标题 1"/>
          <p:cNvSpPr>
            <a:spLocks noGrp="1"/>
          </p:cNvSpPr>
          <p:nvPr>
            <p:ph type="title"/>
          </p:nvPr>
        </p:nvSpPr>
        <p:spPr/>
        <p:txBody>
          <a:bodyPr/>
          <a:p>
            <a:r>
              <a:rPr altLang="en-US" lang="zh-CN"/>
              <a:t>当前智能制造与工业科技的融合程度</a:t>
            </a:r>
            <a:endParaRPr altLang="en-US" lang="zh-CN"/>
          </a:p>
        </p:txBody>
      </p:sp>
      <p:sp>
        <p:nvSpPr>
          <p:cNvPr id="1049116"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2"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4"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0"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智能制造与工业科技的定义和概念</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智能制造与工业科技融合的现状和趋势</a:t>
            </a:r>
            <a:endParaRPr dirty="0" sz="2000" err="1">
              <a:solidFill>
                <a:schemeClr val="tx1">
                  <a:lumMod val="75000"/>
                  <a:lumOff val="25000"/>
                </a:schemeClr>
              </a:solidFill>
              <a:latin typeface="+mn-ea"/>
              <a:ea typeface="+mn-ea"/>
              <a:cs typeface="+mn-ea"/>
              <a:sym typeface="+mn-lt"/>
            </a:endParaRPr>
          </a:p>
        </p:txBody>
      </p:sp>
      <p:sp>
        <p:nvSpPr>
          <p:cNvPr id="1049136"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42"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4"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8"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智能制造与工业科技融合的挑战和机遇</a:t>
            </a:r>
            <a:endParaRPr dirty="0" sz="2000" err="1">
              <a:solidFill>
                <a:schemeClr val="tx1">
                  <a:lumMod val="75000"/>
                  <a:lumOff val="25000"/>
                </a:schemeClr>
              </a:solidFill>
              <a:latin typeface="+mn-ea"/>
              <a:ea typeface="+mn-ea"/>
              <a:cs typeface="+mn-ea"/>
              <a:sym typeface="+mn-lt"/>
            </a:endParaRPr>
          </a:p>
        </p:txBody>
      </p:sp>
      <p:sp>
        <p:nvSpPr>
          <p:cNvPr id="1049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当前智能制造与工业科技融合的背景和原因</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92" name="标题 1"/>
          <p:cNvSpPr>
            <a:spLocks noGrp="1"/>
          </p:cNvSpPr>
          <p:nvPr>
            <p:ph type="title"/>
          </p:nvPr>
        </p:nvSpPr>
        <p:spPr/>
        <p:txBody>
          <a:bodyPr/>
          <a:p>
            <a:r>
              <a:rPr altLang="en-US" lang="zh-CN"/>
              <a:t>代表性企业和产品</a:t>
            </a:r>
            <a:endParaRPr altLang="en-US" lang="zh-CN"/>
          </a:p>
        </p:txBody>
      </p:sp>
      <p:sp>
        <p:nvSpPr>
          <p:cNvPr id="104919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阿里巴巴：云计算、大数据技术</a:t>
            </a:r>
            <a:endParaRPr altLang="en-US" sz="1400" lang="zh-CN" spc="150">
              <a:solidFill>
                <a:schemeClr val="tx1"/>
              </a:solidFill>
              <a:effectLst/>
              <a:latin typeface="+mn-ea"/>
              <a:sym typeface="+mn-ea"/>
            </a:endParaRPr>
          </a:p>
        </p:txBody>
      </p:sp>
      <p:sp>
        <p:nvSpPr>
          <p:cNvPr id="104920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华为：5G通信技术、AI芯片</a:t>
            </a:r>
            <a:endParaRPr altLang="en-US" dirty="0" sz="1400" lang="zh-CN" spc="150">
              <a:solidFill>
                <a:schemeClr val="tx1"/>
              </a:solidFill>
              <a:effectLst/>
              <a:latin typeface="+mn-ea"/>
              <a:sym typeface="+mn-ea"/>
            </a:endParaRPr>
          </a:p>
        </p:txBody>
      </p:sp>
      <p:sp>
        <p:nvSpPr>
          <p:cNvPr id="104920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特斯拉：电动汽车、自动驾驶技术</a:t>
            </a:r>
            <a:endParaRPr altLang="en-US" sz="1400" lang="zh-CN" spc="150">
              <a:solidFill>
                <a:schemeClr val="tx1"/>
              </a:solidFill>
              <a:effectLst/>
              <a:latin typeface="+mn-ea"/>
              <a:sym typeface="+mn-ea"/>
            </a:endParaRPr>
          </a:p>
        </p:txBody>
      </p:sp>
      <p:sp>
        <p:nvSpPr>
          <p:cNvPr id="104920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三一重工：智能挖掘机、起重机等工程机械</a:t>
            </a:r>
            <a:endParaRPr altLang="en-US" sz="1400" lang="zh-CN" spc="150">
              <a:solidFill>
                <a:schemeClr val="tx1"/>
              </a:solidFill>
              <a:effectLst/>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4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2024年智能制造与工业科技的发展趋势</a:t>
            </a:r>
            <a:endParaRPr altLang="en-US" dirty="0" lang="zh-CN">
              <a:solidFill>
                <a:schemeClr val="lt1">
                  <a:lumMod val="100000"/>
                </a:schemeClr>
              </a:solidFill>
            </a:endParaRPr>
          </a:p>
        </p:txBody>
      </p:sp>
      <p:sp>
        <p:nvSpPr>
          <p:cNvPr id="1049248"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90" name="标题 1"/>
          <p:cNvSpPr>
            <a:spLocks noGrp="1"/>
          </p:cNvSpPr>
          <p:nvPr>
            <p:ph type="title"/>
          </p:nvPr>
        </p:nvSpPr>
        <p:spPr/>
        <p:txBody>
          <a:bodyPr/>
          <a:p>
            <a:r>
              <a:rPr altLang="en-US" lang="zh-CN"/>
              <a:t>智能制造的普及程度和市场规模预测</a:t>
            </a:r>
            <a:endParaRPr altLang="en-US" lang="zh-CN"/>
          </a:p>
        </p:txBody>
      </p:sp>
      <p:sp>
        <p:nvSpPr>
          <p:cNvPr id="104929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普及程度：随着技术的不断进步，智能制造将逐渐渗透到各个行业，成为制造业的主流。</a:t>
            </a:r>
            <a:endParaRPr altLang="en-US" dirty="0" sz="1200" lang="zh-CN" spc="150">
              <a:solidFill>
                <a:schemeClr val="tx1">
                  <a:lumMod val="85000"/>
                  <a:lumOff val="15000"/>
                </a:schemeClr>
              </a:solidFill>
              <a:latin typeface="+mn-ea"/>
              <a:sym typeface="+mn-ea"/>
            </a:endParaRPr>
          </a:p>
        </p:txBody>
      </p:sp>
      <p:sp>
        <p:nvSpPr>
          <p:cNvPr id="104929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市场规模：随着智能制造的普及，市场规模将不断扩大，预计到2024年将达到数千亿美元。</a:t>
            </a:r>
            <a:endParaRPr altLang="en-US" dirty="0" sz="1200" lang="zh-CN" spc="150">
              <a:solidFill>
                <a:schemeClr val="tx1">
                  <a:lumMod val="85000"/>
                  <a:lumOff val="15000"/>
                </a:schemeClr>
              </a:solidFill>
              <a:latin typeface="+mn-ea"/>
              <a:sym typeface="+mn-ea"/>
            </a:endParaRPr>
          </a:p>
        </p:txBody>
      </p:sp>
      <p:sp>
        <p:nvSpPr>
          <p:cNvPr id="104930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技术创新：智能制造将推动技术创新，促进工业4.0的实现，提高生产效率和产品质量。</a:t>
            </a:r>
            <a:endParaRPr altLang="en-US" dirty="0" sz="1200" lang="zh-CN" spc="150">
              <a:solidFill>
                <a:schemeClr val="tx1">
                  <a:lumMod val="85000"/>
                  <a:lumOff val="15000"/>
                </a:schemeClr>
              </a:solidFill>
              <a:latin typeface="+mn-ea"/>
              <a:sym typeface="+mn-ea"/>
            </a:endParaRPr>
          </a:p>
        </p:txBody>
      </p:sp>
      <p:sp>
        <p:nvSpPr>
          <p:cNvPr id="104930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产业链整合：智能制造将促进产业链的整合，实现从设计到生产、销售的全程智能化管理。</a:t>
            </a:r>
            <a:endParaRPr altLang="en-US" dirty="0" sz="1200" lang="zh-CN" spc="150">
              <a:solidFill>
                <a:schemeClr val="tx1">
                  <a:lumMod val="85000"/>
                  <a:lumOff val="15000"/>
                </a:schemeClr>
              </a:solidFill>
              <a:latin typeface="+mn-ea"/>
              <a:sym typeface="+mn-ea"/>
            </a:endParaRPr>
          </a:p>
        </p:txBody>
      </p:sp>
      <p:sp>
        <p:nvSpPr>
          <p:cNvPr id="104931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52" name="标题 1"/>
          <p:cNvSpPr>
            <a:spLocks noGrp="1"/>
          </p:cNvSpPr>
          <p:nvPr>
            <p:ph type="title"/>
          </p:nvPr>
        </p:nvSpPr>
        <p:spPr/>
        <p:txBody>
          <a:bodyPr/>
          <a:p>
            <a:r>
              <a:rPr altLang="en-US" lang="zh-CN"/>
              <a:t>工业科技的创新方向和突破点</a:t>
            </a:r>
            <a:endParaRPr altLang="en-US" lang="zh-CN"/>
          </a:p>
        </p:txBody>
      </p:sp>
      <p:sp>
        <p:nvSpPr>
          <p:cNvPr id="104935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人工智能与机器学习在工业制造中的应用将进一步深化</a:t>
            </a:r>
            <a:endParaRPr altLang="en-US" dirty="0" sz="1200" lang="zh-CN" spc="150">
              <a:solidFill>
                <a:schemeClr val="tx1">
                  <a:lumMod val="85000"/>
                  <a:lumOff val="15000"/>
                </a:schemeClr>
              </a:solidFill>
              <a:latin typeface="+mn-ea"/>
              <a:sym typeface="+mn-ea"/>
            </a:endParaRPr>
          </a:p>
        </p:txBody>
      </p:sp>
      <p:sp>
        <p:nvSpPr>
          <p:cNvPr id="104935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5G通信技术将为智能制造提供更高效、实时的数据传输和处理能力</a:t>
            </a:r>
            <a:endParaRPr altLang="en-US" dirty="0" sz="1200" lang="zh-CN" spc="150">
              <a:solidFill>
                <a:schemeClr val="tx1">
                  <a:lumMod val="85000"/>
                  <a:lumOff val="15000"/>
                </a:schemeClr>
              </a:solidFill>
              <a:latin typeface="+mn-ea"/>
              <a:sym typeface="+mn-ea"/>
            </a:endParaRPr>
          </a:p>
        </p:txBody>
      </p:sp>
      <p:sp>
        <p:nvSpPr>
          <p:cNvPr id="104936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物联网技术将实现生产过程中的设备与设备之间的无缝连接和协同工作</a:t>
            </a:r>
            <a:endParaRPr altLang="en-US" dirty="0" sz="1200" lang="zh-CN" spc="150">
              <a:solidFill>
                <a:schemeClr val="tx1">
                  <a:lumMod val="85000"/>
                  <a:lumOff val="15000"/>
                </a:schemeClr>
              </a:solidFill>
              <a:latin typeface="+mn-ea"/>
              <a:sym typeface="+mn-ea"/>
            </a:endParaRPr>
          </a:p>
        </p:txBody>
      </p:sp>
      <p:sp>
        <p:nvSpPr>
          <p:cNvPr id="104936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区块链技术将在工业领域发挥越来越重要的作用，保障生产数据的安全性和可信度</a:t>
            </a:r>
            <a:endParaRPr altLang="en-US" dirty="0" sz="1200" lang="zh-CN" spc="150">
              <a:solidFill>
                <a:schemeClr val="tx1">
                  <a:lumMod val="85000"/>
                  <a:lumOff val="15000"/>
                </a:schemeClr>
              </a:solidFill>
              <a:latin typeface="+mn-ea"/>
              <a:sym typeface="+mn-ea"/>
            </a:endParaRPr>
          </a:p>
        </p:txBody>
      </p:sp>
      <p:sp>
        <p:nvSpPr>
          <p:cNvPr id="104937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14" name="标题 1"/>
          <p:cNvSpPr>
            <a:spLocks noGrp="1"/>
          </p:cNvSpPr>
          <p:nvPr>
            <p:ph type="title"/>
          </p:nvPr>
        </p:nvSpPr>
        <p:spPr/>
        <p:txBody>
          <a:bodyPr/>
          <a:p>
            <a:r>
              <a:rPr altLang="en-US" lang="zh-CN"/>
              <a:t>5G、物联网等技术在智能制造与工业科技中的应用前景</a:t>
            </a:r>
            <a:endParaRPr altLang="en-US" lang="zh-CN"/>
          </a:p>
        </p:txBody>
      </p:sp>
      <p:sp>
        <p:nvSpPr>
          <p:cNvPr id="1049416" name="矩形: 圆角 44"/>
          <p:cNvSpPr/>
          <p:nvPr>
            <p:custDataLst>
              <p:tags r:id="rId1"/>
            </p:custDataLst>
          </p:nvPr>
        </p:nvSpPr>
        <p:spPr>
          <a:xfrm>
            <a:off x="551935" y="220478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59" name="直接连接符 45"/>
          <p:cNvCxnSpPr>
            <a:cxnSpLocks/>
          </p:cNvCxnSpPr>
          <p:nvPr>
            <p:custDataLst>
              <p:tags r:id="rId2"/>
            </p:custDataLst>
          </p:nvPr>
        </p:nvCxnSpPr>
        <p:spPr>
          <a:xfrm>
            <a:off x="1777026" y="2516358"/>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18" name="标题"/>
          <p:cNvSpPr txBox="1"/>
          <p:nvPr>
            <p:custDataLst>
              <p:tags r:id="rId3"/>
            </p:custDataLst>
          </p:nvPr>
        </p:nvSpPr>
        <p:spPr>
          <a:xfrm>
            <a:off x="683631" y="2327487"/>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20" name="正文"/>
          <p:cNvSpPr txBox="1"/>
          <p:nvPr>
            <p:custDataLst>
              <p:tags r:id="rId4"/>
            </p:custDataLst>
          </p:nvPr>
        </p:nvSpPr>
        <p:spPr>
          <a:xfrm>
            <a:off x="1858613" y="2315281"/>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5G技术将提升智能制造与工业科技的数据传输速度和实时性，实现更高效的生产和物流管理。</a:t>
            </a:r>
            <a:endParaRPr altLang="en-US" dirty="0" sz="1400" lang="zh-CN" spc="150">
              <a:solidFill>
                <a:schemeClr val="tx1">
                  <a:lumMod val="65000"/>
                  <a:lumOff val="35000"/>
                </a:schemeClr>
              </a:solidFill>
              <a:latin typeface="+mn-ea"/>
            </a:endParaRPr>
          </a:p>
        </p:txBody>
      </p:sp>
      <p:sp>
        <p:nvSpPr>
          <p:cNvPr id="1049422" name="矩形: 圆角 48"/>
          <p:cNvSpPr/>
          <p:nvPr>
            <p:custDataLst>
              <p:tags r:id="rId5"/>
            </p:custDataLst>
          </p:nvPr>
        </p:nvSpPr>
        <p:spPr>
          <a:xfrm>
            <a:off x="6242471" y="220478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61" name="直接连接符 49"/>
          <p:cNvCxnSpPr>
            <a:cxnSpLocks/>
          </p:cNvCxnSpPr>
          <p:nvPr>
            <p:custDataLst>
              <p:tags r:id="rId6"/>
            </p:custDataLst>
          </p:nvPr>
        </p:nvCxnSpPr>
        <p:spPr>
          <a:xfrm>
            <a:off x="7467562" y="2516358"/>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24" name="标题"/>
          <p:cNvSpPr txBox="1"/>
          <p:nvPr>
            <p:custDataLst>
              <p:tags r:id="rId7"/>
            </p:custDataLst>
          </p:nvPr>
        </p:nvSpPr>
        <p:spPr>
          <a:xfrm>
            <a:off x="6374167" y="2327487"/>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26" name="正文"/>
          <p:cNvSpPr txBox="1"/>
          <p:nvPr>
            <p:custDataLst>
              <p:tags r:id="rId8"/>
            </p:custDataLst>
          </p:nvPr>
        </p:nvSpPr>
        <p:spPr>
          <a:xfrm>
            <a:off x="7548507" y="2315281"/>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物联网技术将促进设备间的互联互通，实现生产过程的智能化和自适应调整，提高生产效率和产品质量。</a:t>
            </a:r>
            <a:endParaRPr altLang="en-US" dirty="0" sz="1400" lang="zh-CN" spc="150">
              <a:solidFill>
                <a:schemeClr val="tx1">
                  <a:lumMod val="65000"/>
                  <a:lumOff val="35000"/>
                </a:schemeClr>
              </a:solidFill>
              <a:latin typeface="+mn-ea"/>
            </a:endParaRPr>
          </a:p>
        </p:txBody>
      </p:sp>
      <p:sp>
        <p:nvSpPr>
          <p:cNvPr id="1049428" name="矩形: 圆角 53"/>
          <p:cNvSpPr/>
          <p:nvPr>
            <p:custDataLst>
              <p:tags r:id="rId9"/>
            </p:custDataLst>
          </p:nvPr>
        </p:nvSpPr>
        <p:spPr>
          <a:xfrm>
            <a:off x="551935" y="387635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63" name="直接连接符 54"/>
          <p:cNvCxnSpPr>
            <a:cxnSpLocks/>
          </p:cNvCxnSpPr>
          <p:nvPr>
            <p:custDataLst>
              <p:tags r:id="rId10"/>
            </p:custDataLst>
          </p:nvPr>
        </p:nvCxnSpPr>
        <p:spPr>
          <a:xfrm>
            <a:off x="1777026" y="4187929"/>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30" name="标题"/>
          <p:cNvSpPr txBox="1"/>
          <p:nvPr>
            <p:custDataLst>
              <p:tags r:id="rId11"/>
            </p:custDataLst>
          </p:nvPr>
        </p:nvSpPr>
        <p:spPr>
          <a:xfrm>
            <a:off x="683631" y="3998416"/>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32" name="正文"/>
          <p:cNvSpPr txBox="1"/>
          <p:nvPr>
            <p:custDataLst>
              <p:tags r:id="rId12"/>
            </p:custDataLst>
          </p:nvPr>
        </p:nvSpPr>
        <p:spPr>
          <a:xfrm>
            <a:off x="1858613" y="3986852"/>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5G和物联网技术的应用将加速工业互联网的发展，推动企业数字化转型，提升企业竞争力。</a:t>
            </a:r>
            <a:endParaRPr altLang="en-US" dirty="0" sz="1400" lang="zh-CN" spc="150">
              <a:solidFill>
                <a:schemeClr val="tx1">
                  <a:lumMod val="65000"/>
                  <a:lumOff val="35000"/>
                </a:schemeClr>
              </a:solidFill>
              <a:latin typeface="+mn-ea"/>
            </a:endParaRPr>
          </a:p>
        </p:txBody>
      </p:sp>
      <p:sp>
        <p:nvSpPr>
          <p:cNvPr id="1049434" name="矩形: 圆角 57"/>
          <p:cNvSpPr/>
          <p:nvPr>
            <p:custDataLst>
              <p:tags r:id="rId13"/>
            </p:custDataLst>
          </p:nvPr>
        </p:nvSpPr>
        <p:spPr>
          <a:xfrm>
            <a:off x="6242471" y="387635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65" name="直接连接符 58"/>
          <p:cNvCxnSpPr>
            <a:cxnSpLocks/>
          </p:cNvCxnSpPr>
          <p:nvPr>
            <p:custDataLst>
              <p:tags r:id="rId14"/>
            </p:custDataLst>
          </p:nvPr>
        </p:nvCxnSpPr>
        <p:spPr>
          <a:xfrm>
            <a:off x="7467562" y="4187929"/>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36" name="标题"/>
          <p:cNvSpPr txBox="1"/>
          <p:nvPr>
            <p:custDataLst>
              <p:tags r:id="rId15"/>
            </p:custDataLst>
          </p:nvPr>
        </p:nvSpPr>
        <p:spPr>
          <a:xfrm>
            <a:off x="6374167" y="3998416"/>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38" name="正文"/>
          <p:cNvSpPr txBox="1"/>
          <p:nvPr>
            <p:custDataLst>
              <p:tags r:id="rId16"/>
            </p:custDataLst>
          </p:nvPr>
        </p:nvSpPr>
        <p:spPr>
          <a:xfrm>
            <a:off x="7548507" y="3986852"/>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这些技术的应用将带来新的商业模式和服务模式，如远程监控和维护、个性化定制等，拓展智能制造与工业科技的应用领域。</a:t>
            </a:r>
            <a:endParaRPr altLang="en-US" dirty="0" sz="1400" lang="zh-CN" spc="150">
              <a:solidFill>
                <a:schemeClr val="tx1">
                  <a:lumMod val="65000"/>
                  <a:lumOff val="35000"/>
                </a:schemeClr>
              </a:solidFill>
              <a:latin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76" name="标题 1"/>
          <p:cNvSpPr>
            <a:spLocks noGrp="1"/>
          </p:cNvSpPr>
          <p:nvPr>
            <p:ph type="title"/>
          </p:nvPr>
        </p:nvSpPr>
        <p:spPr/>
        <p:txBody>
          <a:bodyPr/>
          <a:p>
            <a:r>
              <a:rPr altLang="en-US" lang="zh-CN"/>
              <a:t>未来智能制造与工业科技的发展趋势和特点</a:t>
            </a:r>
            <a:endParaRPr altLang="en-US" lang="zh-CN"/>
          </a:p>
        </p:txBody>
      </p:sp>
      <p:sp>
        <p:nvSpPr>
          <p:cNvPr id="1049478"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高度自动化和智能化：随着技术的不断进步，智能制造和工业科技将实现更高的自动化和智能化水平，提高生产效率和产品质量。</a:t>
            </a:r>
            <a:endParaRPr altLang="en-US" dirty="0" sz="1200" lang="zh-CN" spc="150">
              <a:solidFill>
                <a:schemeClr val="tx1">
                  <a:lumMod val="65000"/>
                  <a:lumOff val="35000"/>
                </a:schemeClr>
              </a:solidFill>
              <a:latin typeface="+mn-ea"/>
              <a:sym typeface="+mn-ea"/>
            </a:endParaRPr>
          </a:p>
        </p:txBody>
      </p:sp>
      <p:sp>
        <p:nvSpPr>
          <p:cNvPr id="1049480"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云计算和大数据技术的应用：云计算和大数据技术将为智能制造和工业科技提供更强大的数据处理和分析能力，助力企业实现更精准的决策和优化。</a:t>
            </a:r>
            <a:endParaRPr altLang="en-US" dirty="0" sz="1200" lang="zh-CN" spc="150">
              <a:solidFill>
                <a:schemeClr val="tx1">
                  <a:lumMod val="65000"/>
                  <a:lumOff val="35000"/>
                </a:schemeClr>
              </a:solidFill>
              <a:latin typeface="+mn-ea"/>
              <a:sym typeface="+mn-ea"/>
            </a:endParaRPr>
          </a:p>
        </p:txBody>
      </p:sp>
      <p:sp>
        <p:nvSpPr>
          <p:cNvPr id="1049482"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定制化与个性化生产的发展：随着消费者需求的多样化，智能制造和工业科技将更加注重产品的定制化和个性化生产，满足市场的多样化需求。</a:t>
            </a:r>
            <a:endParaRPr altLang="en-US" dirty="0" sz="1200" lang="zh-CN" spc="150">
              <a:solidFill>
                <a:schemeClr val="tx1">
                  <a:lumMod val="65000"/>
                  <a:lumOff val="35000"/>
                </a:schemeClr>
              </a:solidFill>
              <a:latin typeface="+mn-ea"/>
              <a:sym typeface="+mn-ea"/>
            </a:endParaRPr>
          </a:p>
        </p:txBody>
      </p:sp>
      <p:sp>
        <p:nvSpPr>
          <p:cNvPr id="1049484"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绿色环保与可持续发展：随着社会对环保问题的日益关注，智能制造和工业科技将更加注重绿色环保和可持续发展，降低能耗和减少排放，实现经济和环境的双重效益。</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2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智能制造与工业科技的应用场景和案例分析</a:t>
            </a:r>
            <a:endParaRPr altLang="en-US" dirty="0" lang="zh-CN">
              <a:solidFill>
                <a:schemeClr val="lt1">
                  <a:lumMod val="100000"/>
                </a:schemeClr>
              </a:solidFill>
            </a:endParaRPr>
          </a:p>
        </p:txBody>
      </p:sp>
      <p:sp>
        <p:nvSpPr>
          <p:cNvPr id="1049524"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66" name="标题 1"/>
          <p:cNvSpPr>
            <a:spLocks noGrp="1"/>
          </p:cNvSpPr>
          <p:nvPr>
            <p:ph type="title"/>
          </p:nvPr>
        </p:nvSpPr>
        <p:spPr/>
        <p:txBody>
          <a:bodyPr/>
          <a:p>
            <a:r>
              <a:rPr altLang="en-US" lang="zh-CN"/>
              <a:t>智能制造在汽车行业的应用和案例分析</a:t>
            </a:r>
            <a:endParaRPr altLang="en-US" lang="zh-CN"/>
          </a:p>
        </p:txBody>
      </p:sp>
      <p:sp>
        <p:nvSpPr>
          <p:cNvPr id="104956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应用领域：智能制造在汽车行业的应用主要涉及生产制造、供应链管理、质量管理等方面。</a:t>
            </a:r>
            <a:endParaRPr altLang="en-US" dirty="0" sz="2000" lang="zh-CN" spc="150">
              <a:solidFill>
                <a:schemeClr val="tx1">
                  <a:lumMod val="85000"/>
                  <a:lumOff val="15000"/>
                </a:schemeClr>
              </a:solidFill>
              <a:latin typeface="+mn-ea"/>
              <a:sym typeface="+mn-ea"/>
            </a:endParaRPr>
          </a:p>
        </p:txBody>
      </p:sp>
      <p:sp>
        <p:nvSpPr>
          <p:cNvPr id="104957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案例分析：以特斯拉为例，其通过智能制造技术实现了高度自动化的生产线，提高了生产效率和产品质量。</a:t>
            </a:r>
            <a:endParaRPr altLang="en-US" dirty="0" sz="2000" lang="zh-CN" spc="150">
              <a:solidFill>
                <a:schemeClr val="tx1">
                  <a:lumMod val="85000"/>
                  <a:lumOff val="15000"/>
                </a:schemeClr>
              </a:solidFill>
              <a:latin typeface="+mn-ea"/>
              <a:sym typeface="+mn-ea"/>
            </a:endParaRPr>
          </a:p>
        </p:txBody>
      </p:sp>
      <p:sp>
        <p:nvSpPr>
          <p:cNvPr id="104958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技术优势：智能制造技术能够提高生产效率、降低成本、缩短产品上市时间，为汽车行业的发展提供有力支持。</a:t>
            </a:r>
            <a:endParaRPr altLang="en-US" dirty="0" sz="2000" lang="zh-CN" spc="150">
              <a:solidFill>
                <a:schemeClr val="tx1">
                  <a:lumMod val="85000"/>
                  <a:lumOff val="15000"/>
                </a:schemeClr>
              </a:solidFill>
              <a:latin typeface="+mn-ea"/>
              <a:sym typeface="+mn-ea"/>
            </a:endParaRPr>
          </a:p>
        </p:txBody>
      </p:sp>
      <p:sp>
        <p:nvSpPr>
          <p:cNvPr id="104958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未来展望：随着技术的不断进步和应用场景的不断拓展，智能制造在汽车行业的应用将更加广泛和深入。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28" name="标题 1"/>
          <p:cNvSpPr>
            <a:spLocks noGrp="1"/>
          </p:cNvSpPr>
          <p:nvPr>
            <p:ph type="title"/>
          </p:nvPr>
        </p:nvSpPr>
        <p:spPr/>
        <p:txBody>
          <a:bodyPr/>
          <a:p>
            <a:r>
              <a:rPr altLang="en-US" lang="zh-CN"/>
              <a:t>智能制造在家电行业的应用和案例分析</a:t>
            </a:r>
            <a:endParaRPr altLang="en-US" lang="zh-CN"/>
          </a:p>
        </p:txBody>
      </p:sp>
      <p:sp>
        <p:nvSpPr>
          <p:cNvPr id="1049630"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智能制造在家电行业的应用：通过自动化生产线和智能化设备，实现家电产品的定制化生产，提高生产效率和产品质量。</a:t>
            </a:r>
            <a:endParaRPr altLang="en-US" dirty="0" sz="1200" lang="zh-CN" spc="150">
              <a:solidFill>
                <a:schemeClr val="tx1">
                  <a:lumMod val="65000"/>
                  <a:lumOff val="35000"/>
                </a:schemeClr>
              </a:solidFill>
              <a:latin typeface="+mn-ea"/>
              <a:sym typeface="+mn-ea"/>
            </a:endParaRPr>
          </a:p>
        </p:txBody>
      </p:sp>
      <p:sp>
        <p:nvSpPr>
          <p:cNvPr id="1049632"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案例分析：某家电企业通过引进智能制造技术，实现了从传统制造向数字化制造的转型，提高了生产效率和产品品质，进一步提升了企业的竞争力。</a:t>
            </a:r>
            <a:endParaRPr altLang="en-US" dirty="0" sz="1200" lang="zh-CN" spc="150">
              <a:solidFill>
                <a:schemeClr val="tx1">
                  <a:lumMod val="65000"/>
                  <a:lumOff val="35000"/>
                </a:schemeClr>
              </a:solidFill>
              <a:latin typeface="+mn-ea"/>
              <a:sym typeface="+mn-ea"/>
            </a:endParaRPr>
          </a:p>
        </p:txBody>
      </p:sp>
      <p:sp>
        <p:nvSpPr>
          <p:cNvPr id="1049634"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智能制造在家电行业的应用优势：智能制造能够提高生产效率、降低成本、缩短产品上市时间，为家电企业带来更多的商业机会和竞争优势。</a:t>
            </a:r>
            <a:endParaRPr altLang="en-US" dirty="0" sz="1200" lang="zh-CN" spc="150">
              <a:solidFill>
                <a:schemeClr val="tx1">
                  <a:lumMod val="65000"/>
                  <a:lumOff val="35000"/>
                </a:schemeClr>
              </a:solidFill>
              <a:latin typeface="+mn-ea"/>
              <a:sym typeface="+mn-ea"/>
            </a:endParaRPr>
          </a:p>
        </p:txBody>
      </p:sp>
      <p:sp>
        <p:nvSpPr>
          <p:cNvPr id="1049636"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未来智能制造在家电行业的发展趋势：随着技术的不断进步和应用场景的不断拓展，智能制造在家电行业的应用将更加广泛，未来将会有更多的家电企业加入到数字化制造的转型中来。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74" name="标题 1"/>
          <p:cNvSpPr>
            <a:spLocks noGrp="1"/>
          </p:cNvSpPr>
          <p:nvPr>
            <p:ph type="title"/>
          </p:nvPr>
        </p:nvSpPr>
        <p:spPr/>
        <p:txBody>
          <a:bodyPr/>
          <a:p>
            <a:r>
              <a:rPr altLang="en-US" lang="zh-CN"/>
              <a:t>工业科技在航空航天领域的应用和案例分析</a:t>
            </a:r>
            <a:endParaRPr altLang="en-US" lang="zh-CN"/>
          </a:p>
        </p:txBody>
      </p:sp>
      <p:sp>
        <p:nvSpPr>
          <p:cNvPr id="1049676"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78"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680"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应用领域：航空航天器制造、卫星发射与运营、太空探测等。</a:t>
            </a:r>
            <a:endParaRPr altLang="en-US" dirty="0" sz="2000" lang="zh-CN" spc="200">
              <a:solidFill>
                <a:schemeClr val="tx1">
                  <a:lumMod val="85000"/>
                  <a:lumOff val="15000"/>
                </a:schemeClr>
              </a:solidFill>
              <a:latin typeface="+mn-ea"/>
              <a:sym typeface="+mn-ea"/>
            </a:endParaRPr>
          </a:p>
        </p:txBody>
      </p:sp>
      <p:sp>
        <p:nvSpPr>
          <p:cNvPr id="1049682"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4"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86"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案例分析：C919大型客机成功研制与商业运营，长征系列运载火箭的发射与国际合作，天宫空间站的建设与运营等。</a:t>
            </a:r>
            <a:endParaRPr altLang="en-US" dirty="0" sz="2000" lang="zh-CN" spc="200">
              <a:solidFill>
                <a:schemeClr val="tx1">
                  <a:lumMod val="85000"/>
                  <a:lumOff val="15000"/>
                </a:schemeClr>
              </a:solidFill>
              <a:latin typeface="+mn-ea"/>
              <a:sym typeface="+mn-ea"/>
            </a:endParaRPr>
          </a:p>
        </p:txBody>
      </p:sp>
      <p:sp>
        <p:nvSpPr>
          <p:cNvPr id="1049688"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0"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92"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技术优势：高精度制造、轻量化设计、智能控制等。</a:t>
            </a:r>
            <a:endParaRPr altLang="en-US" dirty="0" sz="2000" lang="zh-CN" spc="200">
              <a:solidFill>
                <a:schemeClr val="tx1">
                  <a:lumMod val="85000"/>
                  <a:lumOff val="15000"/>
                </a:schemeClr>
              </a:solidFill>
              <a:latin typeface="+mn-ea"/>
              <a:sym typeface="+mn-ea"/>
            </a:endParaRPr>
          </a:p>
        </p:txBody>
      </p:sp>
      <p:sp>
        <p:nvSpPr>
          <p:cNvPr id="1049694"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6"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98"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未来展望：随着工业科技的不断进步，航空航天领域将迎来更加广阔的发展前景，如可重复使用火箭技术、太空旅游等。</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36" name="标题 1"/>
          <p:cNvSpPr>
            <a:spLocks noGrp="1"/>
          </p:cNvSpPr>
          <p:nvPr>
            <p:ph type="title"/>
          </p:nvPr>
        </p:nvSpPr>
        <p:spPr/>
        <p:txBody>
          <a:bodyPr/>
          <a:p>
            <a:r>
              <a:rPr altLang="en-US" lang="zh-CN"/>
              <a:t>智能制造与工业科技在其他领域的应用和案例分析</a:t>
            </a:r>
            <a:endParaRPr altLang="en-US" lang="zh-CN"/>
          </a:p>
        </p:txBody>
      </p:sp>
      <p:sp>
        <p:nvSpPr>
          <p:cNvPr id="104973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医疗领域：智能制造与工业科技在医疗设备制造、手术机器人等方面的应用，提高了医疗效率和精度。</a:t>
            </a:r>
            <a:endParaRPr altLang="en-US" dirty="0" sz="1200" lang="zh-CN" spc="150">
              <a:solidFill>
                <a:schemeClr val="tx1">
                  <a:lumMod val="85000"/>
                  <a:lumOff val="15000"/>
                </a:schemeClr>
              </a:solidFill>
              <a:latin typeface="+mn-ea"/>
              <a:sym typeface="+mn-ea"/>
            </a:endParaRPr>
          </a:p>
        </p:txBody>
      </p:sp>
      <p:sp>
        <p:nvSpPr>
          <p:cNvPr id="104974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航空航天：智能制造与工业科技在航空航天领域的应用，如无人机、卫星制造等，提高了航空航天器的性能和安全性。</a:t>
            </a:r>
            <a:endParaRPr altLang="en-US" dirty="0" sz="1200" lang="zh-CN" spc="150">
              <a:solidFill>
                <a:schemeClr val="tx1">
                  <a:lumMod val="85000"/>
                  <a:lumOff val="15000"/>
                </a:schemeClr>
              </a:solidFill>
              <a:latin typeface="+mn-ea"/>
              <a:sym typeface="+mn-ea"/>
            </a:endParaRPr>
          </a:p>
        </p:txBody>
      </p:sp>
      <p:sp>
        <p:nvSpPr>
          <p:cNvPr id="104974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物流领域：智能制造与工业科技在物流领域的应用，如自动化仓库、智能物流系统等，提高了物流效率和运输安全性。</a:t>
            </a:r>
            <a:endParaRPr altLang="en-US" dirty="0" sz="1200" lang="zh-CN" spc="150">
              <a:solidFill>
                <a:schemeClr val="tx1">
                  <a:lumMod val="85000"/>
                  <a:lumOff val="15000"/>
                </a:schemeClr>
              </a:solidFill>
              <a:latin typeface="+mn-ea"/>
              <a:sym typeface="+mn-ea"/>
            </a:endParaRPr>
          </a:p>
        </p:txBody>
      </p:sp>
      <p:sp>
        <p:nvSpPr>
          <p:cNvPr id="104975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农业领域：智能制造与工业科技在农业领域的应用，如智能农业机械、精准农业等，提高了农业生产效率和资源利用率。</a:t>
            </a:r>
            <a:endParaRPr altLang="en-US" dirty="0" sz="1200" lang="zh-CN" spc="150">
              <a:solidFill>
                <a:schemeClr val="tx1">
                  <a:lumMod val="85000"/>
                  <a:lumOff val="15000"/>
                </a:schemeClr>
              </a:solidFill>
              <a:latin typeface="+mn-ea"/>
              <a:sym typeface="+mn-ea"/>
            </a:endParaRPr>
          </a:p>
        </p:txBody>
      </p:sp>
      <p:sp>
        <p:nvSpPr>
          <p:cNvPr id="104975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9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智能制造与工业科技的发展面临的挑战和机遇</a:t>
            </a:r>
            <a:endParaRPr altLang="en-US" dirty="0" lang="zh-CN">
              <a:solidFill>
                <a:schemeClr val="lt1">
                  <a:lumMod val="100000"/>
                </a:schemeClr>
              </a:solidFill>
            </a:endParaRPr>
          </a:p>
        </p:txBody>
      </p:sp>
      <p:sp>
        <p:nvSpPr>
          <p:cNvPr id="1049800"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42" name="标题 1"/>
          <p:cNvSpPr>
            <a:spLocks noGrp="1"/>
          </p:cNvSpPr>
          <p:nvPr>
            <p:ph type="title"/>
          </p:nvPr>
        </p:nvSpPr>
        <p:spPr/>
        <p:txBody>
          <a:bodyPr/>
          <a:p>
            <a:r>
              <a:rPr altLang="en-US" lang="zh-CN"/>
              <a:t>技术瓶颈和解决方案</a:t>
            </a:r>
            <a:endParaRPr altLang="en-US" lang="zh-CN"/>
          </a:p>
        </p:txBody>
      </p:sp>
      <p:sp>
        <p:nvSpPr>
          <p:cNvPr id="104984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解决方案：针对技术瓶颈，提出相应的解决方案和措施，如加强技术研发、制定统一的技术标准、提高数据安全等。</a:t>
            </a:r>
            <a:endParaRPr altLang="en-US" sz="1400" lang="zh-CN" spc="150">
              <a:solidFill>
                <a:schemeClr val="tx1"/>
              </a:solidFill>
              <a:effectLst/>
              <a:latin typeface="+mn-ea"/>
              <a:sym typeface="+mn-ea"/>
            </a:endParaRPr>
          </a:p>
        </p:txBody>
      </p:sp>
      <p:sp>
        <p:nvSpPr>
          <p:cNvPr id="104985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技术瓶颈：目前智能制造与工业科技发展面临的技术难题和限制，如数据安全、技术标准、设备兼容性等。</a:t>
            </a:r>
            <a:endParaRPr altLang="en-US" dirty="0" sz="1400" lang="zh-CN" spc="150">
              <a:solidFill>
                <a:schemeClr val="tx1"/>
              </a:solidFill>
              <a:effectLst/>
              <a:latin typeface="+mn-ea"/>
              <a:sym typeface="+mn-ea"/>
            </a:endParaRPr>
          </a:p>
        </p:txBody>
      </p:sp>
      <p:sp>
        <p:nvSpPr>
          <p:cNvPr id="104985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技术创新：强调技术创新在解决技术瓶颈中的作用，鼓励企业加大技术研发投入，推动智能制造与工业科技的持续发展。</a:t>
            </a:r>
            <a:endParaRPr altLang="en-US" sz="1400" lang="zh-CN" spc="150">
              <a:solidFill>
                <a:schemeClr val="tx1"/>
              </a:solidFill>
              <a:effectLst/>
              <a:latin typeface="+mn-ea"/>
              <a:sym typeface="+mn-ea"/>
            </a:endParaRPr>
          </a:p>
        </p:txBody>
      </p:sp>
      <p:sp>
        <p:nvSpPr>
          <p:cNvPr id="104985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跨界合作：提倡不同领域的企业和机构进行跨界合作，共同解决智能制造与工业科技发展中的技术瓶颈问题。</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96" name="标题 1"/>
          <p:cNvSpPr>
            <a:spLocks noGrp="1"/>
          </p:cNvSpPr>
          <p:nvPr>
            <p:ph type="title"/>
          </p:nvPr>
        </p:nvSpPr>
        <p:spPr/>
        <p:txBody>
          <a:bodyPr/>
          <a:p>
            <a:r>
              <a:rPr altLang="en-US" lang="zh-CN"/>
              <a:t>政策和法规对智能制造与工业科技发展的影响</a:t>
            </a:r>
            <a:endParaRPr altLang="en-US" lang="zh-CN"/>
          </a:p>
        </p:txBody>
      </p:sp>
      <p:sp>
        <p:nvSpPr>
          <p:cNvPr id="1049898"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0"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2"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4"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6"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法规完善：不断完善相关法规，保障智能制造与工业科技发展的合法性和规范性。</a:t>
            </a:r>
            <a:endParaRPr altLang="en-US" sz="1400" lang="zh-CN" spc="150">
              <a:solidFill>
                <a:schemeClr val="tx1"/>
              </a:solidFill>
              <a:effectLst/>
              <a:latin typeface="+mn-ea"/>
              <a:sym typeface="+mn-ea"/>
            </a:endParaRPr>
          </a:p>
        </p:txBody>
      </p:sp>
      <p:sp>
        <p:nvSpPr>
          <p:cNvPr id="1049908"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政策支持：政府出台相关政策，鼓励智能制造与工业科技创新发展。</a:t>
            </a:r>
            <a:endParaRPr altLang="en-US" dirty="0" sz="1400" lang="zh-CN" spc="150">
              <a:solidFill>
                <a:schemeClr val="tx1"/>
              </a:solidFill>
              <a:effectLst/>
              <a:latin typeface="+mn-ea"/>
              <a:sym typeface="+mn-ea"/>
            </a:endParaRPr>
          </a:p>
        </p:txBody>
      </p:sp>
      <p:sp>
        <p:nvSpPr>
          <p:cNvPr id="1049910"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投资环境：优化投资环境，吸引更多资本投入智能制造与工业科技领域。</a:t>
            </a:r>
            <a:endParaRPr altLang="en-US" sz="1400" lang="zh-CN" spc="150">
              <a:solidFill>
                <a:schemeClr val="tx1"/>
              </a:solidFill>
              <a:effectLst/>
              <a:latin typeface="+mn-ea"/>
              <a:sym typeface="+mn-ea"/>
            </a:endParaRPr>
          </a:p>
        </p:txBody>
      </p:sp>
      <p:sp>
        <p:nvSpPr>
          <p:cNvPr id="1049912"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技术标准：制定和完善技术标准，推动智能制造与工业科技规范化发展。</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50" name="标题 1"/>
          <p:cNvSpPr>
            <a:spLocks noGrp="1"/>
          </p:cNvSpPr>
          <p:nvPr>
            <p:ph type="title"/>
          </p:nvPr>
        </p:nvSpPr>
        <p:spPr/>
        <p:txBody>
          <a:bodyPr/>
          <a:p>
            <a:r>
              <a:rPr altLang="en-US" lang="zh-CN"/>
              <a:t>市场接受度和消费者需求的变化</a:t>
            </a:r>
            <a:endParaRPr altLang="en-US" lang="zh-CN"/>
          </a:p>
        </p:txBody>
      </p:sp>
      <p:sp>
        <p:nvSpPr>
          <p:cNvPr id="104995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智能制造与工业科技的发展需要适应市场接受度的变化，不断优化产品和服务，提高用户体验。</a:t>
            </a:r>
            <a:endParaRPr altLang="en-US" dirty="0" sz="2000" lang="zh-CN" spc="150">
              <a:solidFill>
                <a:schemeClr val="tx1">
                  <a:lumMod val="85000"/>
                  <a:lumOff val="15000"/>
                </a:schemeClr>
              </a:solidFill>
              <a:latin typeface="+mn-ea"/>
              <a:sym typeface="+mn-ea"/>
            </a:endParaRPr>
          </a:p>
        </p:txBody>
      </p:sp>
      <p:sp>
        <p:nvSpPr>
          <p:cNvPr id="104995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随着消费者需求的多样化，智能制造与工业科技的发展需要关注个性化需求，提供定制化服务。</a:t>
            </a:r>
            <a:endParaRPr altLang="en-US" dirty="0" sz="2000" lang="zh-CN" spc="150">
              <a:solidFill>
                <a:schemeClr val="tx1">
                  <a:lumMod val="85000"/>
                  <a:lumOff val="15000"/>
                </a:schemeClr>
              </a:solidFill>
              <a:latin typeface="+mn-ea"/>
              <a:sym typeface="+mn-ea"/>
            </a:endParaRPr>
          </a:p>
        </p:txBody>
      </p:sp>
      <p:sp>
        <p:nvSpPr>
          <p:cNvPr id="104996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智能制造与工业科技的发展需要关注消费者对环保、可持续发展的需求，推动绿色制造和循环经济的发展。</a:t>
            </a:r>
            <a:endParaRPr altLang="en-US" dirty="0" sz="2000" lang="zh-CN" spc="150">
              <a:solidFill>
                <a:schemeClr val="tx1">
                  <a:lumMod val="85000"/>
                  <a:lumOff val="15000"/>
                </a:schemeClr>
              </a:solidFill>
              <a:latin typeface="+mn-ea"/>
              <a:sym typeface="+mn-ea"/>
            </a:endParaRPr>
          </a:p>
        </p:txBody>
      </p:sp>
      <p:sp>
        <p:nvSpPr>
          <p:cNvPr id="104997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智能制造与工业科技的发展需要加强与消费者的沟通与互动，及时了解市场需求和反馈，不断改进和优化产品和服务。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12" name="标题 1"/>
          <p:cNvSpPr>
            <a:spLocks noGrp="1"/>
          </p:cNvSpPr>
          <p:nvPr>
            <p:ph type="title"/>
          </p:nvPr>
        </p:nvSpPr>
        <p:spPr/>
        <p:txBody>
          <a:bodyPr/>
          <a:p>
            <a:r>
              <a:rPr altLang="en-US" lang="zh-CN"/>
              <a:t>国际竞争格局和发展趋势</a:t>
            </a:r>
            <a:endParaRPr altLang="en-US" lang="zh-CN"/>
          </a:p>
        </p:txBody>
      </p:sp>
      <p:sp>
        <p:nvSpPr>
          <p:cNvPr id="105001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国际合作与交流成为智能制造与工业科技发展的重要趋势，跨界融合、协同创新成为主流模式。</a:t>
            </a:r>
            <a:endParaRPr altLang="en-US" sz="1400" lang="zh-CN" spc="150">
              <a:solidFill>
                <a:schemeClr val="tx1"/>
              </a:solidFill>
              <a:effectLst/>
              <a:latin typeface="+mn-ea"/>
              <a:sym typeface="+mn-ea"/>
            </a:endParaRPr>
          </a:p>
        </p:txBody>
      </p:sp>
      <p:sp>
        <p:nvSpPr>
          <p:cNvPr id="105002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各国在智能制造与工业科技领域的竞争日益激烈，技术、资金和人才成为关键因素。</a:t>
            </a:r>
            <a:endParaRPr altLang="en-US" dirty="0" sz="1400" lang="zh-CN" spc="150">
              <a:solidFill>
                <a:schemeClr val="tx1"/>
              </a:solidFill>
              <a:effectLst/>
              <a:latin typeface="+mn-ea"/>
              <a:sym typeface="+mn-ea"/>
            </a:endParaRPr>
          </a:p>
        </p:txBody>
      </p:sp>
      <p:sp>
        <p:nvSpPr>
          <p:cNvPr id="105002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人工智能、大数据、云计算等新兴技术的发展为智能制造与工业科技带来新的机遇和挑战，需要不断更新技术、提升创新能力。</a:t>
            </a:r>
            <a:endParaRPr altLang="en-US" sz="1400" lang="zh-CN" spc="150">
              <a:solidFill>
                <a:schemeClr val="tx1"/>
              </a:solidFill>
              <a:effectLst/>
              <a:latin typeface="+mn-ea"/>
              <a:sym typeface="+mn-ea"/>
            </a:endParaRPr>
          </a:p>
        </p:txBody>
      </p:sp>
      <p:sp>
        <p:nvSpPr>
          <p:cNvPr id="105002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环保、可持续发展成为智能制造与工业科技发展的必然趋势，企业需要关注环保、节能减排，实现可持续发展。</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6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未来智能制造与工业科技的发展前景展望</a:t>
            </a:r>
            <a:endParaRPr altLang="en-US" dirty="0" lang="zh-CN">
              <a:solidFill>
                <a:schemeClr val="lt1">
                  <a:lumMod val="100000"/>
                </a:schemeClr>
              </a:solidFill>
            </a:endParaRPr>
          </a:p>
        </p:txBody>
      </p:sp>
      <p:sp>
        <p:nvSpPr>
          <p:cNvPr id="1050068"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10" name="标题 1"/>
          <p:cNvSpPr>
            <a:spLocks noGrp="1"/>
          </p:cNvSpPr>
          <p:nvPr>
            <p:ph type="title"/>
          </p:nvPr>
        </p:nvSpPr>
        <p:spPr/>
        <p:txBody>
          <a:bodyPr/>
          <a:p>
            <a:r>
              <a:rPr altLang="en-US" lang="zh-CN"/>
              <a:t>技术创新和突破的可能性</a:t>
            </a:r>
            <a:endParaRPr altLang="en-US" lang="zh-CN"/>
          </a:p>
        </p:txBody>
      </p:sp>
      <p:sp>
        <p:nvSpPr>
          <p:cNvPr id="1050112"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4"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6"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人工智能和机器学习在生产流程优化中的应用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3D打印技术的普及，实现定制化生产</a:t>
            </a:r>
            <a:endParaRPr dirty="0" sz="2000" err="1">
              <a:solidFill>
                <a:schemeClr val="tx1">
                  <a:lumMod val="75000"/>
                  <a:lumOff val="25000"/>
                </a:schemeClr>
              </a:solidFill>
              <a:latin typeface="+mn-ea"/>
              <a:ea typeface="+mn-ea"/>
              <a:cs typeface="+mn-ea"/>
              <a:sym typeface="+mn-lt"/>
            </a:endParaRPr>
          </a:p>
        </p:txBody>
      </p:sp>
      <p:sp>
        <p:nvSpPr>
          <p:cNvPr id="1050132"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6"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38"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新能源和绿色制造技术的突破，降低生产过程中的环境污染</a:t>
            </a:r>
            <a:endParaRPr dirty="0" sz="2000" err="1">
              <a:solidFill>
                <a:schemeClr val="tx1">
                  <a:lumMod val="75000"/>
                  <a:lumOff val="25000"/>
                </a:schemeClr>
              </a:solidFill>
              <a:latin typeface="+mn-ea"/>
              <a:ea typeface="+mn-ea"/>
              <a:cs typeface="+mn-ea"/>
              <a:sym typeface="+mn-lt"/>
            </a:endParaRPr>
          </a:p>
        </p:txBody>
      </p:sp>
      <p:sp>
        <p:nvSpPr>
          <p:cNvPr id="10501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物联网和传感器技术的进一步发展，实现设备间的智能互联</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88" name="标题 1"/>
          <p:cNvSpPr>
            <a:spLocks noGrp="1"/>
          </p:cNvSpPr>
          <p:nvPr>
            <p:ph type="title"/>
          </p:nvPr>
        </p:nvSpPr>
        <p:spPr/>
        <p:txBody>
          <a:bodyPr/>
          <a:p>
            <a:r>
              <a:rPr altLang="en-US" lang="zh-CN"/>
              <a:t>市场需求和发展空间</a:t>
            </a:r>
            <a:endParaRPr altLang="en-US" lang="zh-CN"/>
          </a:p>
        </p:txBody>
      </p:sp>
      <p:sp>
        <p:nvSpPr>
          <p:cNvPr id="105019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市场需求：随着消费者对个性化、高品质产品的需求增加，智能制造与工业科技将迎来更广阔的市场空间。</a:t>
            </a:r>
            <a:endParaRPr altLang="en-US" dirty="0" sz="1200" lang="zh-CN" spc="150">
              <a:solidFill>
                <a:schemeClr val="tx1">
                  <a:lumMod val="85000"/>
                  <a:lumOff val="15000"/>
                </a:schemeClr>
              </a:solidFill>
              <a:latin typeface="+mn-ea"/>
              <a:sym typeface="+mn-ea"/>
            </a:endParaRPr>
          </a:p>
        </p:txBody>
      </p:sp>
      <p:sp>
        <p:nvSpPr>
          <p:cNvPr id="105019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技术创新：未来智能制造与工业科技将不断涌现出新的技术和产品，满足市场不断变化的需求。</a:t>
            </a:r>
            <a:endParaRPr altLang="en-US" dirty="0" sz="1200" lang="zh-CN" spc="150">
              <a:solidFill>
                <a:schemeClr val="tx1">
                  <a:lumMod val="85000"/>
                  <a:lumOff val="15000"/>
                </a:schemeClr>
              </a:solidFill>
              <a:latin typeface="+mn-ea"/>
              <a:sym typeface="+mn-ea"/>
            </a:endParaRPr>
          </a:p>
        </p:txBody>
      </p:sp>
      <p:sp>
        <p:nvSpPr>
          <p:cNvPr id="105019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产业升级：智能制造与工业科技的发展将推动传统产业的升级改造，提高生产效率和产品质量。</a:t>
            </a:r>
            <a:endParaRPr altLang="en-US" dirty="0" sz="1200" lang="zh-CN" spc="150">
              <a:solidFill>
                <a:schemeClr val="tx1">
                  <a:lumMod val="85000"/>
                  <a:lumOff val="15000"/>
                </a:schemeClr>
              </a:solidFill>
              <a:latin typeface="+mn-ea"/>
              <a:sym typeface="+mn-ea"/>
            </a:endParaRPr>
          </a:p>
        </p:txBody>
      </p:sp>
      <p:sp>
        <p:nvSpPr>
          <p:cNvPr id="105020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跨界融合：智能制造与工业科技将与互联网、大数据、人工智能等新兴领域深度融合，拓展新的发展空间。</a:t>
            </a:r>
            <a:endParaRPr altLang="en-US" dirty="0" sz="1200" lang="zh-CN" spc="150">
              <a:solidFill>
                <a:schemeClr val="tx1">
                  <a:lumMod val="85000"/>
                  <a:lumOff val="15000"/>
                </a:schemeClr>
              </a:solidFill>
              <a:latin typeface="+mn-ea"/>
              <a:sym typeface="+mn-ea"/>
            </a:endParaRPr>
          </a:p>
        </p:txBody>
      </p:sp>
      <p:sp>
        <p:nvSpPr>
          <p:cNvPr id="105021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50" name="标题 1"/>
          <p:cNvSpPr>
            <a:spLocks noGrp="1"/>
          </p:cNvSpPr>
          <p:nvPr>
            <p:ph type="title"/>
          </p:nvPr>
        </p:nvSpPr>
        <p:spPr/>
        <p:txBody>
          <a:bodyPr/>
          <a:p>
            <a:r>
              <a:rPr altLang="en-US" lang="zh-CN"/>
              <a:t>对全球经济的影响和贡献</a:t>
            </a:r>
            <a:endParaRPr altLang="en-US" lang="zh-CN"/>
          </a:p>
        </p:txBody>
      </p:sp>
      <p:sp>
        <p:nvSpPr>
          <p:cNvPr id="1050252"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54"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56"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58"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60"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2"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64"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66"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8"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0"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72"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74"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6"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8"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80"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2"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4"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6"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8"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提高生产效率，降低成本</a:t>
            </a:r>
            <a:endParaRPr altLang="en-US" dirty="0" sz="1200" lang="zh-CN" spc="150">
              <a:solidFill>
                <a:schemeClr val="tx1">
                  <a:lumMod val="65000"/>
                  <a:lumOff val="35000"/>
                </a:schemeClr>
              </a:solidFill>
              <a:latin typeface="+mn-ea"/>
              <a:sym typeface="+mn-ea"/>
            </a:endParaRPr>
          </a:p>
        </p:txBody>
      </p:sp>
      <p:sp>
        <p:nvSpPr>
          <p:cNvPr id="1050290"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创造就业机会，增加社会福利</a:t>
            </a:r>
            <a:endParaRPr altLang="en-US" dirty="0" sz="1200" lang="zh-CN" spc="150">
              <a:solidFill>
                <a:schemeClr val="tx1">
                  <a:lumMod val="65000"/>
                  <a:lumOff val="35000"/>
                </a:schemeClr>
              </a:solidFill>
              <a:latin typeface="+mn-ea"/>
              <a:sym typeface="+mn-ea"/>
            </a:endParaRPr>
          </a:p>
        </p:txBody>
      </p:sp>
      <p:sp>
        <p:nvSpPr>
          <p:cNvPr id="1050292"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提升国际竞争力，推动出口增长</a:t>
            </a:r>
            <a:endParaRPr altLang="en-US" dirty="0" sz="1200" lang="zh-CN" spc="150">
              <a:solidFill>
                <a:schemeClr val="tx1">
                  <a:lumMod val="65000"/>
                  <a:lumOff val="35000"/>
                </a:schemeClr>
              </a:solidFill>
              <a:latin typeface="+mn-ea"/>
              <a:sym typeface="+mn-ea"/>
            </a:endParaRPr>
          </a:p>
        </p:txBody>
      </p:sp>
      <p:sp>
        <p:nvSpPr>
          <p:cNvPr id="1050294"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促进产业升级和转型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332" name="标题 1"/>
          <p:cNvSpPr>
            <a:spLocks noGrp="1"/>
          </p:cNvSpPr>
          <p:nvPr>
            <p:ph type="title"/>
          </p:nvPr>
        </p:nvSpPr>
        <p:spPr/>
        <p:txBody>
          <a:bodyPr/>
          <a:p>
            <a:r>
              <a:rPr altLang="en-US" lang="zh-CN"/>
              <a:t>对人类生产和生活方式的影响和改变</a:t>
            </a:r>
            <a:endParaRPr altLang="en-US" lang="zh-CN"/>
          </a:p>
        </p:txBody>
      </p:sp>
      <p:sp>
        <p:nvSpPr>
          <p:cNvPr id="1050334" name="矩形: 圆角 44"/>
          <p:cNvSpPr/>
          <p:nvPr>
            <p:custDataLst>
              <p:tags r:id="rId1"/>
            </p:custDataLst>
          </p:nvPr>
        </p:nvSpPr>
        <p:spPr>
          <a:xfrm>
            <a:off x="551935" y="220478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81" name="直接连接符 45"/>
          <p:cNvCxnSpPr>
            <a:cxnSpLocks/>
          </p:cNvCxnSpPr>
          <p:nvPr>
            <p:custDataLst>
              <p:tags r:id="rId2"/>
            </p:custDataLst>
          </p:nvPr>
        </p:nvCxnSpPr>
        <p:spPr>
          <a:xfrm>
            <a:off x="1777026" y="2516358"/>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50336" name="标题"/>
          <p:cNvSpPr txBox="1"/>
          <p:nvPr>
            <p:custDataLst>
              <p:tags r:id="rId3"/>
            </p:custDataLst>
          </p:nvPr>
        </p:nvSpPr>
        <p:spPr>
          <a:xfrm>
            <a:off x="683631" y="2327487"/>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50338" name="正文"/>
          <p:cNvSpPr txBox="1"/>
          <p:nvPr>
            <p:custDataLst>
              <p:tags r:id="rId4"/>
            </p:custDataLst>
          </p:nvPr>
        </p:nvSpPr>
        <p:spPr>
          <a:xfrm>
            <a:off x="1858613" y="2315281"/>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提高生产效率：智能制造和工业科技的发展将大幅提高生产效率，降低成本，提升企业竞争力。</a:t>
            </a:r>
            <a:endParaRPr altLang="en-US" dirty="0" sz="1400" lang="zh-CN" spc="150">
              <a:solidFill>
                <a:schemeClr val="tx1">
                  <a:lumMod val="65000"/>
                  <a:lumOff val="35000"/>
                </a:schemeClr>
              </a:solidFill>
              <a:latin typeface="+mn-ea"/>
            </a:endParaRPr>
          </a:p>
        </p:txBody>
      </p:sp>
      <p:sp>
        <p:nvSpPr>
          <p:cNvPr id="1050340" name="矩形: 圆角 48"/>
          <p:cNvSpPr/>
          <p:nvPr>
            <p:custDataLst>
              <p:tags r:id="rId5"/>
            </p:custDataLst>
          </p:nvPr>
        </p:nvSpPr>
        <p:spPr>
          <a:xfrm>
            <a:off x="6242471" y="220478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83" name="直接连接符 49"/>
          <p:cNvCxnSpPr>
            <a:cxnSpLocks/>
          </p:cNvCxnSpPr>
          <p:nvPr>
            <p:custDataLst>
              <p:tags r:id="rId6"/>
            </p:custDataLst>
          </p:nvPr>
        </p:nvCxnSpPr>
        <p:spPr>
          <a:xfrm>
            <a:off x="7467562" y="2516358"/>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50342" name="标题"/>
          <p:cNvSpPr txBox="1"/>
          <p:nvPr>
            <p:custDataLst>
              <p:tags r:id="rId7"/>
            </p:custDataLst>
          </p:nvPr>
        </p:nvSpPr>
        <p:spPr>
          <a:xfrm>
            <a:off x="6374167" y="2327487"/>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50344" name="正文"/>
          <p:cNvSpPr txBox="1"/>
          <p:nvPr>
            <p:custDataLst>
              <p:tags r:id="rId8"/>
            </p:custDataLst>
          </p:nvPr>
        </p:nvSpPr>
        <p:spPr>
          <a:xfrm>
            <a:off x="7548507" y="2315281"/>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改变就业结构：随着自动化和智能化的普及，许多传统岗位将消失，同时新兴岗位将涌现，对劳动力的技能要求将发生变化。</a:t>
            </a:r>
            <a:endParaRPr altLang="en-US" dirty="0" sz="1400" lang="zh-CN" spc="150">
              <a:solidFill>
                <a:schemeClr val="tx1">
                  <a:lumMod val="65000"/>
                  <a:lumOff val="35000"/>
                </a:schemeClr>
              </a:solidFill>
              <a:latin typeface="+mn-ea"/>
            </a:endParaRPr>
          </a:p>
        </p:txBody>
      </p:sp>
      <p:sp>
        <p:nvSpPr>
          <p:cNvPr id="1050346" name="矩形: 圆角 53"/>
          <p:cNvSpPr/>
          <p:nvPr>
            <p:custDataLst>
              <p:tags r:id="rId9"/>
            </p:custDataLst>
          </p:nvPr>
        </p:nvSpPr>
        <p:spPr>
          <a:xfrm>
            <a:off x="551935" y="387635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85" name="直接连接符 54"/>
          <p:cNvCxnSpPr>
            <a:cxnSpLocks/>
          </p:cNvCxnSpPr>
          <p:nvPr>
            <p:custDataLst>
              <p:tags r:id="rId10"/>
            </p:custDataLst>
          </p:nvPr>
        </p:nvCxnSpPr>
        <p:spPr>
          <a:xfrm>
            <a:off x="1777026" y="4187929"/>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50348" name="标题"/>
          <p:cNvSpPr txBox="1"/>
          <p:nvPr>
            <p:custDataLst>
              <p:tags r:id="rId11"/>
            </p:custDataLst>
          </p:nvPr>
        </p:nvSpPr>
        <p:spPr>
          <a:xfrm>
            <a:off x="683631" y="3998416"/>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50350" name="正文"/>
          <p:cNvSpPr txBox="1"/>
          <p:nvPr>
            <p:custDataLst>
              <p:tags r:id="rId12"/>
            </p:custDataLst>
          </p:nvPr>
        </p:nvSpPr>
        <p:spPr>
          <a:xfrm>
            <a:off x="1858613" y="3986852"/>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提升生活质量：智能科技的应用将渗透到生活的方方面面，如智能家居、智能医疗等，提升人们的生活便利性和舒适度。</a:t>
            </a:r>
            <a:endParaRPr altLang="en-US" dirty="0" sz="1400" lang="zh-CN" spc="150">
              <a:solidFill>
                <a:schemeClr val="tx1">
                  <a:lumMod val="65000"/>
                  <a:lumOff val="35000"/>
                </a:schemeClr>
              </a:solidFill>
              <a:latin typeface="+mn-ea"/>
            </a:endParaRPr>
          </a:p>
        </p:txBody>
      </p:sp>
      <p:sp>
        <p:nvSpPr>
          <p:cNvPr id="1050352" name="矩形: 圆角 57"/>
          <p:cNvSpPr/>
          <p:nvPr>
            <p:custDataLst>
              <p:tags r:id="rId13"/>
            </p:custDataLst>
          </p:nvPr>
        </p:nvSpPr>
        <p:spPr>
          <a:xfrm>
            <a:off x="6242471" y="3876356"/>
            <a:ext cx="5397523" cy="1461584"/>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87" name="直接连接符 58"/>
          <p:cNvCxnSpPr>
            <a:cxnSpLocks/>
          </p:cNvCxnSpPr>
          <p:nvPr>
            <p:custDataLst>
              <p:tags r:id="rId14"/>
            </p:custDataLst>
          </p:nvPr>
        </p:nvCxnSpPr>
        <p:spPr>
          <a:xfrm>
            <a:off x="7467562" y="4187929"/>
            <a:ext cx="0" cy="83897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50354" name="标题"/>
          <p:cNvSpPr txBox="1"/>
          <p:nvPr>
            <p:custDataLst>
              <p:tags r:id="rId15"/>
            </p:custDataLst>
          </p:nvPr>
        </p:nvSpPr>
        <p:spPr>
          <a:xfrm>
            <a:off x="6374167" y="3998416"/>
            <a:ext cx="1093282" cy="1217107"/>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50356" name="正文"/>
          <p:cNvSpPr txBox="1"/>
          <p:nvPr>
            <p:custDataLst>
              <p:tags r:id="rId16"/>
            </p:custDataLst>
          </p:nvPr>
        </p:nvSpPr>
        <p:spPr>
          <a:xfrm>
            <a:off x="7548507" y="3986852"/>
            <a:ext cx="3997620" cy="124108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推动可持续发展：智能制造和工业科技的发展将有助于实现资源的高效利用，减少环境污染，推动可持续发展。</a:t>
            </a:r>
            <a:endParaRPr altLang="en-US" dirty="0" sz="1400" lang="zh-CN" spc="150">
              <a:solidFill>
                <a:schemeClr val="tx1">
                  <a:lumMod val="65000"/>
                  <a:lumOff val="35000"/>
                </a:schemeClr>
              </a:solidFill>
              <a:latin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94"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396" name="副标题"/>
          <p:cNvSpPr>
            <a:spLocks noGrp="1"/>
          </p:cNvSpPr>
          <p:nvPr>
            <p:ph type="subTitle" idx="1"/>
            <p:custDataLst>
              <p:tags r:id="rId2"/>
            </p:custDataLst>
          </p:nvPr>
        </p:nvSpPr>
        <p:spPr>
          <a:xfrm>
            <a:off x="556847" y="3822506"/>
            <a:ext cx="10515000" cy="972000"/>
          </a:xfrm>
        </p:spPr>
        <p:txBody>
          <a:bodyPr/>
          <a:p>
            <a:r>
              <a:rPr altLang="zh-CN" dirty="0" lang="en-US" err="1"/>
              <a:t>XX,a</a:t>
            </a:r>
            <a:r>
              <a:rPr altLang="zh-CN" dirty="0" lang="en-US"/>
              <a:t> click to unlimited possibilities</a:t>
            </a:r>
            <a:endParaRPr altLang="zh-CN" dirty="0" lang="en-US"/>
          </a:p>
        </p:txBody>
      </p:sp>
      <p:sp>
        <p:nvSpPr>
          <p:cNvPr id="1050398"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
        <p:nvSpPr>
          <p:cNvPr id="1050400"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5*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5*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5*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5*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5*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5*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5*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5*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5*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5*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SLIDE_ID" val="custom2023099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9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44.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8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2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2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408.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2024-01-05T07:03:11Z</dcterms:created>
  <dcterms:modified xsi:type="dcterms:W3CDTF">2024-01-05T07:03:11Z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74cd092eb1884000903f38528bf69248_21</vt:lpwstr>
  </property>
</Properties>
</file>