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56" r:id="rId3"/>
    <p:sldId id="258" r:id="rId4"/>
    <p:sldId id="260" r:id="rId6"/>
    <p:sldId id="261" r:id="rId7"/>
    <p:sldId id="267" r:id="rId8"/>
    <p:sldId id="268" r:id="rId9"/>
    <p:sldId id="274" r:id="rId10"/>
    <p:sldId id="276" r:id="rId11"/>
    <p:sldId id="269" r:id="rId12"/>
    <p:sldId id="265" r:id="rId13"/>
    <p:sldId id="277" r:id="rId14"/>
    <p:sldId id="278" r:id="rId15"/>
    <p:sldId id="279" r:id="rId16"/>
    <p:sldId id="280" r:id="rId17"/>
    <p:sldId id="281" r:id="rId18"/>
    <p:sldId id="283" r:id="rId19"/>
    <p:sldId id="270" r:id="rId20"/>
    <p:sldId id="259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4"/>
    <p:restoredTop sz="83668"/>
  </p:normalViewPr>
  <p:slideViewPr>
    <p:cSldViewPr snapToGrid="0">
      <p:cViewPr varScale="1">
        <p:scale>
          <a:sx n="95" d="100"/>
          <a:sy n="95" d="100"/>
        </p:scale>
        <p:origin x="200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F9CD5F-ED04-CD4A-889B-6ED702B8023D}" type="doc">
      <dgm:prSet loTypeId="urn:microsoft.com/office/officeart/2009/3/layout/OpposingIdea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84F5F979-900A-8843-A851-89134AB29AC6}">
      <dgm:prSet phldrT="[文本]"/>
      <dgm:spPr>
        <a:solidFill>
          <a:srgbClr val="FC663F"/>
        </a:solidFill>
      </dgm:spPr>
      <dgm:t>
        <a:bodyPr/>
        <a:lstStyle/>
        <a:p>
          <a:r>
            <a:rPr lang="zh-CN" altLang="en-US" dirty="0"/>
            <a:t> </a:t>
          </a:r>
        </a:p>
      </dgm:t>
    </dgm:pt>
    <dgm:pt modelId="{14ACB8C2-1557-D14F-BD8C-0012E9584737}" cxnId="{9D6E0510-6022-2243-B882-5437AB173541}" type="parTrans">
      <dgm:prSet/>
      <dgm:spPr/>
      <dgm:t>
        <a:bodyPr/>
        <a:lstStyle/>
        <a:p>
          <a:endParaRPr lang="zh-CN" altLang="en-US"/>
        </a:p>
      </dgm:t>
    </dgm:pt>
    <dgm:pt modelId="{DB372255-0605-084A-8311-9DFDB3ABF84F}" cxnId="{9D6E0510-6022-2243-B882-5437AB173541}" type="sibTrans">
      <dgm:prSet/>
      <dgm:spPr/>
      <dgm:t>
        <a:bodyPr/>
        <a:lstStyle/>
        <a:p>
          <a:endParaRPr lang="zh-CN" altLang="en-US"/>
        </a:p>
      </dgm:t>
    </dgm:pt>
    <dgm:pt modelId="{165E7E83-AE2F-CB40-A81D-89D5E5D0C507}">
      <dgm:prSet phldrT="[文本]" custT="1"/>
      <dgm:spPr/>
      <dgm:t>
        <a:bodyPr/>
        <a:lstStyle/>
        <a:p>
          <a:pPr algn="ctr"/>
          <a:r>
            <a:rPr lang="zh-CN" altLang="en-US" sz="2000" b="1" i="0" dirty="0">
              <a:latin typeface="TencentSans W7" panose="020C04030202040F0204" pitchFamily="34" charset="-122"/>
              <a:ea typeface="TencentSans W7" panose="020C04030202040F0204" pitchFamily="34" charset="-122"/>
            </a:rPr>
            <a:t>功能迭代速度</a:t>
          </a:r>
        </a:p>
      </dgm:t>
    </dgm:pt>
    <dgm:pt modelId="{BCB0FE91-3E7B-FD4C-947C-41DD6840C759}" cxnId="{9AD4E18F-3417-8A4B-A615-73E74E39C0F6}" type="parTrans">
      <dgm:prSet/>
      <dgm:spPr/>
      <dgm:t>
        <a:bodyPr/>
        <a:lstStyle/>
        <a:p>
          <a:endParaRPr lang="zh-CN" altLang="en-US"/>
        </a:p>
      </dgm:t>
    </dgm:pt>
    <dgm:pt modelId="{3E218021-19F7-FF4E-857C-7349D392886F}" cxnId="{9AD4E18F-3417-8A4B-A615-73E74E39C0F6}" type="sibTrans">
      <dgm:prSet/>
      <dgm:spPr/>
      <dgm:t>
        <a:bodyPr/>
        <a:lstStyle/>
        <a:p>
          <a:endParaRPr lang="zh-CN" altLang="en-US"/>
        </a:p>
      </dgm:t>
    </dgm:pt>
    <dgm:pt modelId="{35F5E2C6-E515-C346-8F9A-3ED8DAB236DF}">
      <dgm:prSet phldrT="[文本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zh-CN" altLang="en-US" dirty="0"/>
            <a:t> </a:t>
          </a:r>
        </a:p>
      </dgm:t>
    </dgm:pt>
    <dgm:pt modelId="{1BC17F5A-9F0F-0247-B003-9D42B3D7A68D}" cxnId="{2F90F677-1254-1D43-8988-8B1356A331EC}" type="parTrans">
      <dgm:prSet/>
      <dgm:spPr/>
      <dgm:t>
        <a:bodyPr/>
        <a:lstStyle/>
        <a:p>
          <a:endParaRPr lang="zh-CN" altLang="en-US"/>
        </a:p>
      </dgm:t>
    </dgm:pt>
    <dgm:pt modelId="{C59C89EE-2E52-7C46-ADC9-741F1CC45037}" cxnId="{2F90F677-1254-1D43-8988-8B1356A331EC}" type="sibTrans">
      <dgm:prSet/>
      <dgm:spPr/>
      <dgm:t>
        <a:bodyPr/>
        <a:lstStyle/>
        <a:p>
          <a:endParaRPr lang="zh-CN" altLang="en-US"/>
        </a:p>
      </dgm:t>
    </dgm:pt>
    <dgm:pt modelId="{A4EA65C0-F49E-7440-90FD-7880453F64E7}">
      <dgm:prSet phldrT="[文本]" custT="1"/>
      <dgm:spPr/>
      <dgm:t>
        <a:bodyPr/>
        <a:lstStyle/>
        <a:p>
          <a:pPr algn="ctr"/>
          <a:r>
            <a:rPr lang="zh-CN" altLang="en-US" sz="2000" b="1" i="0" dirty="0">
              <a:latin typeface="TencentSans W7" panose="020C04030202040F0204" pitchFamily="34" charset="-122"/>
              <a:ea typeface="TencentSans W7" panose="020C04030202040F0204" pitchFamily="34" charset="-122"/>
            </a:rPr>
            <a:t>产品稳定性</a:t>
          </a:r>
        </a:p>
      </dgm:t>
    </dgm:pt>
    <dgm:pt modelId="{57A67279-3CE5-F94C-BC1D-C602354A9BEF}" cxnId="{599F1135-95CA-484A-9B92-46063BF6800F}" type="parTrans">
      <dgm:prSet/>
      <dgm:spPr/>
      <dgm:t>
        <a:bodyPr/>
        <a:lstStyle/>
        <a:p>
          <a:endParaRPr lang="zh-CN" altLang="en-US"/>
        </a:p>
      </dgm:t>
    </dgm:pt>
    <dgm:pt modelId="{CFCDA94E-6F23-EB43-B9FD-931CB18A53AF}" cxnId="{599F1135-95CA-484A-9B92-46063BF6800F}" type="sibTrans">
      <dgm:prSet/>
      <dgm:spPr/>
      <dgm:t>
        <a:bodyPr/>
        <a:lstStyle/>
        <a:p>
          <a:endParaRPr lang="zh-CN" altLang="en-US"/>
        </a:p>
      </dgm:t>
    </dgm:pt>
    <dgm:pt modelId="{A85D0BFB-3F05-4E4B-B093-BCCCDBCC5CBD}" type="pres">
      <dgm:prSet presAssocID="{07F9CD5F-ED04-CD4A-889B-6ED702B8023D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</dgm:pt>
    <dgm:pt modelId="{6370C32F-6C7C-764D-98EA-C2D10D0A0DCE}" type="pres">
      <dgm:prSet presAssocID="{07F9CD5F-ED04-CD4A-889B-6ED702B8023D}" presName="Background" presStyleLbl="node1" presStyleIdx="0" presStyleCnt="1"/>
      <dgm:spPr>
        <a:solidFill>
          <a:schemeClr val="accent1">
            <a:lumMod val="40000"/>
            <a:lumOff val="60000"/>
          </a:schemeClr>
        </a:solidFill>
        <a:ln w="34925">
          <a:solidFill>
            <a:schemeClr val="bg2">
              <a:lumMod val="50000"/>
            </a:schemeClr>
          </a:solidFill>
        </a:ln>
      </dgm:spPr>
    </dgm:pt>
    <dgm:pt modelId="{35F0FCC1-192F-BF4C-88BD-07DD200C9D26}" type="pres">
      <dgm:prSet presAssocID="{07F9CD5F-ED04-CD4A-889B-6ED702B8023D}" presName="Divider" presStyleLbl="callout" presStyleIdx="0" presStyleCnt="1"/>
      <dgm:spPr>
        <a:ln w="25400"/>
      </dgm:spPr>
    </dgm:pt>
    <dgm:pt modelId="{6A2AC8E5-CE03-3146-B227-F0DB2E46B223}" type="pres">
      <dgm:prSet presAssocID="{07F9CD5F-ED04-CD4A-889B-6ED702B8023D}" presName="ChildText1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4681E63-CE3B-1840-96A3-1CE1F7DC962B}" type="pres">
      <dgm:prSet presAssocID="{07F9CD5F-ED04-CD4A-889B-6ED702B8023D}" presName="ChildText2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4E86FBF-B060-524B-8F91-AED6BA539391}" type="pres">
      <dgm:prSet presAssocID="{07F9CD5F-ED04-CD4A-889B-6ED702B8023D}" presName="ParentText1" presStyleLbl="revTx" presStyleIdx="0" presStyleCnt="0">
        <dgm:presLayoutVars>
          <dgm:chMax val="1"/>
          <dgm:chPref val="1"/>
        </dgm:presLayoutVars>
      </dgm:prSet>
      <dgm:spPr/>
    </dgm:pt>
    <dgm:pt modelId="{AE523C6F-0762-F34B-9956-1631354BC4CD}" type="pres">
      <dgm:prSet presAssocID="{07F9CD5F-ED04-CD4A-889B-6ED702B8023D}" presName="ParentShape1" presStyleLbl="alignImgPlace1" presStyleIdx="0" presStyleCnt="2">
        <dgm:presLayoutVars/>
      </dgm:prSet>
      <dgm:spPr/>
    </dgm:pt>
    <dgm:pt modelId="{5EF6B80B-800F-364C-A40C-50621B388F4D}" type="pres">
      <dgm:prSet presAssocID="{07F9CD5F-ED04-CD4A-889B-6ED702B8023D}" presName="ParentText2" presStyleLbl="revTx" presStyleIdx="0" presStyleCnt="0">
        <dgm:presLayoutVars>
          <dgm:chMax val="1"/>
          <dgm:chPref val="1"/>
        </dgm:presLayoutVars>
      </dgm:prSet>
      <dgm:spPr/>
    </dgm:pt>
    <dgm:pt modelId="{13CE6DD3-C0AC-1B43-9972-0DDC325F0735}" type="pres">
      <dgm:prSet presAssocID="{07F9CD5F-ED04-CD4A-889B-6ED702B8023D}" presName="ParentShape2" presStyleLbl="alignImgPlace1" presStyleIdx="1" presStyleCnt="2">
        <dgm:presLayoutVars/>
      </dgm:prSet>
      <dgm:spPr/>
    </dgm:pt>
  </dgm:ptLst>
  <dgm:cxnLst>
    <dgm:cxn modelId="{9D6E0510-6022-2243-B882-5437AB173541}" srcId="{07F9CD5F-ED04-CD4A-889B-6ED702B8023D}" destId="{84F5F979-900A-8843-A851-89134AB29AC6}" srcOrd="0" destOrd="0" parTransId="{14ACB8C2-1557-D14F-BD8C-0012E9584737}" sibTransId="{DB372255-0605-084A-8311-9DFDB3ABF84F}"/>
    <dgm:cxn modelId="{599F1135-95CA-484A-9B92-46063BF6800F}" srcId="{35F5E2C6-E515-C346-8F9A-3ED8DAB236DF}" destId="{A4EA65C0-F49E-7440-90FD-7880453F64E7}" srcOrd="0" destOrd="0" parTransId="{57A67279-3CE5-F94C-BC1D-C602354A9BEF}" sibTransId="{CFCDA94E-6F23-EB43-B9FD-931CB18A53AF}"/>
    <dgm:cxn modelId="{27F6043F-5A5F-EF49-9A5E-73DEEE0E4D53}" type="presOf" srcId="{35F5E2C6-E515-C346-8F9A-3ED8DAB236DF}" destId="{13CE6DD3-C0AC-1B43-9972-0DDC325F0735}" srcOrd="1" destOrd="0" presId="urn:microsoft.com/office/officeart/2009/3/layout/OpposingIdeas"/>
    <dgm:cxn modelId="{0EB18742-2BDA-B54C-86EC-A18880A8A4B8}" type="presOf" srcId="{165E7E83-AE2F-CB40-A81D-89D5E5D0C507}" destId="{6A2AC8E5-CE03-3146-B227-F0DB2E46B223}" srcOrd="0" destOrd="0" presId="urn:microsoft.com/office/officeart/2009/3/layout/OpposingIdeas"/>
    <dgm:cxn modelId="{2F90F677-1254-1D43-8988-8B1356A331EC}" srcId="{07F9CD5F-ED04-CD4A-889B-6ED702B8023D}" destId="{35F5E2C6-E515-C346-8F9A-3ED8DAB236DF}" srcOrd="1" destOrd="0" parTransId="{1BC17F5A-9F0F-0247-B003-9D42B3D7A68D}" sibTransId="{C59C89EE-2E52-7C46-ADC9-741F1CC45037}"/>
    <dgm:cxn modelId="{9AD4E18F-3417-8A4B-A615-73E74E39C0F6}" srcId="{84F5F979-900A-8843-A851-89134AB29AC6}" destId="{165E7E83-AE2F-CB40-A81D-89D5E5D0C507}" srcOrd="0" destOrd="0" parTransId="{BCB0FE91-3E7B-FD4C-947C-41DD6840C759}" sibTransId="{3E218021-19F7-FF4E-857C-7349D392886F}"/>
    <dgm:cxn modelId="{CB17DC90-804A-9749-A391-760EE87534A9}" type="presOf" srcId="{84F5F979-900A-8843-A851-89134AB29AC6}" destId="{B4E86FBF-B060-524B-8F91-AED6BA539391}" srcOrd="0" destOrd="0" presId="urn:microsoft.com/office/officeart/2009/3/layout/OpposingIdeas"/>
    <dgm:cxn modelId="{F7DA85BE-1453-CA42-A8C3-9A8F7FCC75ED}" type="presOf" srcId="{84F5F979-900A-8843-A851-89134AB29AC6}" destId="{AE523C6F-0762-F34B-9956-1631354BC4CD}" srcOrd="1" destOrd="0" presId="urn:microsoft.com/office/officeart/2009/3/layout/OpposingIdeas"/>
    <dgm:cxn modelId="{48BD30E1-584F-3B40-BB88-654F0297DCCA}" type="presOf" srcId="{07F9CD5F-ED04-CD4A-889B-6ED702B8023D}" destId="{A85D0BFB-3F05-4E4B-B093-BCCCDBCC5CBD}" srcOrd="0" destOrd="0" presId="urn:microsoft.com/office/officeart/2009/3/layout/OpposingIdeas"/>
    <dgm:cxn modelId="{24331CEC-3EAF-214E-A217-F2A81B23AADD}" type="presOf" srcId="{A4EA65C0-F49E-7440-90FD-7880453F64E7}" destId="{64681E63-CE3B-1840-96A3-1CE1F7DC962B}" srcOrd="0" destOrd="0" presId="urn:microsoft.com/office/officeart/2009/3/layout/OpposingIdeas"/>
    <dgm:cxn modelId="{CCCE1EFD-A1AB-B04C-9D15-B0224C8A4031}" type="presOf" srcId="{35F5E2C6-E515-C346-8F9A-3ED8DAB236DF}" destId="{5EF6B80B-800F-364C-A40C-50621B388F4D}" srcOrd="0" destOrd="0" presId="urn:microsoft.com/office/officeart/2009/3/layout/OpposingIdeas"/>
    <dgm:cxn modelId="{9FD8CB92-122D-6B44-9C6C-8573C7434690}" type="presParOf" srcId="{A85D0BFB-3F05-4E4B-B093-BCCCDBCC5CBD}" destId="{6370C32F-6C7C-764D-98EA-C2D10D0A0DCE}" srcOrd="0" destOrd="0" presId="urn:microsoft.com/office/officeart/2009/3/layout/OpposingIdeas"/>
    <dgm:cxn modelId="{4A039753-2EB0-5B4D-9613-262BBDDE91B8}" type="presParOf" srcId="{A85D0BFB-3F05-4E4B-B093-BCCCDBCC5CBD}" destId="{35F0FCC1-192F-BF4C-88BD-07DD200C9D26}" srcOrd="1" destOrd="0" presId="urn:microsoft.com/office/officeart/2009/3/layout/OpposingIdeas"/>
    <dgm:cxn modelId="{572AED49-5D12-104F-B5D6-55E8477D3AC5}" type="presParOf" srcId="{A85D0BFB-3F05-4E4B-B093-BCCCDBCC5CBD}" destId="{6A2AC8E5-CE03-3146-B227-F0DB2E46B223}" srcOrd="2" destOrd="0" presId="urn:microsoft.com/office/officeart/2009/3/layout/OpposingIdeas"/>
    <dgm:cxn modelId="{E8BE2797-0DA8-C14C-8D44-6644E41D1A82}" type="presParOf" srcId="{A85D0BFB-3F05-4E4B-B093-BCCCDBCC5CBD}" destId="{64681E63-CE3B-1840-96A3-1CE1F7DC962B}" srcOrd="3" destOrd="0" presId="urn:microsoft.com/office/officeart/2009/3/layout/OpposingIdeas"/>
    <dgm:cxn modelId="{31C563DF-32D1-BF41-81B1-50413AFB9E11}" type="presParOf" srcId="{A85D0BFB-3F05-4E4B-B093-BCCCDBCC5CBD}" destId="{B4E86FBF-B060-524B-8F91-AED6BA539391}" srcOrd="4" destOrd="0" presId="urn:microsoft.com/office/officeart/2009/3/layout/OpposingIdeas"/>
    <dgm:cxn modelId="{139F22AD-BFFA-D24D-80C9-FB543FA6CD86}" type="presParOf" srcId="{A85D0BFB-3F05-4E4B-B093-BCCCDBCC5CBD}" destId="{AE523C6F-0762-F34B-9956-1631354BC4CD}" srcOrd="5" destOrd="0" presId="urn:microsoft.com/office/officeart/2009/3/layout/OpposingIdeas"/>
    <dgm:cxn modelId="{3147C64D-E271-4042-B5B8-5B45364782D9}" type="presParOf" srcId="{A85D0BFB-3F05-4E4B-B093-BCCCDBCC5CBD}" destId="{5EF6B80B-800F-364C-A40C-50621B388F4D}" srcOrd="6" destOrd="0" presId="urn:microsoft.com/office/officeart/2009/3/layout/OpposingIdeas"/>
    <dgm:cxn modelId="{0C2820EB-A679-0949-8281-0F7441544D76}" type="presParOf" srcId="{A85D0BFB-3F05-4E4B-B093-BCCCDBCC5CBD}" destId="{13CE6DD3-C0AC-1B43-9972-0DDC325F0735}" srcOrd="7" destOrd="0" presId="urn:microsoft.com/office/officeart/2009/3/layout/OpposingIdea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F1B6E4-AC7C-5642-9F43-A4B9F2348900}" type="doc">
      <dgm:prSet loTypeId="urn:microsoft.com/office/officeart/2005/8/layout/pyramid3" loCatId="" qsTypeId="urn:microsoft.com/office/officeart/2005/8/quickstyle/simple1" qsCatId="simple" csTypeId="urn:microsoft.com/office/officeart/2005/8/colors/accent1_2" csCatId="accent1" phldr="1"/>
      <dgm:spPr/>
    </dgm:pt>
    <dgm:pt modelId="{53264944-E1F4-DB4A-9846-41080839FCB5}">
      <dgm:prSet phldrT="[文本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CN" altLang="en-US" sz="1400" b="1" i="0" dirty="0">
              <a:latin typeface="TencentSans W7" panose="020C04030202040F0204" pitchFamily="34" charset="-122"/>
              <a:ea typeface="TencentSans W7" panose="020C04030202040F0204" pitchFamily="34" charset="-122"/>
            </a:rPr>
            <a:t>用户运营</a:t>
          </a:r>
          <a:endParaRPr lang="en-US" altLang="zh-CN" sz="1400" b="1" i="0" dirty="0">
            <a:latin typeface="TencentSans W7" panose="020C04030202040F0204" pitchFamily="34" charset="-122"/>
            <a:ea typeface="TencentSans W7" panose="020C04030202040F0204" pitchFamily="34" charset="-122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altLang="zh-CN" sz="1400" b="1" i="0" dirty="0" err="1">
              <a:latin typeface="TencentSans W3" panose="020C04030202040F0204" pitchFamily="34" charset="-122"/>
              <a:ea typeface="TencentSans W3" panose="020C04030202040F0204" pitchFamily="34" charset="-122"/>
            </a:rPr>
            <a:t>toB</a:t>
          </a:r>
          <a:r>
            <a:rPr lang="en-US" altLang="zh-CN" sz="1400" b="1" i="0" dirty="0">
              <a:latin typeface="TencentSans W3" panose="020C04030202040F0204" pitchFamily="34" charset="-122"/>
              <a:ea typeface="TencentSans W3" panose="020C04030202040F0204" pitchFamily="34" charset="-122"/>
            </a:rPr>
            <a:t>/</a:t>
          </a:r>
          <a:r>
            <a:rPr lang="en-US" altLang="zh-CN" sz="1400" b="1" i="0" dirty="0" err="1">
              <a:latin typeface="TencentSans W3" panose="020C04030202040F0204" pitchFamily="34" charset="-122"/>
              <a:ea typeface="TencentSans W3" panose="020C04030202040F0204" pitchFamily="34" charset="-122"/>
            </a:rPr>
            <a:t>toC</a:t>
          </a:r>
          <a:r>
            <a:rPr lang="en-US" altLang="zh-CN" sz="1400" b="1" i="0" dirty="0">
              <a:latin typeface="TencentSans W3" panose="020C04030202040F0204" pitchFamily="34" charset="-122"/>
              <a:ea typeface="TencentSans W3" panose="020C04030202040F0204" pitchFamily="34" charset="-122"/>
            </a:rPr>
            <a:t>/</a:t>
          </a:r>
          <a:r>
            <a:rPr lang="zh-CN" altLang="en-US" sz="1400" b="1" i="0" dirty="0">
              <a:latin typeface="TencentSans W3" panose="020C04030202040F0204" pitchFamily="34" charset="-122"/>
              <a:ea typeface="TencentSans W3" panose="020C04030202040F0204" pitchFamily="34" charset="-122"/>
            </a:rPr>
            <a:t>内部服务</a:t>
          </a:r>
        </a:p>
      </dgm:t>
    </dgm:pt>
    <dgm:pt modelId="{10CD26B4-69EC-FE42-AEC0-3A9991C606ED}" cxnId="{C9A4868C-97E5-6B41-998C-CABC284108C8}" type="parTrans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 sz="1400" b="0" i="0">
            <a:latin typeface="TencentSans W3" panose="020C04030202040F0204" pitchFamily="34" charset="-122"/>
            <a:ea typeface="TencentSans W3" panose="020C04030202040F0204" pitchFamily="34" charset="-122"/>
          </a:endParaRPr>
        </a:p>
      </dgm:t>
    </dgm:pt>
    <dgm:pt modelId="{F4DA98A0-40E8-EC41-90CA-3335FD91AA07}" cxnId="{C9A4868C-97E5-6B41-998C-CABC284108C8}" type="sibTrans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 sz="1400" b="0" i="0">
            <a:latin typeface="TencentSans W3" panose="020C04030202040F0204" pitchFamily="34" charset="-122"/>
            <a:ea typeface="TencentSans W3" panose="020C04030202040F0204" pitchFamily="34" charset="-122"/>
          </a:endParaRPr>
        </a:p>
      </dgm:t>
    </dgm:pt>
    <dgm:pt modelId="{C316729A-DAA8-8F49-A795-65B5BC4C7F66}">
      <dgm:prSet phldrT="[文本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CN" altLang="en-US" sz="1400" b="1" i="0" dirty="0">
              <a:latin typeface="TencentSans W7" panose="020C04030202040F0204" pitchFamily="34" charset="-122"/>
              <a:ea typeface="TencentSans W7" panose="020C04030202040F0204" pitchFamily="34" charset="-122"/>
            </a:rPr>
            <a:t>故障运营</a:t>
          </a:r>
          <a:endParaRPr lang="en-US" altLang="zh-CN" sz="1400" b="1" i="0" dirty="0">
            <a:latin typeface="TencentSans W7" panose="020C04030202040F0204" pitchFamily="34" charset="-122"/>
            <a:ea typeface="TencentSans W7" panose="020C04030202040F0204" pitchFamily="34" charset="-122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altLang="zh-CN" sz="1400" b="1" i="0" dirty="0">
              <a:latin typeface="TencentSans W3" panose="020C04030202040F0204" pitchFamily="34" charset="-122"/>
              <a:ea typeface="TencentSans W3" panose="020C04030202040F0204" pitchFamily="34" charset="-122"/>
            </a:rPr>
            <a:t>On-Call</a:t>
          </a:r>
          <a:endParaRPr lang="zh-CN" altLang="en-US" sz="1400" b="1" i="0" dirty="0">
            <a:latin typeface="TencentSans W3" panose="020C04030202040F0204" pitchFamily="34" charset="-122"/>
            <a:ea typeface="TencentSans W3" panose="020C04030202040F0204" pitchFamily="34" charset="-122"/>
          </a:endParaRPr>
        </a:p>
      </dgm:t>
    </dgm:pt>
    <dgm:pt modelId="{EE0D4855-CC19-4543-94A5-D93CE2C09E50}" cxnId="{46101F4F-1EA9-DA4F-898D-7E97079E87F9}" type="parTrans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 sz="1400" b="0" i="0">
            <a:latin typeface="TencentSans W3" panose="020C04030202040F0204" pitchFamily="34" charset="-122"/>
            <a:ea typeface="TencentSans W3" panose="020C04030202040F0204" pitchFamily="34" charset="-122"/>
          </a:endParaRPr>
        </a:p>
      </dgm:t>
    </dgm:pt>
    <dgm:pt modelId="{B04B4E2F-5D09-E943-ABE0-5036C94CECEA}" cxnId="{46101F4F-1EA9-DA4F-898D-7E97079E87F9}" type="sibTrans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 sz="1400" b="0" i="0">
            <a:latin typeface="TencentSans W3" panose="020C04030202040F0204" pitchFamily="34" charset="-122"/>
            <a:ea typeface="TencentSans W3" panose="020C04030202040F0204" pitchFamily="34" charset="-122"/>
          </a:endParaRPr>
        </a:p>
      </dgm:t>
    </dgm:pt>
    <dgm:pt modelId="{B0E6E251-E7D2-DE4D-897F-31870CA9C7C6}">
      <dgm:prSet phldrT="[文本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CN" altLang="en-US" sz="1400" b="1" i="0" dirty="0">
              <a:latin typeface="TencentSans W7" panose="020C04030202040F0204" pitchFamily="34" charset="-122"/>
              <a:ea typeface="TencentSans W7" panose="020C04030202040F0204" pitchFamily="34" charset="-122"/>
            </a:rPr>
            <a:t>研发流程</a:t>
          </a:r>
          <a:endParaRPr lang="en-US" altLang="zh-CN" sz="1400" b="1" i="0" dirty="0">
            <a:latin typeface="TencentSans W7" panose="020C04030202040F0204" pitchFamily="34" charset="-122"/>
            <a:ea typeface="TencentSans W7" panose="020C04030202040F0204" pitchFamily="34" charset="-122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altLang="zh-CN" sz="1400" b="1" i="0" dirty="0">
              <a:latin typeface="TencentSans W3" panose="020C04030202040F0204" pitchFamily="34" charset="-122"/>
              <a:ea typeface="TencentSans W3" panose="020C04030202040F0204" pitchFamily="34" charset="-122"/>
            </a:rPr>
            <a:t>TAPD</a:t>
          </a:r>
          <a:endParaRPr lang="zh-CN" altLang="en-US" sz="1400" b="1" i="0" dirty="0">
            <a:latin typeface="TencentSans W3" panose="020C04030202040F0204" pitchFamily="34" charset="-122"/>
            <a:ea typeface="TencentSans W3" panose="020C04030202040F0204" pitchFamily="34" charset="-122"/>
          </a:endParaRPr>
        </a:p>
      </dgm:t>
    </dgm:pt>
    <dgm:pt modelId="{2036E7FC-FA68-0348-B540-8F872B569A87}" cxnId="{03444AAF-3204-CD40-B8C7-D67D04624C9B}" type="parTrans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 sz="1400" b="0" i="0">
            <a:latin typeface="TencentSans W3" panose="020C04030202040F0204" pitchFamily="34" charset="-122"/>
            <a:ea typeface="TencentSans W3" panose="020C04030202040F0204" pitchFamily="34" charset="-122"/>
          </a:endParaRPr>
        </a:p>
      </dgm:t>
    </dgm:pt>
    <dgm:pt modelId="{F0D4C02C-A562-D145-BA87-A2FF41FB5E2D}" cxnId="{03444AAF-3204-CD40-B8C7-D67D04624C9B}" type="sibTrans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 sz="1400" b="0" i="0">
            <a:latin typeface="TencentSans W3" panose="020C04030202040F0204" pitchFamily="34" charset="-122"/>
            <a:ea typeface="TencentSans W3" panose="020C04030202040F0204" pitchFamily="34" charset="-122"/>
          </a:endParaRPr>
        </a:p>
      </dgm:t>
    </dgm:pt>
    <dgm:pt modelId="{E4E0C72B-96DB-DD45-977A-7DD60A2A4A20}" type="pres">
      <dgm:prSet presAssocID="{F7F1B6E4-AC7C-5642-9F43-A4B9F2348900}" presName="Name0" presStyleCnt="0">
        <dgm:presLayoutVars>
          <dgm:dir/>
          <dgm:animLvl val="lvl"/>
          <dgm:resizeHandles val="exact"/>
        </dgm:presLayoutVars>
      </dgm:prSet>
      <dgm:spPr/>
    </dgm:pt>
    <dgm:pt modelId="{98FD8167-7414-FA47-9F7A-FA8F38F24016}" type="pres">
      <dgm:prSet presAssocID="{53264944-E1F4-DB4A-9846-41080839FCB5}" presName="Name8" presStyleCnt="0"/>
      <dgm:spPr/>
    </dgm:pt>
    <dgm:pt modelId="{693D8BA9-4510-754F-870A-6EF49F171B7C}" type="pres">
      <dgm:prSet presAssocID="{53264944-E1F4-DB4A-9846-41080839FCB5}" presName="level" presStyleLbl="node1" presStyleIdx="0" presStyleCnt="3">
        <dgm:presLayoutVars>
          <dgm:chMax val="1"/>
          <dgm:bulletEnabled val="1"/>
        </dgm:presLayoutVars>
      </dgm:prSet>
      <dgm:spPr/>
    </dgm:pt>
    <dgm:pt modelId="{36150CD8-B4A4-8D49-AEED-4BEF99E1C56F}" type="pres">
      <dgm:prSet presAssocID="{53264944-E1F4-DB4A-9846-41080839FCB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1BBAA766-8A1E-4A44-82E8-5D8D716D89C6}" type="pres">
      <dgm:prSet presAssocID="{C316729A-DAA8-8F49-A795-65B5BC4C7F66}" presName="Name8" presStyleCnt="0"/>
      <dgm:spPr/>
    </dgm:pt>
    <dgm:pt modelId="{6B510C58-B04C-1042-A949-13F9C9527F3F}" type="pres">
      <dgm:prSet presAssocID="{C316729A-DAA8-8F49-A795-65B5BC4C7F66}" presName="level" presStyleLbl="node1" presStyleIdx="1" presStyleCnt="3">
        <dgm:presLayoutVars>
          <dgm:chMax val="1"/>
          <dgm:bulletEnabled val="1"/>
        </dgm:presLayoutVars>
      </dgm:prSet>
      <dgm:spPr/>
    </dgm:pt>
    <dgm:pt modelId="{0FF9A605-7CBA-E64A-AA83-7FBC93CE0F5C}" type="pres">
      <dgm:prSet presAssocID="{C316729A-DAA8-8F49-A795-65B5BC4C7F6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E39B1A76-0F57-9243-9D56-C612322C42C0}" type="pres">
      <dgm:prSet presAssocID="{B0E6E251-E7D2-DE4D-897F-31870CA9C7C6}" presName="Name8" presStyleCnt="0"/>
      <dgm:spPr/>
    </dgm:pt>
    <dgm:pt modelId="{73FB3566-B3EC-B84C-ADB7-FD63021BD98A}" type="pres">
      <dgm:prSet presAssocID="{B0E6E251-E7D2-DE4D-897F-31870CA9C7C6}" presName="level" presStyleLbl="node1" presStyleIdx="2" presStyleCnt="3">
        <dgm:presLayoutVars>
          <dgm:chMax val="1"/>
          <dgm:bulletEnabled val="1"/>
        </dgm:presLayoutVars>
      </dgm:prSet>
      <dgm:spPr/>
    </dgm:pt>
    <dgm:pt modelId="{516CE8B6-BD51-7844-8F39-C09E5042D109}" type="pres">
      <dgm:prSet presAssocID="{B0E6E251-E7D2-DE4D-897F-31870CA9C7C6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0E747812-635E-A049-BD6B-09BD3941BAE5}" type="presOf" srcId="{C316729A-DAA8-8F49-A795-65B5BC4C7F66}" destId="{6B510C58-B04C-1042-A949-13F9C9527F3F}" srcOrd="0" destOrd="0" presId="urn:microsoft.com/office/officeart/2005/8/layout/pyramid3"/>
    <dgm:cxn modelId="{01D08432-57CA-0B48-964C-F2CD3A9B404F}" type="presOf" srcId="{B0E6E251-E7D2-DE4D-897F-31870CA9C7C6}" destId="{516CE8B6-BD51-7844-8F39-C09E5042D109}" srcOrd="1" destOrd="0" presId="urn:microsoft.com/office/officeart/2005/8/layout/pyramid3"/>
    <dgm:cxn modelId="{B3665436-D560-454E-9FAD-C3133DDA1AC3}" type="presOf" srcId="{F7F1B6E4-AC7C-5642-9F43-A4B9F2348900}" destId="{E4E0C72B-96DB-DD45-977A-7DD60A2A4A20}" srcOrd="0" destOrd="0" presId="urn:microsoft.com/office/officeart/2005/8/layout/pyramid3"/>
    <dgm:cxn modelId="{46101F4F-1EA9-DA4F-898D-7E97079E87F9}" srcId="{F7F1B6E4-AC7C-5642-9F43-A4B9F2348900}" destId="{C316729A-DAA8-8F49-A795-65B5BC4C7F66}" srcOrd="1" destOrd="0" parTransId="{EE0D4855-CC19-4543-94A5-D93CE2C09E50}" sibTransId="{B04B4E2F-5D09-E943-ABE0-5036C94CECEA}"/>
    <dgm:cxn modelId="{8CCB846C-58EE-B349-836D-BA2718636785}" type="presOf" srcId="{53264944-E1F4-DB4A-9846-41080839FCB5}" destId="{693D8BA9-4510-754F-870A-6EF49F171B7C}" srcOrd="0" destOrd="0" presId="urn:microsoft.com/office/officeart/2005/8/layout/pyramid3"/>
    <dgm:cxn modelId="{8F57C76E-4166-D146-B61E-88C1B04E2508}" type="presOf" srcId="{53264944-E1F4-DB4A-9846-41080839FCB5}" destId="{36150CD8-B4A4-8D49-AEED-4BEF99E1C56F}" srcOrd="1" destOrd="0" presId="urn:microsoft.com/office/officeart/2005/8/layout/pyramid3"/>
    <dgm:cxn modelId="{10BF7579-D474-3D48-83A7-E6EA70FD582F}" type="presOf" srcId="{C316729A-DAA8-8F49-A795-65B5BC4C7F66}" destId="{0FF9A605-7CBA-E64A-AA83-7FBC93CE0F5C}" srcOrd="1" destOrd="0" presId="urn:microsoft.com/office/officeart/2005/8/layout/pyramid3"/>
    <dgm:cxn modelId="{C9A4868C-97E5-6B41-998C-CABC284108C8}" srcId="{F7F1B6E4-AC7C-5642-9F43-A4B9F2348900}" destId="{53264944-E1F4-DB4A-9846-41080839FCB5}" srcOrd="0" destOrd="0" parTransId="{10CD26B4-69EC-FE42-AEC0-3A9991C606ED}" sibTransId="{F4DA98A0-40E8-EC41-90CA-3335FD91AA07}"/>
    <dgm:cxn modelId="{03444AAF-3204-CD40-B8C7-D67D04624C9B}" srcId="{F7F1B6E4-AC7C-5642-9F43-A4B9F2348900}" destId="{B0E6E251-E7D2-DE4D-897F-31870CA9C7C6}" srcOrd="2" destOrd="0" parTransId="{2036E7FC-FA68-0348-B540-8F872B569A87}" sibTransId="{F0D4C02C-A562-D145-BA87-A2FF41FB5E2D}"/>
    <dgm:cxn modelId="{C2F94BB8-4E2F-554A-9054-3CE59925E9C0}" type="presOf" srcId="{B0E6E251-E7D2-DE4D-897F-31870CA9C7C6}" destId="{73FB3566-B3EC-B84C-ADB7-FD63021BD98A}" srcOrd="0" destOrd="0" presId="urn:microsoft.com/office/officeart/2005/8/layout/pyramid3"/>
    <dgm:cxn modelId="{3B2882B7-DE5E-864C-B3F7-4567879827C5}" type="presParOf" srcId="{E4E0C72B-96DB-DD45-977A-7DD60A2A4A20}" destId="{98FD8167-7414-FA47-9F7A-FA8F38F24016}" srcOrd="0" destOrd="0" presId="urn:microsoft.com/office/officeart/2005/8/layout/pyramid3"/>
    <dgm:cxn modelId="{C894D85D-FA0C-B547-9CFD-CA6BCB34021A}" type="presParOf" srcId="{98FD8167-7414-FA47-9F7A-FA8F38F24016}" destId="{693D8BA9-4510-754F-870A-6EF49F171B7C}" srcOrd="0" destOrd="0" presId="urn:microsoft.com/office/officeart/2005/8/layout/pyramid3"/>
    <dgm:cxn modelId="{38209A49-EFC2-9D46-AFF8-E9E6A2AAC80E}" type="presParOf" srcId="{98FD8167-7414-FA47-9F7A-FA8F38F24016}" destId="{36150CD8-B4A4-8D49-AEED-4BEF99E1C56F}" srcOrd="1" destOrd="0" presId="urn:microsoft.com/office/officeart/2005/8/layout/pyramid3"/>
    <dgm:cxn modelId="{80EFF01A-1040-AC4E-ACF5-CEC111B8717A}" type="presParOf" srcId="{E4E0C72B-96DB-DD45-977A-7DD60A2A4A20}" destId="{1BBAA766-8A1E-4A44-82E8-5D8D716D89C6}" srcOrd="1" destOrd="0" presId="urn:microsoft.com/office/officeart/2005/8/layout/pyramid3"/>
    <dgm:cxn modelId="{5267E206-7FB7-134B-9BD9-37EF31F54213}" type="presParOf" srcId="{1BBAA766-8A1E-4A44-82E8-5D8D716D89C6}" destId="{6B510C58-B04C-1042-A949-13F9C9527F3F}" srcOrd="0" destOrd="0" presId="urn:microsoft.com/office/officeart/2005/8/layout/pyramid3"/>
    <dgm:cxn modelId="{958ECF27-4F42-3B49-848A-E6CDEFE0D983}" type="presParOf" srcId="{1BBAA766-8A1E-4A44-82E8-5D8D716D89C6}" destId="{0FF9A605-7CBA-E64A-AA83-7FBC93CE0F5C}" srcOrd="1" destOrd="0" presId="urn:microsoft.com/office/officeart/2005/8/layout/pyramid3"/>
    <dgm:cxn modelId="{7D1D7889-51C4-E74F-ACBD-478DD954B0EC}" type="presParOf" srcId="{E4E0C72B-96DB-DD45-977A-7DD60A2A4A20}" destId="{E39B1A76-0F57-9243-9D56-C612322C42C0}" srcOrd="2" destOrd="0" presId="urn:microsoft.com/office/officeart/2005/8/layout/pyramid3"/>
    <dgm:cxn modelId="{9692D840-4C6B-2046-8E82-62124066A180}" type="presParOf" srcId="{E39B1A76-0F57-9243-9D56-C612322C42C0}" destId="{73FB3566-B3EC-B84C-ADB7-FD63021BD98A}" srcOrd="0" destOrd="0" presId="urn:microsoft.com/office/officeart/2005/8/layout/pyramid3"/>
    <dgm:cxn modelId="{F8F0DF31-7292-BA4C-8E29-5C91BAC92E16}" type="presParOf" srcId="{E39B1A76-0F57-9243-9D56-C612322C42C0}" destId="{516CE8B6-BD51-7844-8F39-C09E5042D109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3292332" cy="2011936"/>
        <a:chOff x="0" y="0"/>
        <a:chExt cx="3292332" cy="2011936"/>
      </a:xfrm>
    </dsp:grpSpPr>
    <dsp:sp modelId="{6370C32F-6C7C-764D-98EA-C2D10D0A0DCE}">
      <dsp:nvSpPr>
        <dsp:cNvPr id="3" name="对角圆角矩形 2"/>
        <dsp:cNvSpPr/>
      </dsp:nvSpPr>
      <dsp:spPr bwMode="white">
        <a:xfrm>
          <a:off x="509626" y="342029"/>
          <a:ext cx="2469249" cy="1327878"/>
        </a:xfrm>
        <a:prstGeom prst="round2DiagRect">
          <a:avLst>
            <a:gd name="adj1" fmla="val 0"/>
            <a:gd name="adj2" fmla="val 16670"/>
          </a:avLst>
        </a:prstGeom>
        <a:solidFill>
          <a:schemeClr val="accent1">
            <a:lumMod val="40000"/>
            <a:lumOff val="60000"/>
          </a:schemeClr>
        </a:solidFill>
        <a:ln w="34925">
          <a:solidFill>
            <a:schemeClr val="bg2">
              <a:lumMod val="50000"/>
            </a:schemeClr>
          </a:solidFill>
        </a:ln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509626" y="342029"/>
        <a:ext cx="2469249" cy="1327878"/>
      </dsp:txXfrm>
    </dsp:sp>
    <dsp:sp modelId="{35F0FCC1-192F-BF4C-88BD-07DD200C9D26}">
      <dsp:nvSpPr>
        <dsp:cNvPr id="4" name="直接连接符 3"/>
        <dsp:cNvSpPr/>
      </dsp:nvSpPr>
      <dsp:spPr bwMode="white">
        <a:xfrm>
          <a:off x="1744251" y="482865"/>
          <a:ext cx="329" cy="1046207"/>
        </a:xfrm>
        <a:prstGeom prst="line">
          <a:avLst/>
        </a:prstGeom>
        <a:ln w="25400"/>
      </dsp:spPr>
      <dsp:style>
        <a:lnRef idx="2">
          <a:schemeClr val="accent1">
            <a:tint val="50000"/>
          </a:schemeClr>
        </a:lnRef>
        <a:fillRef idx="1">
          <a:schemeClr val="accent1"/>
        </a:fillRef>
        <a:effectRef idx="0">
          <a:scrgbClr r="0" g="0" b="0"/>
        </a:effectRef>
        <a:fontRef idx="minor"/>
      </dsp:style>
      <dsp:txXfrm>
        <a:off x="1744251" y="482865"/>
        <a:ext cx="329" cy="1046207"/>
      </dsp:txXfrm>
    </dsp:sp>
    <dsp:sp modelId="{AE523C6F-0762-F34B-9956-1631354BC4CD}">
      <dsp:nvSpPr>
        <dsp:cNvPr id="7" name="右箭头 6"/>
        <dsp:cNvSpPr/>
      </dsp:nvSpPr>
      <dsp:spPr bwMode="white">
        <a:xfrm rot="-5400000">
          <a:off x="-420441" y="518526"/>
          <a:ext cx="1448594" cy="411542"/>
        </a:xfrm>
        <a:prstGeom prst="rightArrow">
          <a:avLst>
            <a:gd name="adj1" fmla="val 49830"/>
            <a:gd name="adj2" fmla="val 60660"/>
          </a:avLst>
        </a:prstGeom>
        <a:solidFill>
          <a:srgbClr val="FC663F"/>
        </a:solidFill>
      </dsp:spPr>
      <dsp:style>
        <a:lnRef idx="2">
          <a:schemeClr val="lt1"/>
        </a:lnRef>
        <a:fillRef idx="1">
          <a:schemeClr val="accent1">
            <a:tint val="50000"/>
          </a:schemeClr>
        </a:fillRef>
        <a:effectRef idx="0">
          <a:scrgbClr r="0" g="0" b="0"/>
        </a:effectRef>
        <a:fontRef idx="minor"/>
      </dsp:style>
      <dsp:txBody>
        <a:bodyPr lIns="30480" tIns="30480" rIns="30480" bIns="30480" anchor="ctr"/>
        <a:lstStyle>
          <a:lvl1pPr algn="r">
            <a:defRPr sz="800"/>
          </a:lvl1pPr>
          <a:lvl2pPr marL="57150" indent="-57150" algn="r">
            <a:defRPr sz="600"/>
          </a:lvl2pPr>
          <a:lvl3pPr marL="114300" indent="-57150" algn="r">
            <a:defRPr sz="600"/>
          </a:lvl3pPr>
          <a:lvl4pPr marL="171450" indent="-57150" algn="r">
            <a:defRPr sz="600"/>
          </a:lvl4pPr>
          <a:lvl5pPr marL="228600" indent="-57150" algn="r">
            <a:defRPr sz="600"/>
          </a:lvl5pPr>
          <a:lvl6pPr marL="285750" indent="-57150" algn="r">
            <a:defRPr sz="600"/>
          </a:lvl6pPr>
          <a:lvl7pPr marL="342900" indent="-57150" algn="r">
            <a:defRPr sz="600"/>
          </a:lvl7pPr>
          <a:lvl8pPr marL="400050" indent="-57150" algn="r">
            <a:defRPr sz="600"/>
          </a:lvl8pPr>
          <a:lvl9pPr marL="457200" indent="-57150" algn="r">
            <a:defRPr sz="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>
              <a:solidFill>
                <a:schemeClr val="tx1"/>
              </a:solidFill>
            </a:rPr>
            <a:t> </a:t>
          </a:r>
          <a:endParaRPr>
            <a:solidFill>
              <a:schemeClr val="tx1"/>
            </a:solidFill>
          </a:endParaRPr>
        </a:p>
      </dsp:txBody>
      <dsp:txXfrm rot="-5400000">
        <a:off x="-420441" y="518526"/>
        <a:ext cx="1448594" cy="411542"/>
      </dsp:txXfrm>
    </dsp:sp>
    <dsp:sp modelId="{13CE6DD3-C0AC-1B43-9972-0DDC325F0735}">
      <dsp:nvSpPr>
        <dsp:cNvPr id="8" name="右箭头 7"/>
        <dsp:cNvSpPr/>
      </dsp:nvSpPr>
      <dsp:spPr bwMode="white">
        <a:xfrm rot="5400000">
          <a:off x="2460349" y="1081868"/>
          <a:ext cx="1448594" cy="411542"/>
        </a:xfrm>
        <a:prstGeom prst="rightArrow">
          <a:avLst>
            <a:gd name="adj1" fmla="val 49830"/>
            <a:gd name="adj2" fmla="val 60660"/>
          </a:avLst>
        </a:prstGeom>
        <a:solidFill>
          <a:schemeClr val="accent6">
            <a:lumMod val="60000"/>
            <a:lumOff val="40000"/>
          </a:schemeClr>
        </a:solidFill>
      </dsp:spPr>
      <dsp:style>
        <a:lnRef idx="2">
          <a:schemeClr val="lt1"/>
        </a:lnRef>
        <a:fillRef idx="1">
          <a:schemeClr val="accent1">
            <a:tint val="50000"/>
          </a:schemeClr>
        </a:fillRef>
        <a:effectRef idx="0">
          <a:scrgbClr r="0" g="0" b="0"/>
        </a:effectRef>
        <a:fontRef idx="minor"/>
      </dsp:style>
      <dsp:txBody>
        <a:bodyPr lIns="30480" tIns="30480" rIns="30480" bIns="30480" anchor="ctr"/>
        <a:lstStyle>
          <a:lvl1pPr algn="r">
            <a:defRPr sz="800"/>
          </a:lvl1pPr>
          <a:lvl2pPr marL="57150" indent="-57150" algn="r">
            <a:defRPr sz="600"/>
          </a:lvl2pPr>
          <a:lvl3pPr marL="114300" indent="-57150" algn="r">
            <a:defRPr sz="600"/>
          </a:lvl3pPr>
          <a:lvl4pPr marL="171450" indent="-57150" algn="r">
            <a:defRPr sz="600"/>
          </a:lvl4pPr>
          <a:lvl5pPr marL="228600" indent="-57150" algn="r">
            <a:defRPr sz="600"/>
          </a:lvl5pPr>
          <a:lvl6pPr marL="285750" indent="-57150" algn="r">
            <a:defRPr sz="600"/>
          </a:lvl6pPr>
          <a:lvl7pPr marL="342900" indent="-57150" algn="r">
            <a:defRPr sz="600"/>
          </a:lvl7pPr>
          <a:lvl8pPr marL="400050" indent="-57150" algn="r">
            <a:defRPr sz="600"/>
          </a:lvl8pPr>
          <a:lvl9pPr marL="457200" indent="-57150" algn="r">
            <a:defRPr sz="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>
              <a:solidFill>
                <a:schemeClr val="tx1"/>
              </a:solidFill>
            </a:rPr>
            <a:t> </a:t>
          </a:r>
          <a:endParaRPr>
            <a:solidFill>
              <a:schemeClr val="tx1"/>
            </a:solidFill>
          </a:endParaRPr>
        </a:p>
      </dsp:txBody>
      <dsp:txXfrm rot="5400000">
        <a:off x="2460349" y="1081868"/>
        <a:ext cx="1448594" cy="411542"/>
      </dsp:txXfrm>
    </dsp:sp>
    <dsp:sp modelId="{6A2AC8E5-CE03-3146-B227-F0DB2E46B223}">
      <dsp:nvSpPr>
        <dsp:cNvPr id="5" name="矩形 4"/>
        <dsp:cNvSpPr/>
      </dsp:nvSpPr>
      <dsp:spPr bwMode="white">
        <a:xfrm>
          <a:off x="591935" y="442626"/>
          <a:ext cx="1070008" cy="1126684"/>
        </a:xfrm>
        <a:prstGeom prst="rect">
          <a:avLst/>
        </a:prstGeom>
        <a:noFill/>
        <a:ln>
          <a:noFill/>
        </a:ln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76200" tIns="76200" rIns="76200" bIns="7620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i="0" dirty="0">
              <a:solidFill>
                <a:schemeClr val="tx1"/>
              </a:solidFill>
              <a:latin typeface="TencentSans W7" panose="020C04030202040F0204" pitchFamily="34" charset="-122"/>
              <a:ea typeface="TencentSans W7" panose="020C04030202040F0204" pitchFamily="34" charset="-122"/>
            </a:rPr>
            <a:t>功能迭代速度</a:t>
          </a:r>
          <a:endParaRPr>
            <a:solidFill>
              <a:schemeClr val="tx1"/>
            </a:solidFill>
          </a:endParaRPr>
        </a:p>
      </dsp:txBody>
      <dsp:txXfrm>
        <a:off x="591935" y="442626"/>
        <a:ext cx="1070008" cy="1126684"/>
      </dsp:txXfrm>
    </dsp:sp>
    <dsp:sp modelId="{64681E63-CE3B-1840-96A3-1CE1F7DC962B}">
      <dsp:nvSpPr>
        <dsp:cNvPr id="6" name="矩形 5"/>
        <dsp:cNvSpPr/>
      </dsp:nvSpPr>
      <dsp:spPr bwMode="white">
        <a:xfrm>
          <a:off x="1826559" y="442626"/>
          <a:ext cx="1070008" cy="1126684"/>
        </a:xfrm>
        <a:prstGeom prst="rect">
          <a:avLst/>
        </a:prstGeom>
        <a:noFill/>
        <a:ln>
          <a:noFill/>
        </a:ln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76200" tIns="76200" rIns="76200" bIns="7620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i="0" dirty="0">
              <a:solidFill>
                <a:schemeClr val="tx1"/>
              </a:solidFill>
              <a:latin typeface="TencentSans W7" panose="020C04030202040F0204" pitchFamily="34" charset="-122"/>
              <a:ea typeface="TencentSans W7" panose="020C04030202040F0204" pitchFamily="34" charset="-122"/>
            </a:rPr>
            <a:t>产品稳定性</a:t>
          </a:r>
          <a:endParaRPr>
            <a:solidFill>
              <a:schemeClr val="tx1"/>
            </a:solidFill>
          </a:endParaRPr>
        </a:p>
      </dsp:txBody>
      <dsp:txXfrm>
        <a:off x="1826559" y="442626"/>
        <a:ext cx="1070008" cy="11266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4612213" cy="2521956"/>
        <a:chOff x="0" y="0"/>
        <a:chExt cx="4612213" cy="2521956"/>
      </a:xfrm>
    </dsp:grpSpPr>
    <dsp:sp modelId="{693D8BA9-4510-754F-870A-6EF49F171B7C}">
      <dsp:nvSpPr>
        <dsp:cNvPr id="3" name="梯形 2"/>
        <dsp:cNvSpPr/>
      </dsp:nvSpPr>
      <dsp:spPr bwMode="white">
        <a:xfrm rot="10800000">
          <a:off x="0" y="0"/>
          <a:ext cx="4612213" cy="840652"/>
        </a:xfrm>
        <a:prstGeom prst="trapezoid">
          <a:avLst>
            <a:gd name="adj" fmla="val 91441"/>
          </a:avLst>
        </a:prstGeom>
        <a:solidFill>
          <a:schemeClr val="accent2">
            <a:lumMod val="40000"/>
            <a:lumOff val="60000"/>
          </a:schemeClr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7780" tIns="17780" rIns="17780" bIns="177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400" b="1" i="0" dirty="0">
              <a:solidFill>
                <a:schemeClr val="tx1"/>
              </a:solidFill>
              <a:latin typeface="TencentSans W7" panose="020C04030202040F0204" pitchFamily="34" charset="-122"/>
              <a:ea typeface="TencentSans W7" panose="020C04030202040F0204" pitchFamily="34" charset="-122"/>
            </a:rPr>
            <a:t>用户运营</a:t>
          </a:r>
          <a:endParaRPr lang="en-US" altLang="zh-CN" sz="1400" b="1" i="0" dirty="0">
            <a:solidFill>
              <a:schemeClr val="tx1"/>
            </a:solidFill>
            <a:latin typeface="TencentSans W7" panose="020C04030202040F0204" pitchFamily="34" charset="-122"/>
            <a:ea typeface="TencentSans W7" panose="020C04030202040F0204" pitchFamily="34" charset="-122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altLang="zh-CN" sz="1400" b="1" i="0" dirty="0" err="1">
              <a:solidFill>
                <a:schemeClr val="tx1"/>
              </a:solidFill>
              <a:latin typeface="TencentSans W3" panose="020C04030202040F0204" pitchFamily="34" charset="-122"/>
              <a:ea typeface="TencentSans W3" panose="020C04030202040F0204" pitchFamily="34" charset="-122"/>
            </a:rPr>
            <a:t>toB</a:t>
          </a:r>
          <a:r>
            <a:rPr lang="en-US" altLang="zh-CN" sz="1400" b="1" i="0" dirty="0">
              <a:solidFill>
                <a:schemeClr val="tx1"/>
              </a:solidFill>
              <a:latin typeface="TencentSans W3" panose="020C04030202040F0204" pitchFamily="34" charset="-122"/>
              <a:ea typeface="TencentSans W3" panose="020C04030202040F0204" pitchFamily="34" charset="-122"/>
            </a:rPr>
            <a:t>/</a:t>
          </a:r>
          <a:r>
            <a:rPr lang="en-US" altLang="zh-CN" sz="1400" b="1" i="0" dirty="0" err="1">
              <a:solidFill>
                <a:schemeClr val="tx1"/>
              </a:solidFill>
              <a:latin typeface="TencentSans W3" panose="020C04030202040F0204" pitchFamily="34" charset="-122"/>
              <a:ea typeface="TencentSans W3" panose="020C04030202040F0204" pitchFamily="34" charset="-122"/>
            </a:rPr>
            <a:t>toC</a:t>
          </a:r>
          <a:r>
            <a:rPr lang="en-US" altLang="zh-CN" sz="1400" b="1" i="0" dirty="0">
              <a:solidFill>
                <a:schemeClr val="tx1"/>
              </a:solidFill>
              <a:latin typeface="TencentSans W3" panose="020C04030202040F0204" pitchFamily="34" charset="-122"/>
              <a:ea typeface="TencentSans W3" panose="020C04030202040F0204" pitchFamily="34" charset="-122"/>
            </a:rPr>
            <a:t>/</a:t>
          </a:r>
          <a:r>
            <a:rPr lang="zh-CN" altLang="en-US" sz="1400" b="1" i="0" dirty="0">
              <a:solidFill>
                <a:schemeClr val="tx1"/>
              </a:solidFill>
              <a:latin typeface="TencentSans W3" panose="020C04030202040F0204" pitchFamily="34" charset="-122"/>
              <a:ea typeface="TencentSans W3" panose="020C04030202040F0204" pitchFamily="34" charset="-122"/>
            </a:rPr>
            <a:t>内部服务</a:t>
          </a:r>
          <a:endParaRPr>
            <a:solidFill>
              <a:schemeClr val="tx1"/>
            </a:solidFill>
          </a:endParaRPr>
        </a:p>
      </dsp:txBody>
      <dsp:txXfrm rot="10800000">
        <a:off x="0" y="0"/>
        <a:ext cx="4612213" cy="840652"/>
      </dsp:txXfrm>
    </dsp:sp>
    <dsp:sp modelId="{6B510C58-B04C-1042-A949-13F9C9527F3F}">
      <dsp:nvSpPr>
        <dsp:cNvPr id="4" name="梯形 3"/>
        <dsp:cNvSpPr/>
      </dsp:nvSpPr>
      <dsp:spPr bwMode="white">
        <a:xfrm rot="10800000">
          <a:off x="768702" y="840652"/>
          <a:ext cx="3074809" cy="840652"/>
        </a:xfrm>
        <a:prstGeom prst="trapezoid">
          <a:avLst>
            <a:gd name="adj" fmla="val 91441"/>
          </a:avLst>
        </a:prstGeom>
        <a:solidFill>
          <a:schemeClr val="accent5">
            <a:lumMod val="40000"/>
            <a:lumOff val="60000"/>
          </a:schemeClr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7780" tIns="17780" rIns="17780" bIns="177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400" b="1" i="0" dirty="0">
              <a:solidFill>
                <a:schemeClr val="tx1"/>
              </a:solidFill>
              <a:latin typeface="TencentSans W7" panose="020C04030202040F0204" pitchFamily="34" charset="-122"/>
              <a:ea typeface="TencentSans W7" panose="020C04030202040F0204" pitchFamily="34" charset="-122"/>
            </a:rPr>
            <a:t>故障运营</a:t>
          </a:r>
          <a:endParaRPr lang="en-US" altLang="zh-CN" sz="1400" b="1" i="0" dirty="0">
            <a:solidFill>
              <a:schemeClr val="tx1"/>
            </a:solidFill>
            <a:latin typeface="TencentSans W7" panose="020C04030202040F0204" pitchFamily="34" charset="-122"/>
            <a:ea typeface="TencentSans W7" panose="020C04030202040F0204" pitchFamily="34" charset="-122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altLang="zh-CN" sz="1400" b="1" i="0" dirty="0">
              <a:solidFill>
                <a:schemeClr val="tx1"/>
              </a:solidFill>
              <a:latin typeface="TencentSans W3" panose="020C04030202040F0204" pitchFamily="34" charset="-122"/>
              <a:ea typeface="TencentSans W3" panose="020C04030202040F0204" pitchFamily="34" charset="-122"/>
            </a:rPr>
            <a:t>On-Call</a:t>
          </a:r>
          <a:endParaRPr lang="zh-CN" altLang="en-US" sz="1400" b="1" i="0" dirty="0">
            <a:solidFill>
              <a:schemeClr val="tx1"/>
            </a:solidFill>
            <a:latin typeface="TencentSans W3" panose="020C04030202040F0204" pitchFamily="34" charset="-122"/>
            <a:ea typeface="TencentSans W3" panose="020C04030202040F0204" pitchFamily="34" charset="-122"/>
          </a:endParaRPr>
        </a:p>
      </dsp:txBody>
      <dsp:txXfrm rot="10800000">
        <a:off x="768702" y="840652"/>
        <a:ext cx="3074809" cy="840652"/>
      </dsp:txXfrm>
    </dsp:sp>
    <dsp:sp modelId="{73FB3566-B3EC-B84C-ADB7-FD63021BD98A}">
      <dsp:nvSpPr>
        <dsp:cNvPr id="5" name="梯形 4"/>
        <dsp:cNvSpPr/>
      </dsp:nvSpPr>
      <dsp:spPr bwMode="white">
        <a:xfrm rot="10800000">
          <a:off x="1537404" y="1681304"/>
          <a:ext cx="1537404" cy="840652"/>
        </a:xfrm>
        <a:prstGeom prst="trapezoid">
          <a:avLst>
            <a:gd name="adj" fmla="val 91441"/>
          </a:avLst>
        </a:prstGeom>
        <a:solidFill>
          <a:schemeClr val="accent6">
            <a:lumMod val="60000"/>
            <a:lumOff val="40000"/>
          </a:schemeClr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7780" tIns="17780" rIns="17780" bIns="177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400" b="1" i="0" dirty="0">
              <a:solidFill>
                <a:schemeClr val="tx1"/>
              </a:solidFill>
              <a:latin typeface="TencentSans W7" panose="020C04030202040F0204" pitchFamily="34" charset="-122"/>
              <a:ea typeface="TencentSans W7" panose="020C04030202040F0204" pitchFamily="34" charset="-122"/>
            </a:rPr>
            <a:t>研发流程</a:t>
          </a:r>
          <a:endParaRPr lang="en-US" altLang="zh-CN" sz="1400" b="1" i="0" dirty="0">
            <a:solidFill>
              <a:schemeClr val="tx1"/>
            </a:solidFill>
            <a:latin typeface="TencentSans W7" panose="020C04030202040F0204" pitchFamily="34" charset="-122"/>
            <a:ea typeface="TencentSans W7" panose="020C04030202040F0204" pitchFamily="34" charset="-122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altLang="zh-CN" sz="1400" b="1" i="0" dirty="0">
              <a:solidFill>
                <a:schemeClr val="tx1"/>
              </a:solidFill>
              <a:latin typeface="TencentSans W3" panose="020C04030202040F0204" pitchFamily="34" charset="-122"/>
              <a:ea typeface="TencentSans W3" panose="020C04030202040F0204" pitchFamily="34" charset="-122"/>
            </a:rPr>
            <a:t>TAPD</a:t>
          </a:r>
          <a:endParaRPr lang="zh-CN" altLang="en-US" sz="1400" b="1" i="0" dirty="0">
            <a:solidFill>
              <a:schemeClr val="tx1"/>
            </a:solidFill>
            <a:latin typeface="TencentSans W3" panose="020C04030202040F0204" pitchFamily="34" charset="-122"/>
            <a:ea typeface="TencentSans W3" panose="020C04030202040F0204" pitchFamily="34" charset="-122"/>
          </a:endParaRPr>
        </a:p>
      </dsp:txBody>
      <dsp:txXfrm rot="10800000">
        <a:off x="1537404" y="1681304"/>
        <a:ext cx="1537404" cy="8406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autoTxRot" val="grav"/>
                <dgm:param type="parTxLTRAlign" val="r"/>
                <dgm:param type="shpTxLTRAlignCh" val="r"/>
                <dgm:param type="txAnchorVertCh" val="mid"/>
              </dgm:alg>
            </dgm:if>
            <dgm:else name="Name26">
              <dgm:alg type="tx">
                <dgm:param type="autoTxRot" val="grav"/>
                <dgm:param type="parTxLTRAlign" val="l"/>
                <dgm:param type="shpTxLTRAlignCh" val="r"/>
                <dgm:param type="txAnchorVertCh" val="mid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type="rightArrow" r:blip="" rot="-90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type="leftArrow" r:blip="" rot="90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type="rightArrow" r:blip="" rot="-90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type="leftArrow" r:blip="" rot="90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autoTxRot" val="grav"/>
                    <dgm:param type="parTxLTRAlign" val="r"/>
                    <dgm:param type="shpTxLTRAlignCh" val="r"/>
                    <dgm:param type="txAnchorVertCh" val="mid"/>
                  </dgm:alg>
                </dgm:if>
                <dgm:else name="Name37">
                  <dgm:alg type="tx">
                    <dgm:param type="autoTxRot" val="grav"/>
                    <dgm:param type="parTxLTRAlign" val="l"/>
                    <dgm:param type="shpTxLTRAlignCh" val="r"/>
                    <dgm:param type="txAnchorVertCh" val="mid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type="rightArrow" r:blip="" rot="90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type="leftArrow" r:blip="" rot="-90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type="rightArrow" r:blip="" rot="90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type="leftArrow" r:blip="" rot="-90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pyraLvlNode" val="level"/>
          <dgm:param type="pyraAcctTxNode" val="acctTx"/>
          <dgm:param type="pyraAcctBkgdNode" val="acctBkgd"/>
          <dgm:param type="linDir" val="fromT"/>
          <dgm:param type="txDir" val="fromT"/>
          <dgm:param type="pyraAcctPos" val="aft"/>
          <dgm:param type="pyraAcctTxMar" val="step"/>
        </dgm:alg>
      </dgm:if>
      <dgm:else name="Name3">
        <dgm:alg type="pyra">
          <dgm:param type="pyraLvlNode" val="level"/>
          <dgm:param type="pyraAcctTxNode" val="acctTx"/>
          <dgm:param type="pyraAcctBkgdNode" val="acctBkgd"/>
          <dgm:param type="linDir" val="fromT"/>
          <dgm:param type="txDir" val="fromT"/>
          <dgm:param type="pyraAcctPos" val="bef"/>
          <dgm:param type="pyraAcctTxMar" val="step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BB8ED5-1DCC-A148-915F-B72A26D4FDB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1E9720-3F7D-004F-AC4E-102AD7362B1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E9720-3F7D-004F-AC4E-102AD7362B1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E9720-3F7D-004F-AC4E-102AD7362B1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E9720-3F7D-004F-AC4E-102AD7362B1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E9720-3F7D-004F-AC4E-102AD7362B1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E9720-3F7D-004F-AC4E-102AD7362B1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E9720-3F7D-004F-AC4E-102AD7362B1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E9720-3F7D-004F-AC4E-102AD7362B1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E9720-3F7D-004F-AC4E-102AD7362B1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E9720-3F7D-004F-AC4E-102AD7362B1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E209-F830-B94B-8084-95FF3179BA0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05775-7D86-AE46-B68B-EE6AC53CD3D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E209-F830-B94B-8084-95FF3179BA0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05775-7D86-AE46-B68B-EE6AC53CD3D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E209-F830-B94B-8084-95FF3179BA0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05775-7D86-AE46-B68B-EE6AC53CD3D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E209-F830-B94B-8084-95FF3179BA0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05775-7D86-AE46-B68B-EE6AC53CD3D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E209-F830-B94B-8084-95FF3179BA0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05775-7D86-AE46-B68B-EE6AC53CD3D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E209-F830-B94B-8084-95FF3179BA0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05775-7D86-AE46-B68B-EE6AC53CD3D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E209-F830-B94B-8084-95FF3179BA0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05775-7D86-AE46-B68B-EE6AC53CD3D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E209-F830-B94B-8084-95FF3179BA0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05775-7D86-AE46-B68B-EE6AC53CD3D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E209-F830-B94B-8084-95FF3179BA0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05775-7D86-AE46-B68B-EE6AC53CD3D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E209-F830-B94B-8084-95FF3179BA0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05775-7D86-AE46-B68B-EE6AC53CD3D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E209-F830-B94B-8084-95FF3179BA0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05775-7D86-AE46-B68B-EE6AC53CD3D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4E209-F830-B94B-8084-95FF3179BA0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05775-7D86-AE46-B68B-EE6AC53CD3D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hyperlink" Target="https://sre.google/workbook/implementing-slos/" TargetMode="Externa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 descr="广告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8825" y="4519295"/>
            <a:ext cx="4309745" cy="21386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5"/>
          <p:cNvSpPr/>
          <p:nvPr/>
        </p:nvSpPr>
        <p:spPr>
          <a:xfrm>
            <a:off x="566526" y="3069913"/>
            <a:ext cx="11168274" cy="2713940"/>
          </a:xfrm>
          <a:prstGeom prst="roundRect">
            <a:avLst>
              <a:gd name="adj" fmla="val 393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5205187" y="1865814"/>
            <a:ext cx="62872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腾讯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SRE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质量运营体系建设与实践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文本框 4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 txBox="1"/>
          <p:nvPr/>
        </p:nvSpPr>
        <p:spPr>
          <a:xfrm>
            <a:off x="5372455" y="3419739"/>
            <a:ext cx="3825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微软雅黑 Light" panose="020B0502040204020203" charset="-122"/>
              </a:rPr>
              <a:t>王晓川</a:t>
            </a:r>
            <a:endParaRPr kumimoji="1" lang="zh-CN" altLang="en-US" sz="2800" b="1" dirty="0">
              <a:solidFill>
                <a:schemeClr val="bg1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微软雅黑 Light" panose="020B0502040204020203" charset="-122"/>
            </a:endParaRPr>
          </a:p>
        </p:txBody>
      </p:sp>
      <p:sp>
        <p:nvSpPr>
          <p:cNvPr id="6" name="TextBox 49"/>
          <p:cNvSpPr txBox="1"/>
          <p:nvPr/>
        </p:nvSpPr>
        <p:spPr>
          <a:xfrm>
            <a:off x="5461664" y="4029594"/>
            <a:ext cx="6030821" cy="14358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+mn-ea"/>
                <a:sym typeface="Century Gothic" panose="020B0502020202020204" pitchFamily="34" charset="0"/>
              </a:rPr>
              <a:t>腾讯</a:t>
            </a:r>
            <a:r>
              <a:rPr lang="en-US" altLang="zh-CN" sz="16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+mn-ea"/>
                <a:sym typeface="Century Gothic" panose="020B0502020202020204" pitchFamily="34" charset="0"/>
              </a:rPr>
              <a:t>PCG</a:t>
            </a:r>
            <a:r>
              <a:rPr lang="zh-CN" altLang="en-US" sz="16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+mn-ea"/>
                <a:sym typeface="Century Gothic" panose="020B0502020202020204" pitchFamily="34" charset="0"/>
              </a:rPr>
              <a:t> </a:t>
            </a:r>
            <a:endParaRPr lang="en-US" altLang="zh-CN" sz="1600" b="1" dirty="0">
              <a:solidFill>
                <a:schemeClr val="bg1"/>
              </a:solidFill>
              <a:latin typeface="TencentSans W3" panose="020C04030202040F0204" pitchFamily="34" charset="-122"/>
              <a:ea typeface="TencentSans W3" panose="020C04030202040F0204" pitchFamily="34" charset="-122"/>
              <a:cs typeface="+mn-ea"/>
              <a:sym typeface="Century Gothic" panose="020B0502020202020204" pitchFamily="34" charset="0"/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en-US" altLang="zh-CN" sz="16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+mn-ea"/>
                <a:sym typeface="Century Gothic" panose="020B0502020202020204" pitchFamily="34" charset="0"/>
              </a:rPr>
              <a:t>SRE</a:t>
            </a:r>
            <a:r>
              <a:rPr lang="zh-CN" altLang="en-US" sz="16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+mn-ea"/>
                <a:sym typeface="Century Gothic" panose="020B0502020202020204" pitchFamily="34" charset="0"/>
              </a:rPr>
              <a:t>研发负责人 </a:t>
            </a:r>
            <a:r>
              <a:rPr lang="en-US" altLang="zh-CN" sz="16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+mn-ea"/>
                <a:sym typeface="Century Gothic" panose="020B0502020202020204" pitchFamily="34" charset="0"/>
              </a:rPr>
              <a:t>/</a:t>
            </a:r>
            <a:r>
              <a:rPr lang="zh-CN" altLang="en-US" sz="16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+mn-ea"/>
                <a:sym typeface="Century Gothic" panose="020B0502020202020204" pitchFamily="34" charset="0"/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+mn-ea"/>
                <a:sym typeface="Century Gothic" panose="020B0502020202020204" pitchFamily="34" charset="0"/>
              </a:rPr>
              <a:t>SRE</a:t>
            </a:r>
            <a:r>
              <a:rPr lang="zh-CN" altLang="en-US" sz="16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+mn-ea"/>
                <a:sym typeface="Century Gothic" panose="020B0502020202020204" pitchFamily="34" charset="0"/>
              </a:rPr>
              <a:t>技术专家</a:t>
            </a:r>
            <a:endParaRPr lang="en-US" altLang="zh-CN" sz="1600" b="1" dirty="0">
              <a:solidFill>
                <a:schemeClr val="bg1"/>
              </a:solidFill>
              <a:latin typeface="TencentSans W3" panose="020C04030202040F0204" pitchFamily="34" charset="-122"/>
              <a:ea typeface="TencentSans W3" panose="020C04030202040F0204" pitchFamily="34" charset="-122"/>
              <a:cs typeface="+mn-ea"/>
              <a:sym typeface="Century Gothic" panose="020B0502020202020204" pitchFamily="34" charset="0"/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+mn-ea"/>
                <a:sym typeface="Century Gothic" panose="020B0502020202020204" pitchFamily="34" charset="0"/>
              </a:rPr>
              <a:t>负责质量运营、可观测、混沌工程等平台的研发工作</a:t>
            </a:r>
            <a:endParaRPr lang="zh-CN" altLang="en-US" sz="1600" b="1" dirty="0">
              <a:solidFill>
                <a:schemeClr val="bg1"/>
              </a:solidFill>
              <a:latin typeface="TencentSans W3" panose="020C04030202040F0204" pitchFamily="34" charset="-122"/>
              <a:ea typeface="TencentSans W3" panose="020C04030202040F0204" pitchFamily="34" charset="-122"/>
              <a:cs typeface="+mn-ea"/>
              <a:sym typeface="Century Gothic" panose="020B0502020202020204" pitchFamily="34" charset="0"/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+mn-ea"/>
                <a:sym typeface="Century Gothic" panose="020B0502020202020204" pitchFamily="34" charset="0"/>
              </a:rPr>
              <a:t>硕士毕业于北京大学，曾任职工行、美团，深耕</a:t>
            </a:r>
            <a:r>
              <a:rPr lang="en-US" altLang="zh-CN" sz="16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+mn-ea"/>
                <a:sym typeface="Century Gothic" panose="020B0502020202020204" pitchFamily="34" charset="0"/>
              </a:rPr>
              <a:t>SRE</a:t>
            </a:r>
            <a:r>
              <a:rPr lang="zh-CN" altLang="en-US" sz="16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+mn-ea"/>
                <a:sym typeface="Century Gothic" panose="020B0502020202020204" pitchFamily="34" charset="0"/>
              </a:rPr>
              <a:t>领域十年</a:t>
            </a:r>
            <a:endParaRPr lang="en-US" altLang="zh-CN" sz="1600" b="1" dirty="0">
              <a:solidFill>
                <a:schemeClr val="bg1"/>
              </a:solidFill>
              <a:latin typeface="TencentSans W3" panose="020C04030202040F0204" pitchFamily="34" charset="-122"/>
              <a:ea typeface="TencentSans W3" panose="020C04030202040F0204" pitchFamily="34" charset="-122"/>
              <a:cs typeface="+mn-ea"/>
              <a:sym typeface="Century Gothic" panose="020B0502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9443" y="1324363"/>
            <a:ext cx="3410187" cy="420927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639020" y="2990667"/>
            <a:ext cx="34893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>
                    <a:alpha val="15000"/>
                  </a:schemeClr>
                </a:solidFill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CONTENTS</a:t>
            </a:r>
            <a:endParaRPr lang="zh-CN" altLang="en-US" sz="4800" dirty="0">
              <a:solidFill>
                <a:schemeClr val="bg1">
                  <a:alpha val="15000"/>
                </a:schemeClr>
              </a:solidFill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55182" y="2628403"/>
            <a:ext cx="2257028" cy="1354217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effectLst>
                  <a:outerShdw blurRad="152400" dist="76200" dir="5400000" algn="tl" rotWithShape="0">
                    <a:schemeClr val="accent1">
                      <a:lumMod val="50000"/>
                      <a:alpha val="37000"/>
                    </a:schemeClr>
                  </a:outerShdw>
                </a:effectLst>
                <a:latin typeface="思源宋体 Heavy" panose="02020900000000000000" pitchFamily="18" charset="-122"/>
                <a:ea typeface="思源宋体 Heavy" panose="02020900000000000000" pitchFamily="18" charset="-122"/>
                <a:cs typeface="OPPOSans H" panose="00020600040101010101" pitchFamily="18" charset="-122"/>
              </a:defRPr>
            </a:lvl1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目 录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r="38740" b="72072"/>
          <a:stretch>
            <a:fillRect/>
          </a:stretch>
        </p:blipFill>
        <p:spPr>
          <a:xfrm>
            <a:off x="2342593" y="2097883"/>
            <a:ext cx="2224081" cy="1479540"/>
          </a:xfrm>
          <a:custGeom>
            <a:avLst/>
            <a:gdLst>
              <a:gd name="connsiteX0" fmla="*/ 0 w 2879124"/>
              <a:gd name="connsiteY0" fmla="*/ 0 h 1915298"/>
              <a:gd name="connsiteX1" fmla="*/ 2879124 w 2879124"/>
              <a:gd name="connsiteY1" fmla="*/ 0 h 1915298"/>
              <a:gd name="connsiteX2" fmla="*/ 2879124 w 2879124"/>
              <a:gd name="connsiteY2" fmla="*/ 1915298 h 1915298"/>
              <a:gd name="connsiteX3" fmla="*/ 1569271 w 2879124"/>
              <a:gd name="connsiteY3" fmla="*/ 1915298 h 1915298"/>
              <a:gd name="connsiteX4" fmla="*/ 1583509 w 2879124"/>
              <a:gd name="connsiteY4" fmla="*/ 1898895 h 1915298"/>
              <a:gd name="connsiteX5" fmla="*/ 1643133 w 2879124"/>
              <a:gd name="connsiteY5" fmla="*/ 1697905 h 1915298"/>
              <a:gd name="connsiteX6" fmla="*/ 1439562 w 2879124"/>
              <a:gd name="connsiteY6" fmla="*/ 1413662 h 1915298"/>
              <a:gd name="connsiteX7" fmla="*/ 1235991 w 2879124"/>
              <a:gd name="connsiteY7" fmla="*/ 1697905 h 1915298"/>
              <a:gd name="connsiteX8" fmla="*/ 1295616 w 2879124"/>
              <a:gd name="connsiteY8" fmla="*/ 1898895 h 1915298"/>
              <a:gd name="connsiteX9" fmla="*/ 1309854 w 2879124"/>
              <a:gd name="connsiteY9" fmla="*/ 1915298 h 1915298"/>
              <a:gd name="connsiteX10" fmla="*/ 0 w 2879124"/>
              <a:gd name="connsiteY10" fmla="*/ 1915298 h 191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79124" h="1915298">
                <a:moveTo>
                  <a:pt x="0" y="0"/>
                </a:moveTo>
                <a:lnTo>
                  <a:pt x="2879124" y="0"/>
                </a:lnTo>
                <a:lnTo>
                  <a:pt x="2879124" y="1915298"/>
                </a:lnTo>
                <a:lnTo>
                  <a:pt x="1569271" y="1915298"/>
                </a:lnTo>
                <a:lnTo>
                  <a:pt x="1583509" y="1898895"/>
                </a:lnTo>
                <a:cubicBezTo>
                  <a:pt x="1620348" y="1847457"/>
                  <a:pt x="1643133" y="1776397"/>
                  <a:pt x="1643133" y="1697905"/>
                </a:cubicBezTo>
                <a:cubicBezTo>
                  <a:pt x="1643133" y="1540922"/>
                  <a:pt x="1551991" y="1413662"/>
                  <a:pt x="1439562" y="1413662"/>
                </a:cubicBezTo>
                <a:cubicBezTo>
                  <a:pt x="1327133" y="1413662"/>
                  <a:pt x="1235991" y="1540922"/>
                  <a:pt x="1235991" y="1697905"/>
                </a:cubicBezTo>
                <a:cubicBezTo>
                  <a:pt x="1235991" y="1776397"/>
                  <a:pt x="1258777" y="1847457"/>
                  <a:pt x="1295616" y="1898895"/>
                </a:cubicBezTo>
                <a:lnTo>
                  <a:pt x="1309854" y="1915298"/>
                </a:lnTo>
                <a:lnTo>
                  <a:pt x="0" y="1915298"/>
                </a:lnTo>
                <a:close/>
              </a:path>
            </a:pathLst>
          </a:custGeom>
        </p:spPr>
      </p:pic>
      <p:grpSp>
        <p:nvGrpSpPr>
          <p:cNvPr id="28" name="组合 27"/>
          <p:cNvGrpSpPr/>
          <p:nvPr/>
        </p:nvGrpSpPr>
        <p:grpSpPr>
          <a:xfrm>
            <a:off x="5421902" y="1293527"/>
            <a:ext cx="5758176" cy="4567792"/>
            <a:chOff x="5648431" y="1044569"/>
            <a:chExt cx="5857829" cy="4646844"/>
          </a:xfrm>
        </p:grpSpPr>
        <p:sp>
          <p:nvSpPr>
            <p:cNvPr id="12" name="文本框 11"/>
            <p:cNvSpPr txBox="1"/>
            <p:nvPr/>
          </p:nvSpPr>
          <p:spPr>
            <a:xfrm>
              <a:off x="6483565" y="1108832"/>
              <a:ext cx="1826434" cy="50096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 CN Normal" panose="020B0400000000000000" pitchFamily="34" charset="-122"/>
                </a:rPr>
                <a:t>行业背景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483565" y="2293537"/>
              <a:ext cx="4509793" cy="1001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 CN Normal" panose="020B0400000000000000" pitchFamily="34" charset="-122"/>
                </a:rPr>
                <a:t>基于</a:t>
              </a:r>
              <a:r>
                <a:rPr lang="en-US" altLang="zh-CN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 CN Normal" panose="020B0400000000000000" pitchFamily="34" charset="-122"/>
                </a:rPr>
                <a:t>SLO</a:t>
              </a: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 CN Normal" panose="020B0400000000000000" pitchFamily="34" charset="-122"/>
                </a:rPr>
                <a:t>与</a:t>
              </a:r>
              <a:r>
                <a:rPr lang="en-US" altLang="zh-CN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 CN Normal" panose="020B0400000000000000" pitchFamily="34" charset="-122"/>
                </a:rPr>
                <a:t>On-Call</a:t>
              </a: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 CN Normal" panose="020B0400000000000000" pitchFamily="34" charset="-122"/>
                </a:rPr>
                <a:t>的</a:t>
              </a:r>
              <a:endParaRPr lang="en-US" altLang="zh-CN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endParaRPr>
            </a:p>
            <a:p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 CN Normal" panose="020B0400000000000000" pitchFamily="34" charset="-122"/>
                </a:rPr>
                <a:t>质量运营体系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483565" y="3826853"/>
              <a:ext cx="5022695" cy="50096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 CN Normal" panose="020B0400000000000000" pitchFamily="34" charset="-122"/>
                </a:rPr>
                <a:t>在鹅厂的大规模落地实践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483565" y="5146827"/>
              <a:ext cx="1826434" cy="50096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 CN Normal" panose="020B0400000000000000" pitchFamily="34" charset="-122"/>
                </a:rPr>
                <a:t>总结展望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endParaRPr>
            </a:p>
          </p:txBody>
        </p:sp>
        <p:cxnSp>
          <p:nvCxnSpPr>
            <p:cNvPr id="16" name="直接连接符 14"/>
            <p:cNvCxnSpPr/>
            <p:nvPr/>
          </p:nvCxnSpPr>
          <p:spPr>
            <a:xfrm>
              <a:off x="5656964" y="2097883"/>
              <a:ext cx="519726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5"/>
            <p:cNvCxnSpPr/>
            <p:nvPr/>
          </p:nvCxnSpPr>
          <p:spPr>
            <a:xfrm>
              <a:off x="5656964" y="3428999"/>
              <a:ext cx="519726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6"/>
            <p:cNvCxnSpPr/>
            <p:nvPr/>
          </p:nvCxnSpPr>
          <p:spPr>
            <a:xfrm>
              <a:off x="5656964" y="4760115"/>
              <a:ext cx="519726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圆角矩形 19"/>
            <p:cNvSpPr/>
            <p:nvPr/>
          </p:nvSpPr>
          <p:spPr>
            <a:xfrm>
              <a:off x="5648431" y="1044569"/>
              <a:ext cx="619433" cy="619433"/>
            </a:xfrm>
            <a:prstGeom prst="roundRect">
              <a:avLst/>
            </a:prstGeom>
            <a:gradFill flip="none" rotWithShape="1">
              <a:gsLst>
                <a:gs pos="2655">
                  <a:srgbClr val="BE0704">
                    <a:lumMod val="62000"/>
                    <a:lumOff val="38000"/>
                  </a:srgbClr>
                </a:gs>
                <a:gs pos="65000">
                  <a:srgbClr val="A80804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gradFill>
                <a:gsLst>
                  <a:gs pos="0">
                    <a:srgbClr val="FEF3EB"/>
                  </a:gs>
                  <a:gs pos="100000">
                    <a:srgbClr val="F4B285"/>
                  </a:gs>
                </a:gsLst>
                <a:lin ang="5400000" scaled="1"/>
              </a:gradFill>
            </a:ln>
            <a:effectLst>
              <a:outerShdw blurRad="203200" dist="76200" dir="5400000" sx="96000" sy="96000" algn="t" rotWithShape="0">
                <a:srgbClr val="A80804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>
                <a:lnSpc>
                  <a:spcPct val="110000"/>
                </a:lnSpc>
              </a:pPr>
              <a:endParaRPr lang="zh-CN" altLang="en-US" sz="1600" dirty="0">
                <a:gradFill>
                  <a:gsLst>
                    <a:gs pos="5000">
                      <a:srgbClr val="BC1E1E"/>
                    </a:gs>
                    <a:gs pos="100000">
                      <a:srgbClr val="771313"/>
                    </a:gs>
                  </a:gsLst>
                  <a:lin ang="48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  <p:sp>
          <p:nvSpPr>
            <p:cNvPr id="21" name="PA-矩形 18"/>
            <p:cNvSpPr/>
            <p:nvPr>
              <p:custDataLst>
                <p:tags r:id="rId3"/>
              </p:custDataLst>
            </p:nvPr>
          </p:nvSpPr>
          <p:spPr>
            <a:xfrm>
              <a:off x="5708997" y="1127104"/>
              <a:ext cx="507318" cy="485358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US" altLang="zh-CN" sz="2800" dirty="0">
                  <a:gradFill>
                    <a:gsLst>
                      <a:gs pos="0">
                        <a:schemeClr val="bg1"/>
                      </a:gs>
                      <a:gs pos="100000">
                        <a:schemeClr val="accent2">
                          <a:lumMod val="60000"/>
                          <a:lumOff val="40000"/>
                        </a:schemeClr>
                      </a:gs>
                    </a:gsLst>
                    <a:lin ang="5400000" scaled="1"/>
                  </a:gradFill>
                  <a:effectLst>
                    <a:outerShdw blurRad="152400" dist="76200" dir="5400000" algn="tl" rotWithShape="0">
                      <a:schemeClr val="accent1">
                        <a:lumMod val="50000"/>
                        <a:alpha val="37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OPPOSans H" panose="00020600040101010101" pitchFamily="18" charset="-122"/>
                  <a:sym typeface="思源黑体 CN Normal" panose="020B0400000000000000" pitchFamily="34" charset="-122"/>
                </a:rPr>
                <a:t>01</a:t>
              </a:r>
              <a:endParaRPr lang="en-US" altLang="zh-CN" sz="2800" dirty="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effectLst>
                  <a:outerShdw blurRad="152400" dist="76200" dir="5400000" algn="tl" rotWithShape="0">
                    <a:schemeClr val="accent1">
                      <a:lumMod val="50000"/>
                      <a:alpha val="37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POSans H" panose="00020600040101010101" pitchFamily="18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5648431" y="2416412"/>
              <a:ext cx="619433" cy="619433"/>
            </a:xfrm>
            <a:prstGeom prst="roundRect">
              <a:avLst/>
            </a:prstGeom>
            <a:gradFill flip="none" rotWithShape="1">
              <a:gsLst>
                <a:gs pos="2655">
                  <a:srgbClr val="BE0704">
                    <a:lumMod val="62000"/>
                    <a:lumOff val="38000"/>
                  </a:srgbClr>
                </a:gs>
                <a:gs pos="65000">
                  <a:srgbClr val="A80804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gradFill>
                <a:gsLst>
                  <a:gs pos="0">
                    <a:srgbClr val="FEF3EB"/>
                  </a:gs>
                  <a:gs pos="100000">
                    <a:srgbClr val="F4B285"/>
                  </a:gs>
                </a:gsLst>
                <a:lin ang="5400000" scaled="1"/>
              </a:gradFill>
            </a:ln>
            <a:effectLst>
              <a:outerShdw blurRad="203200" dist="76200" dir="5400000" sx="96000" sy="96000" algn="t" rotWithShape="0">
                <a:srgbClr val="A80804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>
                <a:lnSpc>
                  <a:spcPct val="110000"/>
                </a:lnSpc>
              </a:pPr>
              <a:endParaRPr lang="zh-CN" altLang="en-US" sz="1600" dirty="0">
                <a:gradFill>
                  <a:gsLst>
                    <a:gs pos="5000">
                      <a:srgbClr val="BC1E1E"/>
                    </a:gs>
                    <a:gs pos="100000">
                      <a:srgbClr val="771313"/>
                    </a:gs>
                  </a:gsLst>
                  <a:lin ang="48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  <p:sp>
          <p:nvSpPr>
            <p:cNvPr id="23" name="PA-矩形 18"/>
            <p:cNvSpPr/>
            <p:nvPr>
              <p:custDataLst>
                <p:tags r:id="rId4"/>
              </p:custDataLst>
            </p:nvPr>
          </p:nvSpPr>
          <p:spPr>
            <a:xfrm>
              <a:off x="5708997" y="2498947"/>
              <a:ext cx="507318" cy="485358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US" altLang="zh-CN" sz="2800" dirty="0">
                  <a:gradFill>
                    <a:gsLst>
                      <a:gs pos="0">
                        <a:schemeClr val="bg1"/>
                      </a:gs>
                      <a:gs pos="100000">
                        <a:schemeClr val="accent2">
                          <a:lumMod val="60000"/>
                          <a:lumOff val="40000"/>
                        </a:schemeClr>
                      </a:gs>
                    </a:gsLst>
                    <a:lin ang="5400000" scaled="1"/>
                  </a:gradFill>
                  <a:effectLst>
                    <a:outerShdw blurRad="152400" dist="76200" dir="5400000" algn="tl" rotWithShape="0">
                      <a:schemeClr val="accent1">
                        <a:lumMod val="50000"/>
                        <a:alpha val="37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OPPOSans H" panose="00020600040101010101" pitchFamily="18" charset="-122"/>
                  <a:sym typeface="思源黑体 CN Normal" panose="020B0400000000000000" pitchFamily="34" charset="-122"/>
                </a:rPr>
                <a:t>02</a:t>
              </a:r>
              <a:endParaRPr lang="en-US" altLang="zh-CN" sz="2800" dirty="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effectLst>
                  <a:outerShdw blurRad="152400" dist="76200" dir="5400000" algn="tl" rotWithShape="0">
                    <a:schemeClr val="accent1">
                      <a:lumMod val="50000"/>
                      <a:alpha val="37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POSans H" panose="00020600040101010101" pitchFamily="18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5648431" y="3752123"/>
              <a:ext cx="619433" cy="619433"/>
            </a:xfrm>
            <a:prstGeom prst="roundRect">
              <a:avLst/>
            </a:prstGeom>
            <a:gradFill flip="none" rotWithShape="1">
              <a:gsLst>
                <a:gs pos="2655">
                  <a:srgbClr val="BE0704">
                    <a:lumMod val="62000"/>
                    <a:lumOff val="38000"/>
                  </a:srgbClr>
                </a:gs>
                <a:gs pos="65000">
                  <a:srgbClr val="A80804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gradFill>
                <a:gsLst>
                  <a:gs pos="0">
                    <a:srgbClr val="FEF3EB"/>
                  </a:gs>
                  <a:gs pos="100000">
                    <a:srgbClr val="F4B285"/>
                  </a:gs>
                </a:gsLst>
                <a:lin ang="5400000" scaled="1"/>
              </a:gradFill>
            </a:ln>
            <a:effectLst>
              <a:outerShdw blurRad="203200" dist="76200" dir="5400000" sx="96000" sy="96000" algn="t" rotWithShape="0">
                <a:srgbClr val="A80804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>
                <a:lnSpc>
                  <a:spcPct val="110000"/>
                </a:lnSpc>
              </a:pPr>
              <a:endParaRPr lang="zh-CN" altLang="en-US" sz="1600" dirty="0">
                <a:gradFill>
                  <a:gsLst>
                    <a:gs pos="5000">
                      <a:srgbClr val="BC1E1E"/>
                    </a:gs>
                    <a:gs pos="100000">
                      <a:srgbClr val="771313"/>
                    </a:gs>
                  </a:gsLst>
                  <a:lin ang="48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  <p:sp>
          <p:nvSpPr>
            <p:cNvPr id="25" name="PA-矩形 18"/>
            <p:cNvSpPr/>
            <p:nvPr>
              <p:custDataLst>
                <p:tags r:id="rId5"/>
              </p:custDataLst>
            </p:nvPr>
          </p:nvSpPr>
          <p:spPr>
            <a:xfrm>
              <a:off x="5708997" y="3834658"/>
              <a:ext cx="507318" cy="485358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US" altLang="zh-CN" sz="2800" dirty="0">
                  <a:gradFill>
                    <a:gsLst>
                      <a:gs pos="0">
                        <a:schemeClr val="bg1"/>
                      </a:gs>
                      <a:gs pos="100000">
                        <a:schemeClr val="accent2">
                          <a:lumMod val="60000"/>
                          <a:lumOff val="40000"/>
                        </a:schemeClr>
                      </a:gs>
                    </a:gsLst>
                    <a:lin ang="5400000" scaled="1"/>
                  </a:gradFill>
                  <a:effectLst>
                    <a:outerShdw blurRad="152400" dist="76200" dir="5400000" algn="tl" rotWithShape="0">
                      <a:schemeClr val="accent1">
                        <a:lumMod val="50000"/>
                        <a:alpha val="37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OPPOSans H" panose="00020600040101010101" pitchFamily="18" charset="-122"/>
                  <a:sym typeface="思源黑体 CN Normal" panose="020B0400000000000000" pitchFamily="34" charset="-122"/>
                </a:rPr>
                <a:t>03</a:t>
              </a:r>
              <a:endParaRPr lang="en-US" altLang="zh-CN" sz="2800" dirty="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effectLst>
                  <a:outerShdw blurRad="152400" dist="76200" dir="5400000" algn="tl" rotWithShape="0">
                    <a:schemeClr val="accent1">
                      <a:lumMod val="50000"/>
                      <a:alpha val="37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POSans H" panose="00020600040101010101" pitchFamily="18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5648431" y="5071980"/>
              <a:ext cx="619433" cy="619433"/>
            </a:xfrm>
            <a:prstGeom prst="roundRect">
              <a:avLst/>
            </a:prstGeom>
            <a:gradFill flip="none" rotWithShape="1">
              <a:gsLst>
                <a:gs pos="2655">
                  <a:srgbClr val="BE0704">
                    <a:lumMod val="62000"/>
                    <a:lumOff val="38000"/>
                  </a:srgbClr>
                </a:gs>
                <a:gs pos="65000">
                  <a:srgbClr val="A80804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gradFill>
                <a:gsLst>
                  <a:gs pos="0">
                    <a:srgbClr val="FEF3EB"/>
                  </a:gs>
                  <a:gs pos="100000">
                    <a:srgbClr val="F4B285"/>
                  </a:gs>
                </a:gsLst>
                <a:lin ang="5400000" scaled="1"/>
              </a:gradFill>
            </a:ln>
            <a:effectLst>
              <a:outerShdw blurRad="203200" dist="76200" dir="5400000" sx="96000" sy="96000" algn="t" rotWithShape="0">
                <a:srgbClr val="A80804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>
                <a:lnSpc>
                  <a:spcPct val="110000"/>
                </a:lnSpc>
              </a:pPr>
              <a:endParaRPr lang="zh-CN" altLang="en-US" sz="1600" dirty="0">
                <a:gradFill>
                  <a:gsLst>
                    <a:gs pos="5000">
                      <a:srgbClr val="BC1E1E"/>
                    </a:gs>
                    <a:gs pos="100000">
                      <a:srgbClr val="771313"/>
                    </a:gs>
                  </a:gsLst>
                  <a:lin ang="48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  <p:sp>
          <p:nvSpPr>
            <p:cNvPr id="27" name="PA-矩形 18"/>
            <p:cNvSpPr/>
            <p:nvPr>
              <p:custDataLst>
                <p:tags r:id="rId6"/>
              </p:custDataLst>
            </p:nvPr>
          </p:nvSpPr>
          <p:spPr>
            <a:xfrm>
              <a:off x="5708997" y="5154515"/>
              <a:ext cx="507318" cy="485358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US" altLang="zh-CN" sz="2800" dirty="0">
                  <a:gradFill>
                    <a:gsLst>
                      <a:gs pos="0">
                        <a:schemeClr val="bg1"/>
                      </a:gs>
                      <a:gs pos="100000">
                        <a:schemeClr val="accent2">
                          <a:lumMod val="60000"/>
                          <a:lumOff val="40000"/>
                        </a:schemeClr>
                      </a:gs>
                    </a:gsLst>
                    <a:lin ang="5400000" scaled="1"/>
                  </a:gradFill>
                  <a:effectLst>
                    <a:outerShdw blurRad="152400" dist="76200" dir="5400000" algn="tl" rotWithShape="0">
                      <a:schemeClr val="accent1">
                        <a:lumMod val="50000"/>
                        <a:alpha val="37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OPPOSans H" panose="00020600040101010101" pitchFamily="18" charset="-122"/>
                  <a:sym typeface="思源黑体 CN Normal" panose="020B0400000000000000" pitchFamily="34" charset="-122"/>
                </a:rPr>
                <a:t>04</a:t>
              </a:r>
              <a:endParaRPr lang="en-US" altLang="zh-CN" sz="2800" dirty="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effectLst>
                  <a:outerShdw blurRad="152400" dist="76200" dir="5400000" algn="tl" rotWithShape="0">
                    <a:schemeClr val="accent1">
                      <a:lumMod val="50000"/>
                      <a:alpha val="37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POSans H" panose="00020600040101010101" pitchFamily="18" charset="-122"/>
                <a:sym typeface="思源黑体 CN Normal" panose="020B0400000000000000" pitchFamily="34" charset="-122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背景图案&#10;&#10;低可信度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5811" cy="6858000"/>
          </a:xfrm>
          <a:prstGeom prst="rect">
            <a:avLst/>
          </a:prstGeom>
        </p:spPr>
      </p:pic>
      <p:sp>
        <p:nvSpPr>
          <p:cNvPr id="3" name="任意多边形 87"/>
          <p:cNvSpPr/>
          <p:nvPr/>
        </p:nvSpPr>
        <p:spPr>
          <a:xfrm>
            <a:off x="0" y="4610469"/>
            <a:ext cx="12192000" cy="2136321"/>
          </a:xfrm>
          <a:custGeom>
            <a:avLst/>
            <a:gdLst>
              <a:gd name="connsiteX0" fmla="*/ 0 w 12192000"/>
              <a:gd name="connsiteY0" fmla="*/ 0 h 2136321"/>
              <a:gd name="connsiteX1" fmla="*/ 6088796 w 12192000"/>
              <a:gd name="connsiteY1" fmla="*/ 589156 h 2136321"/>
              <a:gd name="connsiteX2" fmla="*/ 6088796 w 12192000"/>
              <a:gd name="connsiteY2" fmla="*/ 590550 h 2136321"/>
              <a:gd name="connsiteX3" fmla="*/ 6096000 w 12192000"/>
              <a:gd name="connsiteY3" fmla="*/ 589853 h 2136321"/>
              <a:gd name="connsiteX4" fmla="*/ 6103204 w 12192000"/>
              <a:gd name="connsiteY4" fmla="*/ 590550 h 2136321"/>
              <a:gd name="connsiteX5" fmla="*/ 6103204 w 12192000"/>
              <a:gd name="connsiteY5" fmla="*/ 589156 h 2136321"/>
              <a:gd name="connsiteX6" fmla="*/ 12192000 w 12192000"/>
              <a:gd name="connsiteY6" fmla="*/ 0 h 2136321"/>
              <a:gd name="connsiteX7" fmla="*/ 12192000 w 12192000"/>
              <a:gd name="connsiteY7" fmla="*/ 2136321 h 2136321"/>
              <a:gd name="connsiteX8" fmla="*/ 0 w 12192000"/>
              <a:gd name="connsiteY8" fmla="*/ 2136321 h 213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2136321">
                <a:moveTo>
                  <a:pt x="0" y="0"/>
                </a:moveTo>
                <a:lnTo>
                  <a:pt x="6088796" y="589156"/>
                </a:lnTo>
                <a:lnTo>
                  <a:pt x="6088796" y="590550"/>
                </a:lnTo>
                <a:lnTo>
                  <a:pt x="6096000" y="589853"/>
                </a:lnTo>
                <a:lnTo>
                  <a:pt x="6103204" y="590550"/>
                </a:lnTo>
                <a:lnTo>
                  <a:pt x="6103204" y="589156"/>
                </a:lnTo>
                <a:lnTo>
                  <a:pt x="12192000" y="0"/>
                </a:lnTo>
                <a:lnTo>
                  <a:pt x="12192000" y="2136321"/>
                </a:lnTo>
                <a:lnTo>
                  <a:pt x="0" y="2136321"/>
                </a:lnTo>
                <a:close/>
              </a:path>
            </a:pathLst>
          </a:custGeom>
          <a:solidFill>
            <a:srgbClr val="F8DA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4" name="任意多边形 86"/>
          <p:cNvSpPr/>
          <p:nvPr/>
        </p:nvSpPr>
        <p:spPr>
          <a:xfrm>
            <a:off x="0" y="4721680"/>
            <a:ext cx="12192000" cy="2136321"/>
          </a:xfrm>
          <a:custGeom>
            <a:avLst/>
            <a:gdLst>
              <a:gd name="connsiteX0" fmla="*/ 0 w 12192000"/>
              <a:gd name="connsiteY0" fmla="*/ 0 h 2136321"/>
              <a:gd name="connsiteX1" fmla="*/ 6088796 w 12192000"/>
              <a:gd name="connsiteY1" fmla="*/ 589156 h 2136321"/>
              <a:gd name="connsiteX2" fmla="*/ 6088796 w 12192000"/>
              <a:gd name="connsiteY2" fmla="*/ 590550 h 2136321"/>
              <a:gd name="connsiteX3" fmla="*/ 6096000 w 12192000"/>
              <a:gd name="connsiteY3" fmla="*/ 589853 h 2136321"/>
              <a:gd name="connsiteX4" fmla="*/ 6103204 w 12192000"/>
              <a:gd name="connsiteY4" fmla="*/ 590550 h 2136321"/>
              <a:gd name="connsiteX5" fmla="*/ 6103204 w 12192000"/>
              <a:gd name="connsiteY5" fmla="*/ 589156 h 2136321"/>
              <a:gd name="connsiteX6" fmla="*/ 12192000 w 12192000"/>
              <a:gd name="connsiteY6" fmla="*/ 0 h 2136321"/>
              <a:gd name="connsiteX7" fmla="*/ 12192000 w 12192000"/>
              <a:gd name="connsiteY7" fmla="*/ 2136321 h 2136321"/>
              <a:gd name="connsiteX8" fmla="*/ 0 w 12192000"/>
              <a:gd name="connsiteY8" fmla="*/ 2136321 h 213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2136321">
                <a:moveTo>
                  <a:pt x="0" y="0"/>
                </a:moveTo>
                <a:lnTo>
                  <a:pt x="6088796" y="589156"/>
                </a:lnTo>
                <a:lnTo>
                  <a:pt x="6088796" y="590550"/>
                </a:lnTo>
                <a:lnTo>
                  <a:pt x="6096000" y="589853"/>
                </a:lnTo>
                <a:lnTo>
                  <a:pt x="6103204" y="590550"/>
                </a:lnTo>
                <a:lnTo>
                  <a:pt x="6103204" y="589156"/>
                </a:lnTo>
                <a:lnTo>
                  <a:pt x="12192000" y="0"/>
                </a:lnTo>
                <a:lnTo>
                  <a:pt x="12192000" y="2136321"/>
                </a:lnTo>
                <a:lnTo>
                  <a:pt x="0" y="2136321"/>
                </a:lnTo>
                <a:close/>
              </a:path>
            </a:pathLst>
          </a:custGeom>
          <a:gradFill flip="none" rotWithShape="1">
            <a:gsLst>
              <a:gs pos="0">
                <a:srgbClr val="E90A05"/>
              </a:gs>
              <a:gs pos="73000">
                <a:srgbClr val="A80804"/>
              </a:gs>
            </a:gsLst>
            <a:path path="circle">
              <a:fillToRect r="100000" b="100000"/>
            </a:path>
            <a:tileRect l="-100000" t="-100000"/>
          </a:gradFill>
          <a:ln w="57150">
            <a:noFill/>
          </a:ln>
          <a:effectLst>
            <a:outerShdw blurRad="203200" dist="76200" dir="5400000" sx="96000" sy="96000" algn="t" rotWithShape="0">
              <a:srgbClr val="A80804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</a:pPr>
            <a:endParaRPr lang="zh-CN" altLang="en-US" sz="1600" dirty="0">
              <a:gradFill>
                <a:gsLst>
                  <a:gs pos="5000">
                    <a:srgbClr val="BC1E1E"/>
                  </a:gs>
                  <a:gs pos="100000">
                    <a:srgbClr val="771313"/>
                  </a:gs>
                </a:gsLst>
                <a:lin ang="48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55506" y="-295281"/>
            <a:ext cx="548098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1300" dirty="0">
                <a:ln>
                  <a:gradFill>
                    <a:gsLst>
                      <a:gs pos="0">
                        <a:srgbClr val="A5300F">
                          <a:alpha val="32000"/>
                        </a:srgbClr>
                      </a:gs>
                      <a:gs pos="87000">
                        <a:srgbClr val="A5300F">
                          <a:alpha val="3000"/>
                        </a:srgbClr>
                      </a:gs>
                    </a:gsLst>
                    <a:lin ang="5400000" scaled="1"/>
                  </a:gradFill>
                </a:ln>
                <a:noFill/>
                <a:latin typeface="思源宋体" panose="02020400000000000000" pitchFamily="18" charset="-122"/>
                <a:ea typeface="思源宋体" panose="02020400000000000000" pitchFamily="18" charset="-122"/>
                <a:sym typeface="思源黑体 CN Normal" panose="020B0400000000000000" pitchFamily="34" charset="-122"/>
              </a:rPr>
              <a:t>壹</a:t>
            </a:r>
            <a:endParaRPr lang="zh-CN" altLang="en-US" sz="41300" dirty="0">
              <a:ln>
                <a:gradFill>
                  <a:gsLst>
                    <a:gs pos="0">
                      <a:srgbClr val="A5300F">
                        <a:alpha val="32000"/>
                      </a:srgbClr>
                    </a:gs>
                    <a:gs pos="87000">
                      <a:srgbClr val="A5300F">
                        <a:alpha val="3000"/>
                      </a:srgbClr>
                    </a:gs>
                  </a:gsLst>
                  <a:lin ang="5400000" scaled="1"/>
                </a:gradFill>
              </a:ln>
              <a:noFill/>
              <a:latin typeface="思源宋体" panose="02020400000000000000" pitchFamily="18" charset="-122"/>
              <a:ea typeface="思源宋体" panose="02020400000000000000" pitchFamily="18" charset="-122"/>
              <a:sym typeface="思源黑体 CN Normal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90106" y="3001391"/>
            <a:ext cx="5611788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spc="3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行业背景</a:t>
            </a:r>
            <a:endParaRPr lang="zh-CN" altLang="en-US" sz="6600" b="1" spc="3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76200" dist="38100" dir="2700000" algn="tl" rotWithShape="0">
                  <a:schemeClr val="tx1">
                    <a:lumMod val="75000"/>
                    <a:lumOff val="25000"/>
                    <a:alpha val="21000"/>
                  </a:schemeClr>
                </a:outerShdw>
                <a:reflection blurRad="127000" stA="24000" endPos="28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623412" y="1839874"/>
            <a:ext cx="945175" cy="945175"/>
          </a:xfrm>
          <a:prstGeom prst="ellipse">
            <a:avLst/>
          </a:prstGeom>
          <a:gradFill flip="none" rotWithShape="1">
            <a:gsLst>
              <a:gs pos="2655">
                <a:srgbClr val="BE0704">
                  <a:lumMod val="62000"/>
                  <a:lumOff val="38000"/>
                </a:srgbClr>
              </a:gs>
              <a:gs pos="65000">
                <a:srgbClr val="A80804"/>
              </a:gs>
            </a:gsLst>
            <a:path path="circle">
              <a:fillToRect r="100000" b="100000"/>
            </a:path>
            <a:tileRect l="-100000" t="-100000"/>
          </a:gradFill>
          <a:ln w="57150">
            <a:gradFill>
              <a:gsLst>
                <a:gs pos="0">
                  <a:srgbClr val="FEF3EB"/>
                </a:gs>
                <a:gs pos="100000">
                  <a:srgbClr val="F4B285"/>
                </a:gs>
              </a:gsLst>
              <a:lin ang="5400000" scaled="1"/>
            </a:gradFill>
          </a:ln>
          <a:effectLst>
            <a:outerShdw blurRad="203200" dist="76200" dir="5400000" sx="96000" sy="96000" algn="t" rotWithShape="0">
              <a:srgbClr val="A80804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</a:pPr>
            <a:endParaRPr lang="zh-CN" altLang="en-US" sz="16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750392" y="2020074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D9C693"/>
                </a:solidFill>
                <a:effectLst>
                  <a:outerShdw blurRad="76200" dist="63500" dir="2700000" algn="tl">
                    <a:srgbClr val="76934B">
                      <a:alpha val="9000"/>
                    </a:srgbClr>
                  </a:outerShdw>
                  <a:reflection blurRad="63500" stA="50000" endA="300" endPos="29000" dist="29997" dir="5400000" sy="-100000" algn="bl" rotWithShape="0"/>
                </a:effectLst>
                <a:latin typeface="思源宋体" panose="02020400000000000000" pitchFamily="18" charset="-122"/>
                <a:ea typeface="思源宋体" panose="02020400000000000000" pitchFamily="18" charset="-122"/>
              </a:defRPr>
            </a:lvl1pPr>
          </a:lstStyle>
          <a:p>
            <a:r>
              <a:rPr lang="en-US" altLang="zh-CN" dirty="0">
                <a:gradFill>
                  <a:gsLst>
                    <a:gs pos="0">
                      <a:srgbClr val="FEF3EB"/>
                    </a:gs>
                    <a:gs pos="100000">
                      <a:srgbClr val="F4B28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01</a:t>
            </a:r>
            <a:endParaRPr lang="en-US" altLang="zh-CN" dirty="0">
              <a:gradFill>
                <a:gsLst>
                  <a:gs pos="0">
                    <a:srgbClr val="FEF3EB"/>
                  </a:gs>
                  <a:gs pos="100000">
                    <a:srgbClr val="F4B285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1051492" y="235178"/>
            <a:ext cx="338741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行业背景</a:t>
            </a:r>
            <a:endParaRPr lang="zh-CN" altLang="en-US" sz="2400" b="1" spc="3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76200" dist="38100" dir="2700000" algn="tl" rotWithShape="0">
                  <a:schemeClr val="tx1">
                    <a:lumMod val="75000"/>
                    <a:lumOff val="25000"/>
                    <a:alpha val="21000"/>
                  </a:schemeClr>
                </a:outerShdw>
                <a:reflection blurRad="127000" stA="24000" endPos="28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0" y="235179"/>
            <a:ext cx="968770" cy="461665"/>
            <a:chOff x="0" y="229376"/>
            <a:chExt cx="1065467" cy="544011"/>
          </a:xfrm>
        </p:grpSpPr>
        <p:sp>
          <p:nvSpPr>
            <p:cNvPr id="20" name="任意多边形 61"/>
            <p:cNvSpPr/>
            <p:nvPr/>
          </p:nvSpPr>
          <p:spPr>
            <a:xfrm rot="16200000" flipH="1">
              <a:off x="260729" y="-31352"/>
              <a:ext cx="544010" cy="1065467"/>
            </a:xfrm>
            <a:custGeom>
              <a:avLst/>
              <a:gdLst>
                <a:gd name="connsiteX0" fmla="*/ 0 w 544010"/>
                <a:gd name="connsiteY0" fmla="*/ 0 h 1065467"/>
                <a:gd name="connsiteX1" fmla="*/ 0 w 544010"/>
                <a:gd name="connsiteY1" fmla="*/ 750102 h 1065467"/>
                <a:gd name="connsiteX2" fmla="*/ 271684 w 544010"/>
                <a:gd name="connsiteY2" fmla="*/ 1064723 h 1065467"/>
                <a:gd name="connsiteX3" fmla="*/ 271684 w 544010"/>
                <a:gd name="connsiteY3" fmla="*/ 1065467 h 1065467"/>
                <a:gd name="connsiteX4" fmla="*/ 272005 w 544010"/>
                <a:gd name="connsiteY4" fmla="*/ 1065095 h 1065467"/>
                <a:gd name="connsiteX5" fmla="*/ 272327 w 544010"/>
                <a:gd name="connsiteY5" fmla="*/ 1065467 h 1065467"/>
                <a:gd name="connsiteX6" fmla="*/ 272327 w 544010"/>
                <a:gd name="connsiteY6" fmla="*/ 1064723 h 1065467"/>
                <a:gd name="connsiteX7" fmla="*/ 544010 w 544010"/>
                <a:gd name="connsiteY7" fmla="*/ 750102 h 1065467"/>
                <a:gd name="connsiteX8" fmla="*/ 544010 w 544010"/>
                <a:gd name="connsiteY8" fmla="*/ 0 h 106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" h="1065467">
                  <a:moveTo>
                    <a:pt x="0" y="0"/>
                  </a:moveTo>
                  <a:lnTo>
                    <a:pt x="0" y="750102"/>
                  </a:lnTo>
                  <a:lnTo>
                    <a:pt x="271684" y="1064723"/>
                  </a:lnTo>
                  <a:lnTo>
                    <a:pt x="271684" y="1065467"/>
                  </a:lnTo>
                  <a:lnTo>
                    <a:pt x="272005" y="1065095"/>
                  </a:lnTo>
                  <a:lnTo>
                    <a:pt x="272327" y="1065467"/>
                  </a:lnTo>
                  <a:lnTo>
                    <a:pt x="272327" y="1064723"/>
                  </a:lnTo>
                  <a:lnTo>
                    <a:pt x="544010" y="750102"/>
                  </a:lnTo>
                  <a:lnTo>
                    <a:pt x="544010" y="0"/>
                  </a:lnTo>
                  <a:close/>
                </a:path>
              </a:pathLst>
            </a:custGeom>
            <a:solidFill>
              <a:srgbClr val="F8D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21" name="任意多边形 63"/>
            <p:cNvSpPr/>
            <p:nvPr/>
          </p:nvSpPr>
          <p:spPr>
            <a:xfrm rot="16200000" flipH="1">
              <a:off x="223473" y="5903"/>
              <a:ext cx="544010" cy="990956"/>
            </a:xfrm>
            <a:custGeom>
              <a:avLst/>
              <a:gdLst>
                <a:gd name="connsiteX0" fmla="*/ 0 w 544010"/>
                <a:gd name="connsiteY0" fmla="*/ 0 h 990956"/>
                <a:gd name="connsiteX1" fmla="*/ 0 w 544010"/>
                <a:gd name="connsiteY1" fmla="*/ 675591 h 990956"/>
                <a:gd name="connsiteX2" fmla="*/ 271684 w 544010"/>
                <a:gd name="connsiteY2" fmla="*/ 990212 h 990956"/>
                <a:gd name="connsiteX3" fmla="*/ 271684 w 544010"/>
                <a:gd name="connsiteY3" fmla="*/ 990956 h 990956"/>
                <a:gd name="connsiteX4" fmla="*/ 272005 w 544010"/>
                <a:gd name="connsiteY4" fmla="*/ 990584 h 990956"/>
                <a:gd name="connsiteX5" fmla="*/ 272327 w 544010"/>
                <a:gd name="connsiteY5" fmla="*/ 990956 h 990956"/>
                <a:gd name="connsiteX6" fmla="*/ 272327 w 544010"/>
                <a:gd name="connsiteY6" fmla="*/ 990212 h 990956"/>
                <a:gd name="connsiteX7" fmla="*/ 544010 w 544010"/>
                <a:gd name="connsiteY7" fmla="*/ 675591 h 990956"/>
                <a:gd name="connsiteX8" fmla="*/ 544010 w 544010"/>
                <a:gd name="connsiteY8" fmla="*/ 0 h 99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" h="990956">
                  <a:moveTo>
                    <a:pt x="0" y="0"/>
                  </a:moveTo>
                  <a:lnTo>
                    <a:pt x="0" y="675591"/>
                  </a:lnTo>
                  <a:lnTo>
                    <a:pt x="271684" y="990212"/>
                  </a:lnTo>
                  <a:lnTo>
                    <a:pt x="271684" y="990956"/>
                  </a:lnTo>
                  <a:lnTo>
                    <a:pt x="272005" y="990584"/>
                  </a:lnTo>
                  <a:lnTo>
                    <a:pt x="272327" y="990956"/>
                  </a:lnTo>
                  <a:lnTo>
                    <a:pt x="272327" y="990212"/>
                  </a:lnTo>
                  <a:lnTo>
                    <a:pt x="544010" y="675591"/>
                  </a:lnTo>
                  <a:lnTo>
                    <a:pt x="54401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90A05"/>
                </a:gs>
                <a:gs pos="73000">
                  <a:srgbClr val="A80804"/>
                </a:gs>
              </a:gsLst>
              <a:path path="circle">
                <a:fillToRect r="100000" b="100000"/>
              </a:path>
              <a:tileRect l="-100000" t="-100000"/>
            </a:gradFill>
            <a:ln w="57150">
              <a:noFill/>
            </a:ln>
            <a:effectLst>
              <a:outerShdw blurRad="203200" dist="76200" dir="5400000" sx="96000" sy="96000" algn="t" rotWithShape="0">
                <a:srgbClr val="A80804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110000"/>
                </a:lnSpc>
              </a:pPr>
              <a:endParaRPr lang="zh-CN" altLang="en-US" sz="1600" dirty="0">
                <a:gradFill>
                  <a:gsLst>
                    <a:gs pos="5000">
                      <a:srgbClr val="BC1E1E"/>
                    </a:gs>
                    <a:gs pos="100000">
                      <a:srgbClr val="771313"/>
                    </a:gs>
                  </a:gsLst>
                  <a:lin ang="48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23" name="燕尾形 22"/>
            <p:cNvSpPr/>
            <p:nvPr/>
          </p:nvSpPr>
          <p:spPr>
            <a:xfrm>
              <a:off x="495478" y="289507"/>
              <a:ext cx="313675" cy="423747"/>
            </a:xfrm>
            <a:prstGeom prst="chevron">
              <a:avLst>
                <a:gd name="adj" fmla="val 79774"/>
              </a:avLst>
            </a:prstGeom>
            <a:gradFill flip="none" rotWithShape="1">
              <a:gsLst>
                <a:gs pos="0">
                  <a:srgbClr val="F8DA9E">
                    <a:alpha val="0"/>
                  </a:srgbClr>
                </a:gs>
                <a:gs pos="100000">
                  <a:srgbClr val="F8DA9E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思源黑体 CN Normal" panose="020B04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graphicFrame>
        <p:nvGraphicFramePr>
          <p:cNvPr id="27" name="表格 26"/>
          <p:cNvGraphicFramePr>
            <a:graphicFrameLocks noGrp="1"/>
          </p:cNvGraphicFramePr>
          <p:nvPr/>
        </p:nvGraphicFramePr>
        <p:xfrm>
          <a:off x="5687151" y="1813868"/>
          <a:ext cx="6308955" cy="4009413"/>
        </p:xfrm>
        <a:graphic>
          <a:graphicData uri="http://schemas.openxmlformats.org/drawingml/2006/table">
            <a:tbl>
              <a:tblPr/>
              <a:tblGrid>
                <a:gridCol w="1373291"/>
                <a:gridCol w="1451071"/>
                <a:gridCol w="1252580"/>
                <a:gridCol w="2232013"/>
              </a:tblGrid>
              <a:tr h="531925"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zh-CN" altLang="en-US" sz="1600" b="1" i="0" spc="0" dirty="0">
                          <a:solidFill>
                            <a:srgbClr val="333333"/>
                          </a:solidFill>
                          <a:effectLst/>
                          <a:latin typeface="TencentSans W7" panose="020C04030202040F0204" pitchFamily="34" charset="-122"/>
                          <a:ea typeface="TencentSans W7" panose="020C04030202040F0204" pitchFamily="34" charset="-122"/>
                        </a:rPr>
                        <a:t>产品</a:t>
                      </a:r>
                      <a:endParaRPr lang="zh-CN" altLang="en-US" sz="2800" b="1" i="0" dirty="0">
                        <a:effectLst/>
                        <a:latin typeface="TencentSans W7" panose="020C04030202040F0204" pitchFamily="34" charset="-122"/>
                        <a:ea typeface="TencentSans W7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zh-CN" altLang="en-US" sz="1600" b="1" i="0" spc="0" dirty="0">
                          <a:solidFill>
                            <a:srgbClr val="333333"/>
                          </a:solidFill>
                          <a:effectLst/>
                          <a:latin typeface="TencentSans W7" panose="020C04030202040F0204" pitchFamily="34" charset="-122"/>
                          <a:ea typeface="TencentSans W7" panose="020C04030202040F0204" pitchFamily="34" charset="-122"/>
                        </a:rPr>
                        <a:t>公司</a:t>
                      </a:r>
                      <a:r>
                        <a:rPr lang="en-US" altLang="zh-CN" sz="1600" b="1" i="0" spc="0" dirty="0">
                          <a:solidFill>
                            <a:srgbClr val="333333"/>
                          </a:solidFill>
                          <a:effectLst/>
                          <a:latin typeface="TencentSans W7" panose="020C04030202040F0204" pitchFamily="34" charset="-122"/>
                          <a:ea typeface="TencentSans W7" panose="020C04030202040F0204" pitchFamily="34" charset="-122"/>
                        </a:rPr>
                        <a:t>/</a:t>
                      </a:r>
                      <a:r>
                        <a:rPr lang="zh-CN" altLang="en-US" sz="1600" b="1" i="0" spc="0" dirty="0">
                          <a:solidFill>
                            <a:srgbClr val="333333"/>
                          </a:solidFill>
                          <a:effectLst/>
                          <a:latin typeface="TencentSans W7" panose="020C04030202040F0204" pitchFamily="34" charset="-122"/>
                          <a:ea typeface="TencentSans W7" panose="020C04030202040F0204" pitchFamily="34" charset="-122"/>
                        </a:rPr>
                        <a:t>来源</a:t>
                      </a:r>
                      <a:endParaRPr lang="zh-CN" altLang="en-US" sz="2800" b="1" i="0" dirty="0">
                        <a:effectLst/>
                        <a:latin typeface="TencentSans W7" panose="020C04030202040F0204" pitchFamily="34" charset="-122"/>
                        <a:ea typeface="TencentSans W7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zh-CN" altLang="en-US" sz="1600" b="1" i="0" spc="0" dirty="0">
                          <a:solidFill>
                            <a:srgbClr val="333333"/>
                          </a:solidFill>
                          <a:effectLst/>
                          <a:latin typeface="TencentSans W7" panose="020C04030202040F0204" pitchFamily="34" charset="-122"/>
                          <a:ea typeface="TencentSans W7" panose="020C04030202040F0204" pitchFamily="34" charset="-122"/>
                        </a:rPr>
                        <a:t>主要领域</a:t>
                      </a:r>
                      <a:endParaRPr lang="zh-CN" altLang="en-US" sz="2800" b="1" i="0" dirty="0">
                        <a:effectLst/>
                        <a:latin typeface="TencentSans W7" panose="020C04030202040F0204" pitchFamily="34" charset="-122"/>
                        <a:ea typeface="TencentSans W7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zh-CN" altLang="en-US" sz="1600" b="1" i="0" spc="0" dirty="0">
                          <a:solidFill>
                            <a:srgbClr val="333333"/>
                          </a:solidFill>
                          <a:effectLst/>
                          <a:latin typeface="TencentSans W7" panose="020C04030202040F0204" pitchFamily="34" charset="-122"/>
                          <a:ea typeface="TencentSans W7" panose="020C04030202040F0204" pitchFamily="34" charset="-122"/>
                        </a:rPr>
                        <a:t>产品特点</a:t>
                      </a:r>
                      <a:endParaRPr lang="zh-CN" altLang="en-US" sz="2800" b="1" i="0" dirty="0">
                        <a:effectLst/>
                        <a:latin typeface="TencentSans W7" panose="020C04030202040F0204" pitchFamily="34" charset="-122"/>
                        <a:ea typeface="TencentSans W7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13072"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b="1" i="0" spc="0" dirty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PagerDuty</a:t>
                      </a:r>
                      <a:endParaRPr lang="en-GB" sz="2400" b="1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b="1" i="0" spc="0" dirty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PagerDuty Inc.</a:t>
                      </a:r>
                      <a:endParaRPr lang="en-GB" sz="2400" b="1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zh-CN" altLang="en-US" sz="1400" b="1" i="0" spc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质量运营管理</a:t>
                      </a:r>
                      <a:endParaRPr lang="zh-CN" altLang="en-US" sz="2400" b="1" i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b="1" i="0" spc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On-Call</a:t>
                      </a:r>
                      <a:r>
                        <a:rPr lang="zh-CN" altLang="en-US" sz="1400" b="1" i="0" spc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标杆产品</a:t>
                      </a:r>
                      <a:endParaRPr lang="zh-CN" altLang="en-US" sz="2400" b="1" i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072"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b="1" i="0" spc="0" dirty="0" err="1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Opsgenie</a:t>
                      </a:r>
                      <a:endParaRPr lang="en-GB" sz="2400" b="1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b="1" i="0" spc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Atlassian (Jira)</a:t>
                      </a:r>
                      <a:endParaRPr lang="en-GB" sz="2400" b="1" i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zh-CN" altLang="en-US" sz="1400" b="1" i="0" spc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研发过程管理</a:t>
                      </a:r>
                      <a:endParaRPr lang="zh-CN" altLang="en-US" sz="2400" b="1" i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zh-CN" altLang="en-US" sz="1400" b="1" i="0" spc="0" dirty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研发管理延伸至</a:t>
                      </a:r>
                      <a:r>
                        <a:rPr lang="en-GB" sz="1400" b="1" i="0" spc="0" dirty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On-Call</a:t>
                      </a:r>
                      <a:endParaRPr lang="en-GB" sz="2400" b="1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072"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b="1" i="0" spc="0" dirty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Grafana</a:t>
                      </a:r>
                      <a:endParaRPr lang="en-GB" sz="2400" b="1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b="1" i="0" spc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Grafana Labs</a:t>
                      </a:r>
                      <a:endParaRPr lang="en-GB" sz="2400" b="1" i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zh-CN" altLang="en-US" sz="1400" b="1" i="0" spc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可视化</a:t>
                      </a:r>
                      <a:endParaRPr lang="zh-CN" altLang="en-US" sz="2400" b="1" i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zh-CN" altLang="en-US" sz="1400" b="1" i="0" spc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可视化延伸至</a:t>
                      </a:r>
                      <a:r>
                        <a:rPr lang="en-GB" sz="1400" b="1" i="0" spc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On-Call</a:t>
                      </a:r>
                      <a:endParaRPr lang="en-GB" sz="2400" b="1" i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072"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b="1" i="0" spc="0" dirty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Datadog</a:t>
                      </a:r>
                      <a:endParaRPr lang="en-GB" sz="2400" b="1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b="1" i="0" spc="0" dirty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Datadog</a:t>
                      </a:r>
                      <a:r>
                        <a:rPr lang="zh-CN" altLang="en-US" sz="1400" b="1" i="0" spc="0" dirty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 </a:t>
                      </a:r>
                      <a:r>
                        <a:rPr lang="en-US" altLang="zh-CN" sz="1400" b="1" i="0" spc="0" dirty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Inc.</a:t>
                      </a:r>
                      <a:endParaRPr lang="en-GB" sz="2400" b="1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zh-CN" altLang="en-US" sz="1400" b="1" i="0" spc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可观测领域</a:t>
                      </a:r>
                      <a:endParaRPr lang="zh-CN" altLang="en-US" sz="2400" b="1" i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b="1" i="0" spc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SLO</a:t>
                      </a:r>
                      <a:r>
                        <a:rPr lang="zh-CN" altLang="en-US" sz="1400" b="1" i="0" spc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管理与简化版</a:t>
                      </a:r>
                      <a:r>
                        <a:rPr lang="en-GB" sz="1400" b="1" i="0" spc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On-Call</a:t>
                      </a:r>
                      <a:endParaRPr lang="en-GB" sz="2400" b="1" i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2128"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b="1" i="0" spc="0" dirty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Google Cloud Monitor</a:t>
                      </a:r>
                      <a:endParaRPr lang="en-GB" sz="2400" b="1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b="1" i="0" spc="0" dirty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Google Inc.</a:t>
                      </a:r>
                      <a:endParaRPr lang="en-GB" sz="2400" b="1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zh-CN" altLang="en-US" sz="1400" b="1" i="0" spc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可观测领域</a:t>
                      </a:r>
                      <a:endParaRPr lang="zh-CN" altLang="en-US" sz="2400" b="1" i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zh-CN" altLang="en-US" sz="1400" b="1" i="0" spc="0" dirty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商业</a:t>
                      </a:r>
                      <a:r>
                        <a:rPr lang="en-GB" sz="1400" b="1" i="0" spc="0" dirty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SLO</a:t>
                      </a:r>
                      <a:r>
                        <a:rPr lang="zh-CN" altLang="en-US" sz="1400" b="1" i="0" spc="0" dirty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管理</a:t>
                      </a:r>
                      <a:endParaRPr lang="zh-CN" altLang="en-US" sz="2400" b="1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072"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b="1" i="0" spc="0" dirty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SLICK</a:t>
                      </a:r>
                      <a:endParaRPr lang="en-GB" sz="2400" b="1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b="1" i="0" spc="0" dirty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Facebook Inc.</a:t>
                      </a:r>
                      <a:endParaRPr lang="en-GB" sz="2400" b="1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zh-CN" altLang="en-US" sz="1400" b="1" i="0" spc="0" dirty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可观测领域</a:t>
                      </a:r>
                      <a:endParaRPr lang="zh-CN" altLang="en-US" sz="2400" b="1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zh-CN" altLang="en-US" sz="1400" b="1" i="0" spc="0" dirty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内部</a:t>
                      </a:r>
                      <a:r>
                        <a:rPr lang="en-GB" sz="1400" b="1" i="0" spc="0" dirty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SLO</a:t>
                      </a:r>
                      <a:r>
                        <a:rPr lang="zh-CN" altLang="en-US" sz="1400" b="1" i="0" spc="0" dirty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管理</a:t>
                      </a:r>
                      <a:endParaRPr lang="zh-CN" altLang="en-US" sz="2400" b="1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9794" y="2022263"/>
            <a:ext cx="1701090" cy="2379586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253995" y="779485"/>
            <a:ext cx="4696889" cy="1004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2000" b="1" spc="0" dirty="0">
                <a:solidFill>
                  <a:srgbClr val="333333"/>
                </a:solidFill>
                <a:effectLst/>
                <a:latin typeface="TencentSans W7" panose="020C04030202040F0204" pitchFamily="34" charset="-122"/>
                <a:ea typeface="TencentSans W7" panose="020C04030202040F0204" pitchFamily="34" charset="-122"/>
              </a:rPr>
              <a:t>理论层面</a:t>
            </a:r>
            <a:endParaRPr lang="en-US" altLang="zh-CN" sz="2000" b="1" spc="0" dirty="0">
              <a:solidFill>
                <a:srgbClr val="333333"/>
              </a:solidFill>
              <a:effectLst/>
              <a:latin typeface="TencentSans W7" panose="020C04030202040F0204" pitchFamily="34" charset="-122"/>
              <a:ea typeface="TencentSans W7" panose="020C04030202040F0204" pitchFamily="34" charset="-122"/>
            </a:endParaRPr>
          </a:p>
          <a:p>
            <a:pPr mar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800" i="0" spc="0" dirty="0">
                <a:solidFill>
                  <a:srgbClr val="333333"/>
                </a:solidFill>
                <a:effectLst/>
                <a:latin typeface="system-ui"/>
              </a:rPr>
              <a:t>众多可投入方向，如何进行稳定性建设？</a:t>
            </a:r>
            <a:endParaRPr lang="en-US" altLang="zh-CN" sz="1800" i="0" spc="0" dirty="0">
              <a:solidFill>
                <a:srgbClr val="333333"/>
              </a:solidFill>
              <a:effectLst/>
              <a:latin typeface="system-ui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582896" y="799977"/>
            <a:ext cx="6097978" cy="9587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产品</a:t>
            </a:r>
            <a:r>
              <a:rPr lang="zh-CN" altLang="en-US" sz="2000" b="1" spc="0" dirty="0">
                <a:solidFill>
                  <a:srgbClr val="333333"/>
                </a:solidFill>
                <a:effectLst/>
                <a:latin typeface="TencentSans W7" panose="020C04030202040F0204" pitchFamily="34" charset="-122"/>
                <a:ea typeface="TencentSans W7" panose="020C04030202040F0204" pitchFamily="34" charset="-122"/>
              </a:rPr>
              <a:t>层面</a:t>
            </a:r>
            <a:endParaRPr lang="en-US" altLang="zh-CN" sz="2000" b="1" spc="0" dirty="0">
              <a:solidFill>
                <a:srgbClr val="333333"/>
              </a:solidFill>
              <a:effectLst/>
              <a:latin typeface="TencentSans W7" panose="020C04030202040F0204" pitchFamily="34" charset="-122"/>
              <a:ea typeface="TencentSans W7" panose="020C04030202040F0204" pitchFamily="34" charset="-122"/>
            </a:endParaRPr>
          </a:p>
          <a:p>
            <a:pPr mar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SLO</a:t>
            </a:r>
            <a:r>
              <a:rPr lang="zh-CN" altLang="en-US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与</a:t>
            </a:r>
            <a:r>
              <a:rPr lang="en-US" altLang="zh-CN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On-Call</a:t>
            </a:r>
            <a:r>
              <a:rPr lang="zh-CN" altLang="en-US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在业界分别有一些产品或解决方案：</a:t>
            </a:r>
            <a:endParaRPr lang="en-US" altLang="zh-CN" sz="1600" dirty="0">
              <a:solidFill>
                <a:srgbClr val="333333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95895" y="4641231"/>
            <a:ext cx="5262448" cy="866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核心目标</a:t>
            </a:r>
            <a:r>
              <a:rPr lang="zh-CN" altLang="en-US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：</a:t>
            </a: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科学解决产品稳定性建设问题</a:t>
            </a:r>
            <a:endParaRPr lang="en-US" altLang="zh-CN" sz="1600" spc="0" dirty="0">
              <a:solidFill>
                <a:srgbClr val="333333"/>
              </a:solidFill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indent="-28575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核心路径：</a:t>
            </a: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基于</a:t>
            </a:r>
            <a:r>
              <a:rPr lang="en-GB" altLang="zh-CN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SLO</a:t>
            </a: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与</a:t>
            </a:r>
            <a:r>
              <a:rPr lang="en-GB" altLang="zh-CN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On-Call</a:t>
            </a: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的质量运营</a:t>
            </a:r>
            <a:r>
              <a:rPr lang="zh-CN" altLang="en-US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体系</a:t>
            </a:r>
            <a:endParaRPr lang="en-US" altLang="zh-CN" sz="1600" spc="0" dirty="0">
              <a:solidFill>
                <a:srgbClr val="333333"/>
              </a:solidFill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07" y="2022263"/>
            <a:ext cx="2553831" cy="2490302"/>
          </a:xfrm>
          <a:prstGeom prst="rect">
            <a:avLst/>
          </a:prstGeom>
        </p:spPr>
      </p:pic>
      <p:cxnSp>
        <p:nvCxnSpPr>
          <p:cNvPr id="35" name="直线连接符 34"/>
          <p:cNvCxnSpPr/>
          <p:nvPr/>
        </p:nvCxnSpPr>
        <p:spPr>
          <a:xfrm>
            <a:off x="5452593" y="799977"/>
            <a:ext cx="0" cy="57808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背景图案&#10;&#10;低可信度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5811" cy="6858000"/>
          </a:xfrm>
          <a:prstGeom prst="rect">
            <a:avLst/>
          </a:prstGeom>
        </p:spPr>
      </p:pic>
      <p:sp>
        <p:nvSpPr>
          <p:cNvPr id="3" name="任意多边形 87"/>
          <p:cNvSpPr/>
          <p:nvPr/>
        </p:nvSpPr>
        <p:spPr>
          <a:xfrm>
            <a:off x="0" y="4610469"/>
            <a:ext cx="12192000" cy="2136321"/>
          </a:xfrm>
          <a:custGeom>
            <a:avLst/>
            <a:gdLst>
              <a:gd name="connsiteX0" fmla="*/ 0 w 12192000"/>
              <a:gd name="connsiteY0" fmla="*/ 0 h 2136321"/>
              <a:gd name="connsiteX1" fmla="*/ 6088796 w 12192000"/>
              <a:gd name="connsiteY1" fmla="*/ 589156 h 2136321"/>
              <a:gd name="connsiteX2" fmla="*/ 6088796 w 12192000"/>
              <a:gd name="connsiteY2" fmla="*/ 590550 h 2136321"/>
              <a:gd name="connsiteX3" fmla="*/ 6096000 w 12192000"/>
              <a:gd name="connsiteY3" fmla="*/ 589853 h 2136321"/>
              <a:gd name="connsiteX4" fmla="*/ 6103204 w 12192000"/>
              <a:gd name="connsiteY4" fmla="*/ 590550 h 2136321"/>
              <a:gd name="connsiteX5" fmla="*/ 6103204 w 12192000"/>
              <a:gd name="connsiteY5" fmla="*/ 589156 h 2136321"/>
              <a:gd name="connsiteX6" fmla="*/ 12192000 w 12192000"/>
              <a:gd name="connsiteY6" fmla="*/ 0 h 2136321"/>
              <a:gd name="connsiteX7" fmla="*/ 12192000 w 12192000"/>
              <a:gd name="connsiteY7" fmla="*/ 2136321 h 2136321"/>
              <a:gd name="connsiteX8" fmla="*/ 0 w 12192000"/>
              <a:gd name="connsiteY8" fmla="*/ 2136321 h 213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2136321">
                <a:moveTo>
                  <a:pt x="0" y="0"/>
                </a:moveTo>
                <a:lnTo>
                  <a:pt x="6088796" y="589156"/>
                </a:lnTo>
                <a:lnTo>
                  <a:pt x="6088796" y="590550"/>
                </a:lnTo>
                <a:lnTo>
                  <a:pt x="6096000" y="589853"/>
                </a:lnTo>
                <a:lnTo>
                  <a:pt x="6103204" y="590550"/>
                </a:lnTo>
                <a:lnTo>
                  <a:pt x="6103204" y="589156"/>
                </a:lnTo>
                <a:lnTo>
                  <a:pt x="12192000" y="0"/>
                </a:lnTo>
                <a:lnTo>
                  <a:pt x="12192000" y="2136321"/>
                </a:lnTo>
                <a:lnTo>
                  <a:pt x="0" y="2136321"/>
                </a:lnTo>
                <a:close/>
              </a:path>
            </a:pathLst>
          </a:custGeom>
          <a:solidFill>
            <a:srgbClr val="F8DA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4" name="任意多边形 86"/>
          <p:cNvSpPr/>
          <p:nvPr/>
        </p:nvSpPr>
        <p:spPr>
          <a:xfrm>
            <a:off x="0" y="4721680"/>
            <a:ext cx="12192000" cy="2136321"/>
          </a:xfrm>
          <a:custGeom>
            <a:avLst/>
            <a:gdLst>
              <a:gd name="connsiteX0" fmla="*/ 0 w 12192000"/>
              <a:gd name="connsiteY0" fmla="*/ 0 h 2136321"/>
              <a:gd name="connsiteX1" fmla="*/ 6088796 w 12192000"/>
              <a:gd name="connsiteY1" fmla="*/ 589156 h 2136321"/>
              <a:gd name="connsiteX2" fmla="*/ 6088796 w 12192000"/>
              <a:gd name="connsiteY2" fmla="*/ 590550 h 2136321"/>
              <a:gd name="connsiteX3" fmla="*/ 6096000 w 12192000"/>
              <a:gd name="connsiteY3" fmla="*/ 589853 h 2136321"/>
              <a:gd name="connsiteX4" fmla="*/ 6103204 w 12192000"/>
              <a:gd name="connsiteY4" fmla="*/ 590550 h 2136321"/>
              <a:gd name="connsiteX5" fmla="*/ 6103204 w 12192000"/>
              <a:gd name="connsiteY5" fmla="*/ 589156 h 2136321"/>
              <a:gd name="connsiteX6" fmla="*/ 12192000 w 12192000"/>
              <a:gd name="connsiteY6" fmla="*/ 0 h 2136321"/>
              <a:gd name="connsiteX7" fmla="*/ 12192000 w 12192000"/>
              <a:gd name="connsiteY7" fmla="*/ 2136321 h 2136321"/>
              <a:gd name="connsiteX8" fmla="*/ 0 w 12192000"/>
              <a:gd name="connsiteY8" fmla="*/ 2136321 h 213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2136321">
                <a:moveTo>
                  <a:pt x="0" y="0"/>
                </a:moveTo>
                <a:lnTo>
                  <a:pt x="6088796" y="589156"/>
                </a:lnTo>
                <a:lnTo>
                  <a:pt x="6088796" y="590550"/>
                </a:lnTo>
                <a:lnTo>
                  <a:pt x="6096000" y="589853"/>
                </a:lnTo>
                <a:lnTo>
                  <a:pt x="6103204" y="590550"/>
                </a:lnTo>
                <a:lnTo>
                  <a:pt x="6103204" y="589156"/>
                </a:lnTo>
                <a:lnTo>
                  <a:pt x="12192000" y="0"/>
                </a:lnTo>
                <a:lnTo>
                  <a:pt x="12192000" y="2136321"/>
                </a:lnTo>
                <a:lnTo>
                  <a:pt x="0" y="2136321"/>
                </a:lnTo>
                <a:close/>
              </a:path>
            </a:pathLst>
          </a:custGeom>
          <a:gradFill flip="none" rotWithShape="1">
            <a:gsLst>
              <a:gs pos="0">
                <a:srgbClr val="E90A05"/>
              </a:gs>
              <a:gs pos="73000">
                <a:srgbClr val="A80804"/>
              </a:gs>
            </a:gsLst>
            <a:path path="circle">
              <a:fillToRect r="100000" b="100000"/>
            </a:path>
            <a:tileRect l="-100000" t="-100000"/>
          </a:gradFill>
          <a:ln w="57150">
            <a:noFill/>
          </a:ln>
          <a:effectLst>
            <a:outerShdw blurRad="203200" dist="76200" dir="5400000" sx="96000" sy="96000" algn="t" rotWithShape="0">
              <a:srgbClr val="A80804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</a:pPr>
            <a:endParaRPr lang="zh-CN" altLang="en-US" sz="1600" dirty="0">
              <a:gradFill>
                <a:gsLst>
                  <a:gs pos="5000">
                    <a:srgbClr val="BC1E1E"/>
                  </a:gs>
                  <a:gs pos="100000">
                    <a:srgbClr val="771313"/>
                  </a:gs>
                </a:gsLst>
                <a:lin ang="48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55506" y="-295281"/>
            <a:ext cx="548098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1300" dirty="0">
                <a:ln>
                  <a:gradFill>
                    <a:gsLst>
                      <a:gs pos="0">
                        <a:srgbClr val="A5300F">
                          <a:alpha val="32000"/>
                        </a:srgbClr>
                      </a:gs>
                      <a:gs pos="87000">
                        <a:srgbClr val="A5300F">
                          <a:alpha val="3000"/>
                        </a:srgbClr>
                      </a:gs>
                    </a:gsLst>
                    <a:lin ang="5400000" scaled="1"/>
                  </a:gradFill>
                </a:ln>
                <a:noFill/>
                <a:latin typeface="思源宋体" panose="02020400000000000000" pitchFamily="18" charset="-122"/>
                <a:ea typeface="思源宋体" panose="02020400000000000000" pitchFamily="18" charset="-122"/>
                <a:sym typeface="思源黑体 CN Normal" panose="020B0400000000000000" pitchFamily="34" charset="-122"/>
              </a:rPr>
              <a:t>贰</a:t>
            </a:r>
            <a:endParaRPr lang="zh-CN" altLang="en-US" sz="41300" dirty="0">
              <a:ln>
                <a:gradFill>
                  <a:gsLst>
                    <a:gs pos="0">
                      <a:srgbClr val="A5300F">
                        <a:alpha val="32000"/>
                      </a:srgbClr>
                    </a:gs>
                    <a:gs pos="87000">
                      <a:srgbClr val="A5300F">
                        <a:alpha val="3000"/>
                      </a:srgbClr>
                    </a:gs>
                  </a:gsLst>
                  <a:lin ang="5400000" scaled="1"/>
                </a:gradFill>
              </a:ln>
              <a:noFill/>
              <a:latin typeface="思源宋体" panose="02020400000000000000" pitchFamily="18" charset="-122"/>
              <a:ea typeface="思源宋体" panose="02020400000000000000" pitchFamily="18" charset="-122"/>
              <a:sym typeface="思源黑体 CN Normal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4965" y="3080330"/>
            <a:ext cx="11184176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spc="3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基于</a:t>
            </a:r>
            <a:r>
              <a:rPr lang="en-US" altLang="zh-CN" sz="4400" b="1" spc="3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SLO</a:t>
            </a:r>
            <a:r>
              <a:rPr lang="zh-CN" altLang="en-US" sz="4400" b="1" spc="3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与</a:t>
            </a:r>
            <a:r>
              <a:rPr lang="en-US" altLang="zh-CN" sz="4400" b="1" spc="3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On-Call</a:t>
            </a:r>
            <a:r>
              <a:rPr lang="zh-CN" altLang="en-US" sz="4400" b="1" spc="3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的质量运营体系</a:t>
            </a:r>
            <a:endParaRPr lang="zh-CN" altLang="en-US" sz="4400" b="1" spc="3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76200" dist="38100" dir="2700000" algn="tl" rotWithShape="0">
                  <a:schemeClr val="tx1">
                    <a:lumMod val="75000"/>
                    <a:lumOff val="25000"/>
                    <a:alpha val="21000"/>
                  </a:schemeClr>
                </a:outerShdw>
                <a:reflection blurRad="127000" stA="24000" endPos="28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623412" y="1839874"/>
            <a:ext cx="945175" cy="945175"/>
          </a:xfrm>
          <a:prstGeom prst="ellipse">
            <a:avLst/>
          </a:prstGeom>
          <a:gradFill flip="none" rotWithShape="1">
            <a:gsLst>
              <a:gs pos="2655">
                <a:srgbClr val="BE0704">
                  <a:lumMod val="62000"/>
                  <a:lumOff val="38000"/>
                </a:srgbClr>
              </a:gs>
              <a:gs pos="65000">
                <a:srgbClr val="A80804"/>
              </a:gs>
            </a:gsLst>
            <a:path path="circle">
              <a:fillToRect r="100000" b="100000"/>
            </a:path>
            <a:tileRect l="-100000" t="-100000"/>
          </a:gradFill>
          <a:ln w="57150">
            <a:gradFill>
              <a:gsLst>
                <a:gs pos="0">
                  <a:srgbClr val="FEF3EB"/>
                </a:gs>
                <a:gs pos="100000">
                  <a:srgbClr val="F4B285"/>
                </a:gs>
              </a:gsLst>
              <a:lin ang="5400000" scaled="1"/>
            </a:gradFill>
          </a:ln>
          <a:effectLst>
            <a:outerShdw blurRad="203200" dist="76200" dir="5400000" sx="96000" sy="96000" algn="t" rotWithShape="0">
              <a:srgbClr val="A80804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</a:pPr>
            <a:endParaRPr lang="zh-CN" altLang="en-US" sz="16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750392" y="2020074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D9C693"/>
                </a:solidFill>
                <a:effectLst>
                  <a:outerShdw blurRad="76200" dist="63500" dir="2700000" algn="tl">
                    <a:srgbClr val="76934B">
                      <a:alpha val="9000"/>
                    </a:srgbClr>
                  </a:outerShdw>
                  <a:reflection blurRad="63500" stA="50000" endA="300" endPos="29000" dist="29997" dir="5400000" sy="-100000" algn="bl" rotWithShape="0"/>
                </a:effectLst>
                <a:latin typeface="思源宋体" panose="02020400000000000000" pitchFamily="18" charset="-122"/>
                <a:ea typeface="思源宋体" panose="02020400000000000000" pitchFamily="18" charset="-122"/>
              </a:defRPr>
            </a:lvl1pPr>
          </a:lstStyle>
          <a:p>
            <a:r>
              <a:rPr lang="en-US" altLang="zh-CN" dirty="0">
                <a:gradFill>
                  <a:gsLst>
                    <a:gs pos="0">
                      <a:srgbClr val="FEF3EB"/>
                    </a:gs>
                    <a:gs pos="100000">
                      <a:srgbClr val="F4B28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02</a:t>
            </a:r>
            <a:endParaRPr lang="en-US" altLang="zh-CN" dirty="0">
              <a:gradFill>
                <a:gsLst>
                  <a:gs pos="0">
                    <a:srgbClr val="FEF3EB"/>
                  </a:gs>
                  <a:gs pos="100000">
                    <a:srgbClr val="F4B285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1051492" y="225070"/>
            <a:ext cx="579535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基于</a:t>
            </a:r>
            <a:r>
              <a:rPr lang="en-US" altLang="zh-CN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SLO</a:t>
            </a:r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与</a:t>
            </a:r>
            <a:r>
              <a:rPr lang="en-US" altLang="zh-CN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On-Call</a:t>
            </a:r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的质量运营体系</a:t>
            </a:r>
            <a:endParaRPr lang="zh-CN" altLang="en-US" sz="2400" b="1" spc="3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76200" dist="38100" dir="2700000" algn="tl" rotWithShape="0">
                  <a:schemeClr val="tx1">
                    <a:lumMod val="75000"/>
                    <a:lumOff val="25000"/>
                    <a:alpha val="21000"/>
                  </a:schemeClr>
                </a:outerShdw>
                <a:reflection blurRad="127000" stA="24000" endPos="28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0" y="225071"/>
            <a:ext cx="968770" cy="461665"/>
            <a:chOff x="0" y="229376"/>
            <a:chExt cx="1065467" cy="544011"/>
          </a:xfrm>
        </p:grpSpPr>
        <p:sp>
          <p:nvSpPr>
            <p:cNvPr id="20" name="任意多边形 61"/>
            <p:cNvSpPr/>
            <p:nvPr/>
          </p:nvSpPr>
          <p:spPr>
            <a:xfrm rot="16200000" flipH="1">
              <a:off x="260729" y="-31352"/>
              <a:ext cx="544010" cy="1065467"/>
            </a:xfrm>
            <a:custGeom>
              <a:avLst/>
              <a:gdLst>
                <a:gd name="connsiteX0" fmla="*/ 0 w 544010"/>
                <a:gd name="connsiteY0" fmla="*/ 0 h 1065467"/>
                <a:gd name="connsiteX1" fmla="*/ 0 w 544010"/>
                <a:gd name="connsiteY1" fmla="*/ 750102 h 1065467"/>
                <a:gd name="connsiteX2" fmla="*/ 271684 w 544010"/>
                <a:gd name="connsiteY2" fmla="*/ 1064723 h 1065467"/>
                <a:gd name="connsiteX3" fmla="*/ 271684 w 544010"/>
                <a:gd name="connsiteY3" fmla="*/ 1065467 h 1065467"/>
                <a:gd name="connsiteX4" fmla="*/ 272005 w 544010"/>
                <a:gd name="connsiteY4" fmla="*/ 1065095 h 1065467"/>
                <a:gd name="connsiteX5" fmla="*/ 272327 w 544010"/>
                <a:gd name="connsiteY5" fmla="*/ 1065467 h 1065467"/>
                <a:gd name="connsiteX6" fmla="*/ 272327 w 544010"/>
                <a:gd name="connsiteY6" fmla="*/ 1064723 h 1065467"/>
                <a:gd name="connsiteX7" fmla="*/ 544010 w 544010"/>
                <a:gd name="connsiteY7" fmla="*/ 750102 h 1065467"/>
                <a:gd name="connsiteX8" fmla="*/ 544010 w 544010"/>
                <a:gd name="connsiteY8" fmla="*/ 0 h 106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" h="1065467">
                  <a:moveTo>
                    <a:pt x="0" y="0"/>
                  </a:moveTo>
                  <a:lnTo>
                    <a:pt x="0" y="750102"/>
                  </a:lnTo>
                  <a:lnTo>
                    <a:pt x="271684" y="1064723"/>
                  </a:lnTo>
                  <a:lnTo>
                    <a:pt x="271684" y="1065467"/>
                  </a:lnTo>
                  <a:lnTo>
                    <a:pt x="272005" y="1065095"/>
                  </a:lnTo>
                  <a:lnTo>
                    <a:pt x="272327" y="1065467"/>
                  </a:lnTo>
                  <a:lnTo>
                    <a:pt x="272327" y="1064723"/>
                  </a:lnTo>
                  <a:lnTo>
                    <a:pt x="544010" y="750102"/>
                  </a:lnTo>
                  <a:lnTo>
                    <a:pt x="544010" y="0"/>
                  </a:lnTo>
                  <a:close/>
                </a:path>
              </a:pathLst>
            </a:custGeom>
            <a:solidFill>
              <a:srgbClr val="F8D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21" name="任意多边形 63"/>
            <p:cNvSpPr/>
            <p:nvPr/>
          </p:nvSpPr>
          <p:spPr>
            <a:xfrm rot="16200000" flipH="1">
              <a:off x="223473" y="5903"/>
              <a:ext cx="544010" cy="990956"/>
            </a:xfrm>
            <a:custGeom>
              <a:avLst/>
              <a:gdLst>
                <a:gd name="connsiteX0" fmla="*/ 0 w 544010"/>
                <a:gd name="connsiteY0" fmla="*/ 0 h 990956"/>
                <a:gd name="connsiteX1" fmla="*/ 0 w 544010"/>
                <a:gd name="connsiteY1" fmla="*/ 675591 h 990956"/>
                <a:gd name="connsiteX2" fmla="*/ 271684 w 544010"/>
                <a:gd name="connsiteY2" fmla="*/ 990212 h 990956"/>
                <a:gd name="connsiteX3" fmla="*/ 271684 w 544010"/>
                <a:gd name="connsiteY3" fmla="*/ 990956 h 990956"/>
                <a:gd name="connsiteX4" fmla="*/ 272005 w 544010"/>
                <a:gd name="connsiteY4" fmla="*/ 990584 h 990956"/>
                <a:gd name="connsiteX5" fmla="*/ 272327 w 544010"/>
                <a:gd name="connsiteY5" fmla="*/ 990956 h 990956"/>
                <a:gd name="connsiteX6" fmla="*/ 272327 w 544010"/>
                <a:gd name="connsiteY6" fmla="*/ 990212 h 990956"/>
                <a:gd name="connsiteX7" fmla="*/ 544010 w 544010"/>
                <a:gd name="connsiteY7" fmla="*/ 675591 h 990956"/>
                <a:gd name="connsiteX8" fmla="*/ 544010 w 544010"/>
                <a:gd name="connsiteY8" fmla="*/ 0 h 99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" h="990956">
                  <a:moveTo>
                    <a:pt x="0" y="0"/>
                  </a:moveTo>
                  <a:lnTo>
                    <a:pt x="0" y="675591"/>
                  </a:lnTo>
                  <a:lnTo>
                    <a:pt x="271684" y="990212"/>
                  </a:lnTo>
                  <a:lnTo>
                    <a:pt x="271684" y="990956"/>
                  </a:lnTo>
                  <a:lnTo>
                    <a:pt x="272005" y="990584"/>
                  </a:lnTo>
                  <a:lnTo>
                    <a:pt x="272327" y="990956"/>
                  </a:lnTo>
                  <a:lnTo>
                    <a:pt x="272327" y="990212"/>
                  </a:lnTo>
                  <a:lnTo>
                    <a:pt x="544010" y="675591"/>
                  </a:lnTo>
                  <a:lnTo>
                    <a:pt x="54401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90A05"/>
                </a:gs>
                <a:gs pos="73000">
                  <a:srgbClr val="A80804"/>
                </a:gs>
              </a:gsLst>
              <a:path path="circle">
                <a:fillToRect r="100000" b="100000"/>
              </a:path>
              <a:tileRect l="-100000" t="-100000"/>
            </a:gradFill>
            <a:ln w="57150">
              <a:noFill/>
            </a:ln>
            <a:effectLst>
              <a:outerShdw blurRad="203200" dist="76200" dir="5400000" sx="96000" sy="96000" algn="t" rotWithShape="0">
                <a:srgbClr val="A80804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110000"/>
                </a:lnSpc>
              </a:pPr>
              <a:endParaRPr lang="zh-CN" altLang="en-US" sz="1600" dirty="0">
                <a:gradFill>
                  <a:gsLst>
                    <a:gs pos="5000">
                      <a:srgbClr val="BC1E1E"/>
                    </a:gs>
                    <a:gs pos="100000">
                      <a:srgbClr val="771313"/>
                    </a:gs>
                  </a:gsLst>
                  <a:lin ang="48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23" name="燕尾形 22"/>
            <p:cNvSpPr/>
            <p:nvPr/>
          </p:nvSpPr>
          <p:spPr>
            <a:xfrm>
              <a:off x="495478" y="289507"/>
              <a:ext cx="313675" cy="423747"/>
            </a:xfrm>
            <a:prstGeom prst="chevron">
              <a:avLst>
                <a:gd name="adj" fmla="val 79774"/>
              </a:avLst>
            </a:prstGeom>
            <a:gradFill flip="none" rotWithShape="1">
              <a:gsLst>
                <a:gs pos="0">
                  <a:srgbClr val="F8DA9E">
                    <a:alpha val="0"/>
                  </a:srgbClr>
                </a:gs>
                <a:gs pos="100000">
                  <a:srgbClr val="F8DA9E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思源黑体 CN Normal" panose="020B04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208868" y="801782"/>
            <a:ext cx="3817025" cy="4307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问题背景</a:t>
            </a:r>
            <a:endParaRPr lang="en-US" altLang="zh-CN" sz="2000" b="1" spc="0" dirty="0">
              <a:solidFill>
                <a:srgbClr val="333333"/>
              </a:solidFill>
              <a:effectLst/>
              <a:latin typeface="TencentSans W7" panose="020C04030202040F0204" pitchFamily="34" charset="-122"/>
              <a:ea typeface="TencentSans W7" panose="020C04030202040F0204" pitchFamily="34" charset="-122"/>
            </a:endParaRPr>
          </a:p>
          <a:p>
            <a:pPr marL="285750" indent="-285750" algn="l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800" b="1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产品稳定性无法量化</a:t>
            </a:r>
            <a:r>
              <a:rPr lang="zh-CN" altLang="en-US" sz="18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：</a:t>
            </a:r>
            <a:endParaRPr lang="en-US" altLang="zh-CN" sz="1800" spc="0" dirty="0">
              <a:solidFill>
                <a:srgbClr val="333333"/>
              </a:solidFill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lvl="1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无法转化为明确的组织管理目标持续性改进提升</a:t>
            </a:r>
            <a:endParaRPr lang="zh-CN" altLang="en-US" sz="1600" dirty="0"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indent="-285750" algn="l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800" b="1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故障过程不透明不可控</a:t>
            </a:r>
            <a:r>
              <a:rPr lang="zh-CN" altLang="en-US" sz="18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：</a:t>
            </a:r>
            <a:endParaRPr lang="en-US" altLang="zh-CN" dirty="0">
              <a:solidFill>
                <a:srgbClr val="333333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lvl="1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受团队或个人主观因素影响较大，故障影响时间变长</a:t>
            </a:r>
            <a:endParaRPr lang="zh-CN" altLang="en-US" sz="1600" dirty="0"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indent="-285750" algn="l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800" b="1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传统方法不具备先进性</a:t>
            </a:r>
            <a:r>
              <a:rPr lang="zh-CN" altLang="en-US" sz="18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：</a:t>
            </a:r>
            <a:endParaRPr lang="en-US" altLang="zh-CN" dirty="0">
              <a:solidFill>
                <a:srgbClr val="333333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lvl="1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没有应用</a:t>
            </a:r>
            <a:r>
              <a:rPr lang="en-US" altLang="zh-CN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DevOps</a:t>
            </a: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方法论，研发与</a:t>
            </a:r>
            <a:r>
              <a:rPr lang="en-GB" altLang="zh-CN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SRE</a:t>
            </a: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团队协同不足，</a:t>
            </a:r>
            <a:r>
              <a:rPr lang="zh-CN" altLang="en-US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稳定性投入</a:t>
            </a: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普遍积极度不高</a:t>
            </a:r>
            <a:endParaRPr lang="zh-CN" altLang="en-US" sz="1600" dirty="0"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cxnSp>
        <p:nvCxnSpPr>
          <p:cNvPr id="42" name="直线连接符 41"/>
          <p:cNvCxnSpPr/>
          <p:nvPr/>
        </p:nvCxnSpPr>
        <p:spPr>
          <a:xfrm>
            <a:off x="4256790" y="899410"/>
            <a:ext cx="0" cy="55560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图片 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96974" y="4749801"/>
            <a:ext cx="1628920" cy="170570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339034" y="801782"/>
            <a:ext cx="4346097" cy="2297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b="1" spc="0" dirty="0">
                <a:solidFill>
                  <a:srgbClr val="333333"/>
                </a:solidFill>
                <a:effectLst/>
                <a:latin typeface="TencentSans W7" panose="020C04030202040F0204" pitchFamily="34" charset="-122"/>
                <a:ea typeface="TencentSans W7" panose="020C04030202040F0204" pitchFamily="34" charset="-122"/>
              </a:rPr>
              <a:t>SLO</a:t>
            </a:r>
            <a:r>
              <a:rPr lang="zh-CN" altLang="en-US" sz="2000" b="1" spc="0" dirty="0">
                <a:solidFill>
                  <a:srgbClr val="333333"/>
                </a:solidFill>
                <a:effectLst/>
                <a:latin typeface="TencentSans W7" panose="020C04030202040F0204" pitchFamily="34" charset="-122"/>
                <a:ea typeface="TencentSans W7" panose="020C04030202040F0204" pitchFamily="34" charset="-122"/>
              </a:rPr>
              <a:t>管理</a:t>
            </a:r>
            <a:endParaRPr lang="en-GB" altLang="zh-CN" sz="2000" dirty="0"/>
          </a:p>
          <a:p>
            <a:pPr marL="285750" indent="-28575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合理：树立稳定性与功能迭代的评估</a:t>
            </a:r>
            <a:r>
              <a:rPr lang="zh-CN" altLang="en-GB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关系</a:t>
            </a:r>
            <a:endParaRPr lang="en-GB" altLang="zh-CN" sz="16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indent="-28575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协作：</a:t>
            </a:r>
            <a:r>
              <a:rPr lang="en-GB" altLang="zh-CN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SRE</a:t>
            </a:r>
            <a:r>
              <a:rPr lang="zh-CN" altLang="en-US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与研发共同制定合理的质量目标</a:t>
            </a:r>
            <a:endParaRPr lang="en-US" altLang="zh-CN" sz="1600" dirty="0">
              <a:solidFill>
                <a:srgbClr val="333333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indent="-28575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科学：面向用户场景而非面向系统</a:t>
            </a:r>
            <a:endParaRPr lang="en-US" altLang="zh-CN" sz="1600" dirty="0">
              <a:solidFill>
                <a:srgbClr val="333333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indent="-28575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应用：错误预算燃烧告警；错误预算决策</a:t>
            </a:r>
            <a:endParaRPr lang="en-US" altLang="zh-CN" sz="1600" dirty="0">
              <a:solidFill>
                <a:srgbClr val="333333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graphicFrame>
        <p:nvGraphicFramePr>
          <p:cNvPr id="3" name="图示 2"/>
          <p:cNvGraphicFramePr/>
          <p:nvPr/>
        </p:nvGraphicFramePr>
        <p:xfrm>
          <a:off x="8685131" y="1328164"/>
          <a:ext cx="3488502" cy="2011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4339034" y="3186350"/>
            <a:ext cx="6418559" cy="2969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On-Call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管理</a:t>
            </a:r>
            <a:endParaRPr lang="zh-CN" altLang="en-US" sz="2000" dirty="0"/>
          </a:p>
          <a:p>
            <a:pPr lv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endParaRPr lang="en-US" altLang="zh-CN" sz="1800" b="1" spc="0" dirty="0">
              <a:solidFill>
                <a:srgbClr val="333333"/>
              </a:solidFill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lv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endParaRPr lang="en-US" altLang="zh-CN" b="1" dirty="0">
              <a:solidFill>
                <a:srgbClr val="333333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lv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endParaRPr lang="en-US" altLang="zh-CN" sz="1800" b="1" spc="0" dirty="0">
              <a:solidFill>
                <a:srgbClr val="333333"/>
              </a:solidFill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lv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endParaRPr lang="en-US" altLang="zh-CN" b="1" dirty="0">
              <a:solidFill>
                <a:srgbClr val="333333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lv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endParaRPr lang="en-US" altLang="zh-CN" sz="1800" b="1" spc="0" dirty="0">
              <a:solidFill>
                <a:srgbClr val="333333"/>
              </a:solidFill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7004" y="3714681"/>
            <a:ext cx="7471196" cy="264801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4622" y="849400"/>
            <a:ext cx="1554217" cy="999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产品架构</a:t>
            </a:r>
            <a:endParaRPr lang="en-GB" altLang="zh-CN" sz="2000" dirty="0"/>
          </a:p>
          <a:p>
            <a:pPr marL="285750" indent="-28575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zh-CN" altLang="en-US" dirty="0">
              <a:solidFill>
                <a:srgbClr val="333333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4622" y="4969741"/>
            <a:ext cx="4899802" cy="999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产品目标</a:t>
            </a:r>
            <a:endParaRPr lang="en-US" altLang="zh-CN" sz="2000" b="1" dirty="0">
              <a:solidFill>
                <a:srgbClr val="333333"/>
              </a:solidFill>
              <a:latin typeface="TencentSans W7" panose="020C04030202040F0204" pitchFamily="34" charset="-122"/>
              <a:ea typeface="TencentSans W7" panose="020C04030202040F0204" pitchFamily="34" charset="-122"/>
            </a:endParaRPr>
          </a:p>
          <a:p>
            <a:pPr marL="285750" indent="-28575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zh-CN" altLang="en-US" dirty="0">
              <a:solidFill>
                <a:srgbClr val="333333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09221" y="5043217"/>
            <a:ext cx="6610664" cy="1312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600" b="1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面向用户</a:t>
            </a:r>
            <a:r>
              <a:rPr lang="zh-CN" altLang="en-US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：服务技术团队</a:t>
            </a:r>
            <a:endParaRPr lang="en-US" altLang="zh-CN" sz="1600" dirty="0">
              <a:solidFill>
                <a:srgbClr val="333333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600" b="1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产品能力</a:t>
            </a:r>
            <a:r>
              <a:rPr lang="zh-CN" altLang="en-US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：参考</a:t>
            </a:r>
            <a:r>
              <a:rPr lang="en-US" altLang="zh-CN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SLO</a:t>
            </a:r>
            <a:r>
              <a:rPr lang="zh-CN" altLang="en-US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与 </a:t>
            </a:r>
            <a:r>
              <a:rPr lang="en-US" altLang="zh-CN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PagerDuty</a:t>
            </a:r>
            <a:r>
              <a:rPr lang="zh-CN" altLang="en-US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，具备完整的理论与功能</a:t>
            </a:r>
            <a:endParaRPr lang="en-US" altLang="zh-CN" sz="1600" dirty="0">
              <a:solidFill>
                <a:srgbClr val="333333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600" b="1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落地特点</a:t>
            </a:r>
            <a:r>
              <a:rPr lang="zh-CN" altLang="en-US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：内部大规模接入运营，</a:t>
            </a:r>
            <a:r>
              <a:rPr lang="zh-CN" altLang="en-GB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服务</a:t>
            </a:r>
            <a:r>
              <a:rPr lang="zh-CN" altLang="en-US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所有产品线</a:t>
            </a:r>
            <a:endParaRPr lang="en-US" altLang="zh-CN" sz="1600" dirty="0">
              <a:solidFill>
                <a:srgbClr val="333333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7914990" y="5011336"/>
            <a:ext cx="4161114" cy="1463023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064748" y="5086482"/>
            <a:ext cx="4011356" cy="1312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b="1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目前产品落地情况：</a:t>
            </a:r>
            <a:endParaRPr lang="en-US" altLang="zh-CN" b="1" dirty="0">
              <a:solidFill>
                <a:srgbClr val="333333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已服务腾讯视频、</a:t>
            </a:r>
            <a:r>
              <a:rPr lang="en-US" altLang="zh-CN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QQ</a:t>
            </a:r>
            <a:r>
              <a:rPr lang="zh-CN" altLang="en-US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、腾讯文档、腾讯新闻、中台平台等几十个产品，上百个团队</a:t>
            </a:r>
            <a:endParaRPr lang="en-US" altLang="zh-CN" sz="1600" dirty="0">
              <a:solidFill>
                <a:srgbClr val="333333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51492" y="225070"/>
            <a:ext cx="579535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基于</a:t>
            </a:r>
            <a:r>
              <a:rPr lang="en-US" altLang="zh-CN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SLO</a:t>
            </a:r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与</a:t>
            </a:r>
            <a:r>
              <a:rPr lang="en-US" altLang="zh-CN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On-Call</a:t>
            </a:r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的质量运营体系</a:t>
            </a:r>
            <a:endParaRPr lang="zh-CN" altLang="en-US" sz="2400" b="1" spc="3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76200" dist="38100" dir="2700000" algn="tl" rotWithShape="0">
                  <a:schemeClr val="tx1">
                    <a:lumMod val="75000"/>
                    <a:lumOff val="25000"/>
                    <a:alpha val="21000"/>
                  </a:schemeClr>
                </a:outerShdw>
                <a:reflection blurRad="127000" stA="24000" endPos="28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0" y="225071"/>
            <a:ext cx="968770" cy="461665"/>
            <a:chOff x="0" y="229376"/>
            <a:chExt cx="1065467" cy="544011"/>
          </a:xfrm>
        </p:grpSpPr>
        <p:sp>
          <p:nvSpPr>
            <p:cNvPr id="10" name="任意多边形 61"/>
            <p:cNvSpPr/>
            <p:nvPr/>
          </p:nvSpPr>
          <p:spPr>
            <a:xfrm rot="16200000" flipH="1">
              <a:off x="260729" y="-31352"/>
              <a:ext cx="544010" cy="1065467"/>
            </a:xfrm>
            <a:custGeom>
              <a:avLst/>
              <a:gdLst>
                <a:gd name="connsiteX0" fmla="*/ 0 w 544010"/>
                <a:gd name="connsiteY0" fmla="*/ 0 h 1065467"/>
                <a:gd name="connsiteX1" fmla="*/ 0 w 544010"/>
                <a:gd name="connsiteY1" fmla="*/ 750102 h 1065467"/>
                <a:gd name="connsiteX2" fmla="*/ 271684 w 544010"/>
                <a:gd name="connsiteY2" fmla="*/ 1064723 h 1065467"/>
                <a:gd name="connsiteX3" fmla="*/ 271684 w 544010"/>
                <a:gd name="connsiteY3" fmla="*/ 1065467 h 1065467"/>
                <a:gd name="connsiteX4" fmla="*/ 272005 w 544010"/>
                <a:gd name="connsiteY4" fmla="*/ 1065095 h 1065467"/>
                <a:gd name="connsiteX5" fmla="*/ 272327 w 544010"/>
                <a:gd name="connsiteY5" fmla="*/ 1065467 h 1065467"/>
                <a:gd name="connsiteX6" fmla="*/ 272327 w 544010"/>
                <a:gd name="connsiteY6" fmla="*/ 1064723 h 1065467"/>
                <a:gd name="connsiteX7" fmla="*/ 544010 w 544010"/>
                <a:gd name="connsiteY7" fmla="*/ 750102 h 1065467"/>
                <a:gd name="connsiteX8" fmla="*/ 544010 w 544010"/>
                <a:gd name="connsiteY8" fmla="*/ 0 h 106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" h="1065467">
                  <a:moveTo>
                    <a:pt x="0" y="0"/>
                  </a:moveTo>
                  <a:lnTo>
                    <a:pt x="0" y="750102"/>
                  </a:lnTo>
                  <a:lnTo>
                    <a:pt x="271684" y="1064723"/>
                  </a:lnTo>
                  <a:lnTo>
                    <a:pt x="271684" y="1065467"/>
                  </a:lnTo>
                  <a:lnTo>
                    <a:pt x="272005" y="1065095"/>
                  </a:lnTo>
                  <a:lnTo>
                    <a:pt x="272327" y="1065467"/>
                  </a:lnTo>
                  <a:lnTo>
                    <a:pt x="272327" y="1064723"/>
                  </a:lnTo>
                  <a:lnTo>
                    <a:pt x="544010" y="750102"/>
                  </a:lnTo>
                  <a:lnTo>
                    <a:pt x="544010" y="0"/>
                  </a:lnTo>
                  <a:close/>
                </a:path>
              </a:pathLst>
            </a:custGeom>
            <a:solidFill>
              <a:srgbClr val="F8D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11" name="任意多边形 63"/>
            <p:cNvSpPr/>
            <p:nvPr/>
          </p:nvSpPr>
          <p:spPr>
            <a:xfrm rot="16200000" flipH="1">
              <a:off x="223473" y="5903"/>
              <a:ext cx="544010" cy="990956"/>
            </a:xfrm>
            <a:custGeom>
              <a:avLst/>
              <a:gdLst>
                <a:gd name="connsiteX0" fmla="*/ 0 w 544010"/>
                <a:gd name="connsiteY0" fmla="*/ 0 h 990956"/>
                <a:gd name="connsiteX1" fmla="*/ 0 w 544010"/>
                <a:gd name="connsiteY1" fmla="*/ 675591 h 990956"/>
                <a:gd name="connsiteX2" fmla="*/ 271684 w 544010"/>
                <a:gd name="connsiteY2" fmla="*/ 990212 h 990956"/>
                <a:gd name="connsiteX3" fmla="*/ 271684 w 544010"/>
                <a:gd name="connsiteY3" fmla="*/ 990956 h 990956"/>
                <a:gd name="connsiteX4" fmla="*/ 272005 w 544010"/>
                <a:gd name="connsiteY4" fmla="*/ 990584 h 990956"/>
                <a:gd name="connsiteX5" fmla="*/ 272327 w 544010"/>
                <a:gd name="connsiteY5" fmla="*/ 990956 h 990956"/>
                <a:gd name="connsiteX6" fmla="*/ 272327 w 544010"/>
                <a:gd name="connsiteY6" fmla="*/ 990212 h 990956"/>
                <a:gd name="connsiteX7" fmla="*/ 544010 w 544010"/>
                <a:gd name="connsiteY7" fmla="*/ 675591 h 990956"/>
                <a:gd name="connsiteX8" fmla="*/ 544010 w 544010"/>
                <a:gd name="connsiteY8" fmla="*/ 0 h 99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" h="990956">
                  <a:moveTo>
                    <a:pt x="0" y="0"/>
                  </a:moveTo>
                  <a:lnTo>
                    <a:pt x="0" y="675591"/>
                  </a:lnTo>
                  <a:lnTo>
                    <a:pt x="271684" y="990212"/>
                  </a:lnTo>
                  <a:lnTo>
                    <a:pt x="271684" y="990956"/>
                  </a:lnTo>
                  <a:lnTo>
                    <a:pt x="272005" y="990584"/>
                  </a:lnTo>
                  <a:lnTo>
                    <a:pt x="272327" y="990956"/>
                  </a:lnTo>
                  <a:lnTo>
                    <a:pt x="272327" y="990212"/>
                  </a:lnTo>
                  <a:lnTo>
                    <a:pt x="544010" y="675591"/>
                  </a:lnTo>
                  <a:lnTo>
                    <a:pt x="54401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90A05"/>
                </a:gs>
                <a:gs pos="73000">
                  <a:srgbClr val="A80804"/>
                </a:gs>
              </a:gsLst>
              <a:path path="circle">
                <a:fillToRect r="100000" b="100000"/>
              </a:path>
              <a:tileRect l="-100000" t="-100000"/>
            </a:gradFill>
            <a:ln w="57150">
              <a:noFill/>
            </a:ln>
            <a:effectLst>
              <a:outerShdw blurRad="203200" dist="76200" dir="5400000" sx="96000" sy="96000" algn="t" rotWithShape="0">
                <a:srgbClr val="A80804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110000"/>
                </a:lnSpc>
              </a:pPr>
              <a:endParaRPr lang="zh-CN" altLang="en-US" sz="1600" dirty="0">
                <a:gradFill>
                  <a:gsLst>
                    <a:gs pos="5000">
                      <a:srgbClr val="BC1E1E"/>
                    </a:gs>
                    <a:gs pos="100000">
                      <a:srgbClr val="771313"/>
                    </a:gs>
                  </a:gsLst>
                  <a:lin ang="48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12" name="燕尾形 11"/>
            <p:cNvSpPr/>
            <p:nvPr/>
          </p:nvSpPr>
          <p:spPr>
            <a:xfrm>
              <a:off x="495478" y="289507"/>
              <a:ext cx="313675" cy="423747"/>
            </a:xfrm>
            <a:prstGeom prst="chevron">
              <a:avLst>
                <a:gd name="adj" fmla="val 79774"/>
              </a:avLst>
            </a:prstGeom>
            <a:gradFill flip="none" rotWithShape="1">
              <a:gsLst>
                <a:gs pos="0">
                  <a:srgbClr val="F8DA9E">
                    <a:alpha val="0"/>
                  </a:srgbClr>
                </a:gs>
                <a:gs pos="100000">
                  <a:srgbClr val="F8DA9E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思源黑体 CN Normal" panose="020B04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9221" y="959435"/>
            <a:ext cx="7772400" cy="38543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背景图案&#10;&#10;低可信度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5811" cy="6858000"/>
          </a:xfrm>
          <a:prstGeom prst="rect">
            <a:avLst/>
          </a:prstGeom>
        </p:spPr>
      </p:pic>
      <p:sp>
        <p:nvSpPr>
          <p:cNvPr id="3" name="任意多边形 87"/>
          <p:cNvSpPr/>
          <p:nvPr/>
        </p:nvSpPr>
        <p:spPr>
          <a:xfrm>
            <a:off x="0" y="4610469"/>
            <a:ext cx="12192000" cy="2136321"/>
          </a:xfrm>
          <a:custGeom>
            <a:avLst/>
            <a:gdLst>
              <a:gd name="connsiteX0" fmla="*/ 0 w 12192000"/>
              <a:gd name="connsiteY0" fmla="*/ 0 h 2136321"/>
              <a:gd name="connsiteX1" fmla="*/ 6088796 w 12192000"/>
              <a:gd name="connsiteY1" fmla="*/ 589156 h 2136321"/>
              <a:gd name="connsiteX2" fmla="*/ 6088796 w 12192000"/>
              <a:gd name="connsiteY2" fmla="*/ 590550 h 2136321"/>
              <a:gd name="connsiteX3" fmla="*/ 6096000 w 12192000"/>
              <a:gd name="connsiteY3" fmla="*/ 589853 h 2136321"/>
              <a:gd name="connsiteX4" fmla="*/ 6103204 w 12192000"/>
              <a:gd name="connsiteY4" fmla="*/ 590550 h 2136321"/>
              <a:gd name="connsiteX5" fmla="*/ 6103204 w 12192000"/>
              <a:gd name="connsiteY5" fmla="*/ 589156 h 2136321"/>
              <a:gd name="connsiteX6" fmla="*/ 12192000 w 12192000"/>
              <a:gd name="connsiteY6" fmla="*/ 0 h 2136321"/>
              <a:gd name="connsiteX7" fmla="*/ 12192000 w 12192000"/>
              <a:gd name="connsiteY7" fmla="*/ 2136321 h 2136321"/>
              <a:gd name="connsiteX8" fmla="*/ 0 w 12192000"/>
              <a:gd name="connsiteY8" fmla="*/ 2136321 h 213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2136321">
                <a:moveTo>
                  <a:pt x="0" y="0"/>
                </a:moveTo>
                <a:lnTo>
                  <a:pt x="6088796" y="589156"/>
                </a:lnTo>
                <a:lnTo>
                  <a:pt x="6088796" y="590550"/>
                </a:lnTo>
                <a:lnTo>
                  <a:pt x="6096000" y="589853"/>
                </a:lnTo>
                <a:lnTo>
                  <a:pt x="6103204" y="590550"/>
                </a:lnTo>
                <a:lnTo>
                  <a:pt x="6103204" y="589156"/>
                </a:lnTo>
                <a:lnTo>
                  <a:pt x="12192000" y="0"/>
                </a:lnTo>
                <a:lnTo>
                  <a:pt x="12192000" y="2136321"/>
                </a:lnTo>
                <a:lnTo>
                  <a:pt x="0" y="2136321"/>
                </a:lnTo>
                <a:close/>
              </a:path>
            </a:pathLst>
          </a:custGeom>
          <a:solidFill>
            <a:srgbClr val="F8DA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4" name="任意多边形 86"/>
          <p:cNvSpPr/>
          <p:nvPr/>
        </p:nvSpPr>
        <p:spPr>
          <a:xfrm>
            <a:off x="0" y="4721680"/>
            <a:ext cx="12192000" cy="2136321"/>
          </a:xfrm>
          <a:custGeom>
            <a:avLst/>
            <a:gdLst>
              <a:gd name="connsiteX0" fmla="*/ 0 w 12192000"/>
              <a:gd name="connsiteY0" fmla="*/ 0 h 2136321"/>
              <a:gd name="connsiteX1" fmla="*/ 6088796 w 12192000"/>
              <a:gd name="connsiteY1" fmla="*/ 589156 h 2136321"/>
              <a:gd name="connsiteX2" fmla="*/ 6088796 w 12192000"/>
              <a:gd name="connsiteY2" fmla="*/ 590550 h 2136321"/>
              <a:gd name="connsiteX3" fmla="*/ 6096000 w 12192000"/>
              <a:gd name="connsiteY3" fmla="*/ 589853 h 2136321"/>
              <a:gd name="connsiteX4" fmla="*/ 6103204 w 12192000"/>
              <a:gd name="connsiteY4" fmla="*/ 590550 h 2136321"/>
              <a:gd name="connsiteX5" fmla="*/ 6103204 w 12192000"/>
              <a:gd name="connsiteY5" fmla="*/ 589156 h 2136321"/>
              <a:gd name="connsiteX6" fmla="*/ 12192000 w 12192000"/>
              <a:gd name="connsiteY6" fmla="*/ 0 h 2136321"/>
              <a:gd name="connsiteX7" fmla="*/ 12192000 w 12192000"/>
              <a:gd name="connsiteY7" fmla="*/ 2136321 h 2136321"/>
              <a:gd name="connsiteX8" fmla="*/ 0 w 12192000"/>
              <a:gd name="connsiteY8" fmla="*/ 2136321 h 213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2136321">
                <a:moveTo>
                  <a:pt x="0" y="0"/>
                </a:moveTo>
                <a:lnTo>
                  <a:pt x="6088796" y="589156"/>
                </a:lnTo>
                <a:lnTo>
                  <a:pt x="6088796" y="590550"/>
                </a:lnTo>
                <a:lnTo>
                  <a:pt x="6096000" y="589853"/>
                </a:lnTo>
                <a:lnTo>
                  <a:pt x="6103204" y="590550"/>
                </a:lnTo>
                <a:lnTo>
                  <a:pt x="6103204" y="589156"/>
                </a:lnTo>
                <a:lnTo>
                  <a:pt x="12192000" y="0"/>
                </a:lnTo>
                <a:lnTo>
                  <a:pt x="12192000" y="2136321"/>
                </a:lnTo>
                <a:lnTo>
                  <a:pt x="0" y="2136321"/>
                </a:lnTo>
                <a:close/>
              </a:path>
            </a:pathLst>
          </a:custGeom>
          <a:gradFill flip="none" rotWithShape="1">
            <a:gsLst>
              <a:gs pos="0">
                <a:srgbClr val="E90A05"/>
              </a:gs>
              <a:gs pos="73000">
                <a:srgbClr val="A80804"/>
              </a:gs>
            </a:gsLst>
            <a:path path="circle">
              <a:fillToRect r="100000" b="100000"/>
            </a:path>
            <a:tileRect l="-100000" t="-100000"/>
          </a:gradFill>
          <a:ln w="57150">
            <a:noFill/>
          </a:ln>
          <a:effectLst>
            <a:outerShdw blurRad="203200" dist="76200" dir="5400000" sx="96000" sy="96000" algn="t" rotWithShape="0">
              <a:srgbClr val="A80804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</a:pPr>
            <a:endParaRPr lang="zh-CN" altLang="en-US" sz="1600" dirty="0">
              <a:gradFill>
                <a:gsLst>
                  <a:gs pos="5000">
                    <a:srgbClr val="BC1E1E"/>
                  </a:gs>
                  <a:gs pos="100000">
                    <a:srgbClr val="771313"/>
                  </a:gs>
                </a:gsLst>
                <a:lin ang="48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55506" y="-295281"/>
            <a:ext cx="548098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1300" dirty="0">
                <a:ln>
                  <a:gradFill>
                    <a:gsLst>
                      <a:gs pos="0">
                        <a:srgbClr val="A5300F">
                          <a:alpha val="32000"/>
                        </a:srgbClr>
                      </a:gs>
                      <a:gs pos="87000">
                        <a:srgbClr val="A5300F">
                          <a:alpha val="3000"/>
                        </a:srgbClr>
                      </a:gs>
                    </a:gsLst>
                    <a:lin ang="5400000" scaled="1"/>
                  </a:gradFill>
                </a:ln>
                <a:noFill/>
                <a:latin typeface="思源宋体" panose="02020400000000000000" pitchFamily="18" charset="-122"/>
                <a:ea typeface="思源宋体" panose="02020400000000000000" pitchFamily="18" charset="-122"/>
                <a:sym typeface="思源黑体 CN Normal" panose="020B0400000000000000" pitchFamily="34" charset="-122"/>
              </a:rPr>
              <a:t>叁</a:t>
            </a:r>
            <a:endParaRPr lang="zh-CN" altLang="en-US" sz="41300" dirty="0">
              <a:ln>
                <a:gradFill>
                  <a:gsLst>
                    <a:gs pos="0">
                      <a:srgbClr val="A5300F">
                        <a:alpha val="32000"/>
                      </a:srgbClr>
                    </a:gs>
                    <a:gs pos="87000">
                      <a:srgbClr val="A5300F">
                        <a:alpha val="3000"/>
                      </a:srgbClr>
                    </a:gs>
                  </a:gsLst>
                  <a:lin ang="5400000" scaled="1"/>
                </a:gradFill>
              </a:ln>
              <a:noFill/>
              <a:latin typeface="思源宋体" panose="02020400000000000000" pitchFamily="18" charset="-122"/>
              <a:ea typeface="思源宋体" panose="02020400000000000000" pitchFamily="18" charset="-122"/>
              <a:sym typeface="思源黑体 CN Normal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95730" y="3077834"/>
            <a:ext cx="10000538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spc="3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在鹅厂的大规模落地实践</a:t>
            </a:r>
            <a:endParaRPr lang="zh-CN" altLang="en-US" sz="5400" b="1" spc="3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76200" dist="38100" dir="2700000" algn="tl" rotWithShape="0">
                  <a:schemeClr val="tx1">
                    <a:lumMod val="75000"/>
                    <a:lumOff val="25000"/>
                    <a:alpha val="21000"/>
                  </a:schemeClr>
                </a:outerShdw>
                <a:reflection blurRad="127000" stA="24000" endPos="28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623412" y="1839874"/>
            <a:ext cx="945175" cy="945175"/>
          </a:xfrm>
          <a:prstGeom prst="ellipse">
            <a:avLst/>
          </a:prstGeom>
          <a:gradFill flip="none" rotWithShape="1">
            <a:gsLst>
              <a:gs pos="2655">
                <a:srgbClr val="BE0704">
                  <a:lumMod val="62000"/>
                  <a:lumOff val="38000"/>
                </a:srgbClr>
              </a:gs>
              <a:gs pos="65000">
                <a:srgbClr val="A80804"/>
              </a:gs>
            </a:gsLst>
            <a:path path="circle">
              <a:fillToRect r="100000" b="100000"/>
            </a:path>
            <a:tileRect l="-100000" t="-100000"/>
          </a:gradFill>
          <a:ln w="57150">
            <a:gradFill>
              <a:gsLst>
                <a:gs pos="0">
                  <a:srgbClr val="FEF3EB"/>
                </a:gs>
                <a:gs pos="100000">
                  <a:srgbClr val="F4B285"/>
                </a:gs>
              </a:gsLst>
              <a:lin ang="5400000" scaled="1"/>
            </a:gradFill>
          </a:ln>
          <a:effectLst>
            <a:outerShdw blurRad="203200" dist="76200" dir="5400000" sx="96000" sy="96000" algn="t" rotWithShape="0">
              <a:srgbClr val="A80804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</a:pPr>
            <a:endParaRPr lang="zh-CN" altLang="en-US" sz="16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750392" y="2020074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D9C693"/>
                </a:solidFill>
                <a:effectLst>
                  <a:outerShdw blurRad="76200" dist="63500" dir="2700000" algn="tl">
                    <a:srgbClr val="76934B">
                      <a:alpha val="9000"/>
                    </a:srgbClr>
                  </a:outerShdw>
                  <a:reflection blurRad="63500" stA="50000" endA="300" endPos="29000" dist="29997" dir="5400000" sy="-100000" algn="bl" rotWithShape="0"/>
                </a:effectLst>
                <a:latin typeface="思源宋体" panose="02020400000000000000" pitchFamily="18" charset="-122"/>
                <a:ea typeface="思源宋体" panose="02020400000000000000" pitchFamily="18" charset="-122"/>
              </a:defRPr>
            </a:lvl1pPr>
          </a:lstStyle>
          <a:p>
            <a:r>
              <a:rPr lang="en-US" altLang="zh-CN" dirty="0">
                <a:gradFill>
                  <a:gsLst>
                    <a:gs pos="0">
                      <a:srgbClr val="FEF3EB"/>
                    </a:gs>
                    <a:gs pos="100000">
                      <a:srgbClr val="F4B28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03</a:t>
            </a:r>
            <a:endParaRPr lang="en-US" altLang="zh-CN" dirty="0">
              <a:gradFill>
                <a:gsLst>
                  <a:gs pos="0">
                    <a:srgbClr val="FEF3EB"/>
                  </a:gs>
                  <a:gs pos="100000">
                    <a:srgbClr val="F4B285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523" y="3370993"/>
            <a:ext cx="2673246" cy="2760139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6638306" y="888498"/>
            <a:ext cx="29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spcBef>
                <a:spcPts val="300"/>
              </a:spcBef>
              <a:spcAft>
                <a:spcPts val="300"/>
              </a:spcAft>
            </a:pP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2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、</a:t>
            </a: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SLO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目标与错误预算</a:t>
            </a:r>
            <a:endParaRPr lang="en-GB" altLang="zh-CN" sz="2000" dirty="0"/>
          </a:p>
        </p:txBody>
      </p:sp>
      <p:cxnSp>
        <p:nvCxnSpPr>
          <p:cNvPr id="41" name="直线连接符 40"/>
          <p:cNvCxnSpPr/>
          <p:nvPr/>
        </p:nvCxnSpPr>
        <p:spPr>
          <a:xfrm>
            <a:off x="6458362" y="888498"/>
            <a:ext cx="0" cy="55560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303477" y="1306366"/>
            <a:ext cx="6100996" cy="1759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600" b="1" dirty="0">
                <a:solidFill>
                  <a:srgbClr val="262626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面向用户，</a:t>
            </a:r>
            <a:r>
              <a:rPr lang="zh-CN" altLang="en-US" sz="1600" b="1" dirty="0">
                <a:solidFill>
                  <a:srgbClr val="FF000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谁是用户？</a:t>
            </a:r>
            <a:r>
              <a:rPr lang="zh-CN" altLang="en-US" sz="1600" b="1" dirty="0">
                <a:solidFill>
                  <a:srgbClr val="262626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组织复杂，</a:t>
            </a:r>
            <a:r>
              <a:rPr lang="zh-CN" altLang="en-US" sz="1600" b="1" dirty="0">
                <a:solidFill>
                  <a:srgbClr val="FF000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谁来使用？</a:t>
            </a:r>
            <a:endParaRPr lang="en-US" altLang="zh-CN" sz="1600" b="1" dirty="0">
              <a:solidFill>
                <a:srgbClr val="FF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indent="-28575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600" spc="0" dirty="0">
                <a:solidFill>
                  <a:srgbClr val="262626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一级场景：面向外部用户的核心场景</a:t>
            </a:r>
            <a:endParaRPr lang="en-US" altLang="zh-CN" sz="1600" spc="0" dirty="0">
              <a:solidFill>
                <a:srgbClr val="262626"/>
              </a:solidFill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indent="-28575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262626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二级场景：面向内部用户的核心场景</a:t>
            </a:r>
            <a:endParaRPr lang="en-US" altLang="zh-CN" sz="1600" dirty="0">
              <a:solidFill>
                <a:srgbClr val="262626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indent="-28575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262626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团队边界：每个技术团队确认职责边界，定义场景和</a:t>
            </a:r>
            <a:r>
              <a:rPr lang="en-US" altLang="zh-CN" sz="1600" dirty="0">
                <a:solidFill>
                  <a:srgbClr val="262626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SLI</a:t>
            </a:r>
            <a:endParaRPr lang="zh-CN" altLang="en-US" sz="1600" dirty="0"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0157" y="3370993"/>
            <a:ext cx="2731974" cy="2760139"/>
          </a:xfrm>
          <a:prstGeom prst="rect">
            <a:avLst/>
          </a:prstGeom>
        </p:spPr>
      </p:pic>
      <p:sp>
        <p:nvSpPr>
          <p:cNvPr id="44" name="文本框 43"/>
          <p:cNvSpPr txBox="1"/>
          <p:nvPr/>
        </p:nvSpPr>
        <p:spPr>
          <a:xfrm>
            <a:off x="6638306" y="1288608"/>
            <a:ext cx="5167140" cy="1759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600" b="1" dirty="0">
                <a:solidFill>
                  <a:srgbClr val="FF000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目标怎么定？</a:t>
            </a:r>
            <a:endParaRPr lang="en-US" altLang="zh-CN" sz="1600" b="1" dirty="0">
              <a:solidFill>
                <a:srgbClr val="FF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indent="-28575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262626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时间周期：</a:t>
            </a:r>
            <a:r>
              <a:rPr lang="en-US" altLang="zh-CN" sz="1600" dirty="0">
                <a:solidFill>
                  <a:srgbClr val="262626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28</a:t>
            </a:r>
            <a:r>
              <a:rPr lang="zh-CN" altLang="en-US" sz="1600" dirty="0">
                <a:solidFill>
                  <a:srgbClr val="262626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天 （</a:t>
            </a:r>
            <a:r>
              <a:rPr lang="en-US" altLang="zh-CN" sz="1600" dirty="0">
                <a:solidFill>
                  <a:srgbClr val="262626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Google</a:t>
            </a:r>
            <a:r>
              <a:rPr lang="zh-CN" altLang="en-US" sz="1600" dirty="0">
                <a:solidFill>
                  <a:srgbClr val="262626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推荐）</a:t>
            </a:r>
            <a:endParaRPr lang="en-US" altLang="zh-CN" sz="1600" spc="0" dirty="0">
              <a:solidFill>
                <a:srgbClr val="262626"/>
              </a:solidFill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indent="-28575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262626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推荐目标：自动计算历史周期给出推荐目标</a:t>
            </a:r>
            <a:endParaRPr lang="en-US" altLang="zh-CN" sz="1600" dirty="0">
              <a:solidFill>
                <a:srgbClr val="262626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indent="-28575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262626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共同制定：</a:t>
            </a:r>
            <a:r>
              <a:rPr lang="en-US" altLang="zh-CN" sz="1600" dirty="0">
                <a:solidFill>
                  <a:srgbClr val="262626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SRE</a:t>
            </a:r>
            <a:r>
              <a:rPr lang="zh-CN" altLang="en-US" sz="1600" dirty="0">
                <a:solidFill>
                  <a:srgbClr val="262626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主导，研发参与共同制定</a:t>
            </a:r>
            <a:endParaRPr lang="zh-CN" altLang="en-US" sz="1600" dirty="0"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748" y="3207073"/>
            <a:ext cx="3683239" cy="2762429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6563998" y="6111201"/>
            <a:ext cx="56424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spcBef>
                <a:spcPts val="300"/>
              </a:spcBef>
              <a:spcAft>
                <a:spcPts val="300"/>
              </a:spcAft>
            </a:pPr>
            <a:r>
              <a:rPr lang="zh-CN" altLang="en-US" sz="14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详细</a:t>
            </a:r>
            <a:r>
              <a:rPr lang="en-GB" altLang="zh-CN" sz="14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SLO</a:t>
            </a:r>
            <a:r>
              <a:rPr lang="zh-CN" altLang="en-GB" sz="14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手册</a:t>
            </a:r>
            <a:r>
              <a:rPr lang="zh-CN" altLang="en-US" sz="14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，可参见 </a:t>
            </a:r>
            <a:r>
              <a:rPr lang="en-GB" altLang="zh-CN" sz="1400" u="sng" spc="0" dirty="0">
                <a:solidFill>
                  <a:srgbClr val="1E6FFF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  <a:hlinkClick r:id="rId4"/>
              </a:rPr>
              <a:t>Google SRE Workbook - implementing-slos</a:t>
            </a:r>
            <a:endParaRPr lang="en-GB" altLang="zh-CN" sz="1400" dirty="0"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14621" y="888498"/>
            <a:ext cx="29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spcBef>
                <a:spcPts val="300"/>
              </a:spcBef>
              <a:spcAft>
                <a:spcPts val="300"/>
              </a:spcAft>
            </a:pP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1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、核心场景与</a:t>
            </a: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SLI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指标</a:t>
            </a:r>
            <a:endParaRPr lang="en-GB" altLang="zh-CN" sz="2000" dirty="0"/>
          </a:p>
        </p:txBody>
      </p:sp>
      <p:sp>
        <p:nvSpPr>
          <p:cNvPr id="48" name="文本框 47"/>
          <p:cNvSpPr txBox="1"/>
          <p:nvPr/>
        </p:nvSpPr>
        <p:spPr>
          <a:xfrm>
            <a:off x="1051492" y="194413"/>
            <a:ext cx="581207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在鹅厂的大规模落地实践 </a:t>
            </a:r>
            <a:r>
              <a:rPr lang="en-US" altLang="zh-CN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–</a:t>
            </a:r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 </a:t>
            </a:r>
            <a:r>
              <a:rPr lang="en-US" altLang="zh-CN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SLO</a:t>
            </a:r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管理</a:t>
            </a:r>
            <a:endParaRPr lang="zh-CN" altLang="en-US" sz="2400" b="1" spc="3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76200" dist="38100" dir="2700000" algn="tl" rotWithShape="0">
                  <a:schemeClr val="tx1">
                    <a:lumMod val="75000"/>
                    <a:lumOff val="25000"/>
                    <a:alpha val="21000"/>
                  </a:schemeClr>
                </a:outerShdw>
                <a:reflection blurRad="127000" stA="24000" endPos="28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0" y="194413"/>
            <a:ext cx="968770" cy="461665"/>
            <a:chOff x="0" y="229376"/>
            <a:chExt cx="1065467" cy="544011"/>
          </a:xfrm>
        </p:grpSpPr>
        <p:sp>
          <p:nvSpPr>
            <p:cNvPr id="50" name="任意多边形 61"/>
            <p:cNvSpPr/>
            <p:nvPr/>
          </p:nvSpPr>
          <p:spPr>
            <a:xfrm rot="16200000" flipH="1">
              <a:off x="260729" y="-31352"/>
              <a:ext cx="544010" cy="1065467"/>
            </a:xfrm>
            <a:custGeom>
              <a:avLst/>
              <a:gdLst>
                <a:gd name="connsiteX0" fmla="*/ 0 w 544010"/>
                <a:gd name="connsiteY0" fmla="*/ 0 h 1065467"/>
                <a:gd name="connsiteX1" fmla="*/ 0 w 544010"/>
                <a:gd name="connsiteY1" fmla="*/ 750102 h 1065467"/>
                <a:gd name="connsiteX2" fmla="*/ 271684 w 544010"/>
                <a:gd name="connsiteY2" fmla="*/ 1064723 h 1065467"/>
                <a:gd name="connsiteX3" fmla="*/ 271684 w 544010"/>
                <a:gd name="connsiteY3" fmla="*/ 1065467 h 1065467"/>
                <a:gd name="connsiteX4" fmla="*/ 272005 w 544010"/>
                <a:gd name="connsiteY4" fmla="*/ 1065095 h 1065467"/>
                <a:gd name="connsiteX5" fmla="*/ 272327 w 544010"/>
                <a:gd name="connsiteY5" fmla="*/ 1065467 h 1065467"/>
                <a:gd name="connsiteX6" fmla="*/ 272327 w 544010"/>
                <a:gd name="connsiteY6" fmla="*/ 1064723 h 1065467"/>
                <a:gd name="connsiteX7" fmla="*/ 544010 w 544010"/>
                <a:gd name="connsiteY7" fmla="*/ 750102 h 1065467"/>
                <a:gd name="connsiteX8" fmla="*/ 544010 w 544010"/>
                <a:gd name="connsiteY8" fmla="*/ 0 h 106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" h="1065467">
                  <a:moveTo>
                    <a:pt x="0" y="0"/>
                  </a:moveTo>
                  <a:lnTo>
                    <a:pt x="0" y="750102"/>
                  </a:lnTo>
                  <a:lnTo>
                    <a:pt x="271684" y="1064723"/>
                  </a:lnTo>
                  <a:lnTo>
                    <a:pt x="271684" y="1065467"/>
                  </a:lnTo>
                  <a:lnTo>
                    <a:pt x="272005" y="1065095"/>
                  </a:lnTo>
                  <a:lnTo>
                    <a:pt x="272327" y="1065467"/>
                  </a:lnTo>
                  <a:lnTo>
                    <a:pt x="272327" y="1064723"/>
                  </a:lnTo>
                  <a:lnTo>
                    <a:pt x="544010" y="750102"/>
                  </a:lnTo>
                  <a:lnTo>
                    <a:pt x="544010" y="0"/>
                  </a:lnTo>
                  <a:close/>
                </a:path>
              </a:pathLst>
            </a:custGeom>
            <a:solidFill>
              <a:srgbClr val="F8D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51" name="任意多边形 63"/>
            <p:cNvSpPr/>
            <p:nvPr/>
          </p:nvSpPr>
          <p:spPr>
            <a:xfrm rot="16200000" flipH="1">
              <a:off x="223473" y="5903"/>
              <a:ext cx="544010" cy="990956"/>
            </a:xfrm>
            <a:custGeom>
              <a:avLst/>
              <a:gdLst>
                <a:gd name="connsiteX0" fmla="*/ 0 w 544010"/>
                <a:gd name="connsiteY0" fmla="*/ 0 h 990956"/>
                <a:gd name="connsiteX1" fmla="*/ 0 w 544010"/>
                <a:gd name="connsiteY1" fmla="*/ 675591 h 990956"/>
                <a:gd name="connsiteX2" fmla="*/ 271684 w 544010"/>
                <a:gd name="connsiteY2" fmla="*/ 990212 h 990956"/>
                <a:gd name="connsiteX3" fmla="*/ 271684 w 544010"/>
                <a:gd name="connsiteY3" fmla="*/ 990956 h 990956"/>
                <a:gd name="connsiteX4" fmla="*/ 272005 w 544010"/>
                <a:gd name="connsiteY4" fmla="*/ 990584 h 990956"/>
                <a:gd name="connsiteX5" fmla="*/ 272327 w 544010"/>
                <a:gd name="connsiteY5" fmla="*/ 990956 h 990956"/>
                <a:gd name="connsiteX6" fmla="*/ 272327 w 544010"/>
                <a:gd name="connsiteY6" fmla="*/ 990212 h 990956"/>
                <a:gd name="connsiteX7" fmla="*/ 544010 w 544010"/>
                <a:gd name="connsiteY7" fmla="*/ 675591 h 990956"/>
                <a:gd name="connsiteX8" fmla="*/ 544010 w 544010"/>
                <a:gd name="connsiteY8" fmla="*/ 0 h 99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" h="990956">
                  <a:moveTo>
                    <a:pt x="0" y="0"/>
                  </a:moveTo>
                  <a:lnTo>
                    <a:pt x="0" y="675591"/>
                  </a:lnTo>
                  <a:lnTo>
                    <a:pt x="271684" y="990212"/>
                  </a:lnTo>
                  <a:lnTo>
                    <a:pt x="271684" y="990956"/>
                  </a:lnTo>
                  <a:lnTo>
                    <a:pt x="272005" y="990584"/>
                  </a:lnTo>
                  <a:lnTo>
                    <a:pt x="272327" y="990956"/>
                  </a:lnTo>
                  <a:lnTo>
                    <a:pt x="272327" y="990212"/>
                  </a:lnTo>
                  <a:lnTo>
                    <a:pt x="544010" y="675591"/>
                  </a:lnTo>
                  <a:lnTo>
                    <a:pt x="54401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90A05"/>
                </a:gs>
                <a:gs pos="73000">
                  <a:srgbClr val="A80804"/>
                </a:gs>
              </a:gsLst>
              <a:path path="circle">
                <a:fillToRect r="100000" b="100000"/>
              </a:path>
              <a:tileRect l="-100000" t="-100000"/>
            </a:gradFill>
            <a:ln w="57150">
              <a:noFill/>
            </a:ln>
            <a:effectLst>
              <a:outerShdw blurRad="203200" dist="76200" dir="5400000" sx="96000" sy="96000" algn="t" rotWithShape="0">
                <a:srgbClr val="A80804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110000"/>
                </a:lnSpc>
              </a:pPr>
              <a:endParaRPr lang="zh-CN" altLang="en-US" sz="1600" dirty="0">
                <a:gradFill>
                  <a:gsLst>
                    <a:gs pos="5000">
                      <a:srgbClr val="BC1E1E"/>
                    </a:gs>
                    <a:gs pos="100000">
                      <a:srgbClr val="771313"/>
                    </a:gs>
                  </a:gsLst>
                  <a:lin ang="48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52" name="燕尾形 51"/>
            <p:cNvSpPr/>
            <p:nvPr/>
          </p:nvSpPr>
          <p:spPr>
            <a:xfrm>
              <a:off x="495478" y="289507"/>
              <a:ext cx="313675" cy="423747"/>
            </a:xfrm>
            <a:prstGeom prst="chevron">
              <a:avLst>
                <a:gd name="adj" fmla="val 79774"/>
              </a:avLst>
            </a:prstGeom>
            <a:gradFill flip="none" rotWithShape="1">
              <a:gsLst>
                <a:gs pos="0">
                  <a:srgbClr val="F8DA9E">
                    <a:alpha val="0"/>
                  </a:srgbClr>
                </a:gs>
                <a:gs pos="100000">
                  <a:srgbClr val="F8DA9E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思源黑体 CN Normal" panose="020B0400000000000000" pitchFamily="34" charset="-122"/>
                <a:ea typeface="思源黑体 CN Medium" panose="020B0600000000000000" pitchFamily="34" charset="-122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1051492" y="194413"/>
            <a:ext cx="581207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在鹅厂的大规模落地实践 </a:t>
            </a:r>
            <a:r>
              <a:rPr lang="en-US" altLang="zh-CN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–</a:t>
            </a:r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 </a:t>
            </a:r>
            <a:r>
              <a:rPr lang="en-US" altLang="zh-CN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SLO</a:t>
            </a:r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管理</a:t>
            </a:r>
            <a:endParaRPr lang="zh-CN" altLang="en-US" sz="2400" b="1" spc="3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76200" dist="38100" dir="2700000" algn="tl" rotWithShape="0">
                  <a:schemeClr val="tx1">
                    <a:lumMod val="75000"/>
                    <a:lumOff val="25000"/>
                    <a:alpha val="21000"/>
                  </a:schemeClr>
                </a:outerShdw>
                <a:reflection blurRad="127000" stA="24000" endPos="28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0" y="194413"/>
            <a:ext cx="968770" cy="461665"/>
            <a:chOff x="0" y="229376"/>
            <a:chExt cx="1065467" cy="544011"/>
          </a:xfrm>
        </p:grpSpPr>
        <p:sp>
          <p:nvSpPr>
            <p:cNvPr id="20" name="任意多边形 61"/>
            <p:cNvSpPr/>
            <p:nvPr/>
          </p:nvSpPr>
          <p:spPr>
            <a:xfrm rot="16200000" flipH="1">
              <a:off x="260729" y="-31352"/>
              <a:ext cx="544010" cy="1065467"/>
            </a:xfrm>
            <a:custGeom>
              <a:avLst/>
              <a:gdLst>
                <a:gd name="connsiteX0" fmla="*/ 0 w 544010"/>
                <a:gd name="connsiteY0" fmla="*/ 0 h 1065467"/>
                <a:gd name="connsiteX1" fmla="*/ 0 w 544010"/>
                <a:gd name="connsiteY1" fmla="*/ 750102 h 1065467"/>
                <a:gd name="connsiteX2" fmla="*/ 271684 w 544010"/>
                <a:gd name="connsiteY2" fmla="*/ 1064723 h 1065467"/>
                <a:gd name="connsiteX3" fmla="*/ 271684 w 544010"/>
                <a:gd name="connsiteY3" fmla="*/ 1065467 h 1065467"/>
                <a:gd name="connsiteX4" fmla="*/ 272005 w 544010"/>
                <a:gd name="connsiteY4" fmla="*/ 1065095 h 1065467"/>
                <a:gd name="connsiteX5" fmla="*/ 272327 w 544010"/>
                <a:gd name="connsiteY5" fmla="*/ 1065467 h 1065467"/>
                <a:gd name="connsiteX6" fmla="*/ 272327 w 544010"/>
                <a:gd name="connsiteY6" fmla="*/ 1064723 h 1065467"/>
                <a:gd name="connsiteX7" fmla="*/ 544010 w 544010"/>
                <a:gd name="connsiteY7" fmla="*/ 750102 h 1065467"/>
                <a:gd name="connsiteX8" fmla="*/ 544010 w 544010"/>
                <a:gd name="connsiteY8" fmla="*/ 0 h 106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" h="1065467">
                  <a:moveTo>
                    <a:pt x="0" y="0"/>
                  </a:moveTo>
                  <a:lnTo>
                    <a:pt x="0" y="750102"/>
                  </a:lnTo>
                  <a:lnTo>
                    <a:pt x="271684" y="1064723"/>
                  </a:lnTo>
                  <a:lnTo>
                    <a:pt x="271684" y="1065467"/>
                  </a:lnTo>
                  <a:lnTo>
                    <a:pt x="272005" y="1065095"/>
                  </a:lnTo>
                  <a:lnTo>
                    <a:pt x="272327" y="1065467"/>
                  </a:lnTo>
                  <a:lnTo>
                    <a:pt x="272327" y="1064723"/>
                  </a:lnTo>
                  <a:lnTo>
                    <a:pt x="544010" y="750102"/>
                  </a:lnTo>
                  <a:lnTo>
                    <a:pt x="544010" y="0"/>
                  </a:lnTo>
                  <a:close/>
                </a:path>
              </a:pathLst>
            </a:custGeom>
            <a:solidFill>
              <a:srgbClr val="F8D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21" name="任意多边形 63"/>
            <p:cNvSpPr/>
            <p:nvPr/>
          </p:nvSpPr>
          <p:spPr>
            <a:xfrm rot="16200000" flipH="1">
              <a:off x="223473" y="5903"/>
              <a:ext cx="544010" cy="990956"/>
            </a:xfrm>
            <a:custGeom>
              <a:avLst/>
              <a:gdLst>
                <a:gd name="connsiteX0" fmla="*/ 0 w 544010"/>
                <a:gd name="connsiteY0" fmla="*/ 0 h 990956"/>
                <a:gd name="connsiteX1" fmla="*/ 0 w 544010"/>
                <a:gd name="connsiteY1" fmla="*/ 675591 h 990956"/>
                <a:gd name="connsiteX2" fmla="*/ 271684 w 544010"/>
                <a:gd name="connsiteY2" fmla="*/ 990212 h 990956"/>
                <a:gd name="connsiteX3" fmla="*/ 271684 w 544010"/>
                <a:gd name="connsiteY3" fmla="*/ 990956 h 990956"/>
                <a:gd name="connsiteX4" fmla="*/ 272005 w 544010"/>
                <a:gd name="connsiteY4" fmla="*/ 990584 h 990956"/>
                <a:gd name="connsiteX5" fmla="*/ 272327 w 544010"/>
                <a:gd name="connsiteY5" fmla="*/ 990956 h 990956"/>
                <a:gd name="connsiteX6" fmla="*/ 272327 w 544010"/>
                <a:gd name="connsiteY6" fmla="*/ 990212 h 990956"/>
                <a:gd name="connsiteX7" fmla="*/ 544010 w 544010"/>
                <a:gd name="connsiteY7" fmla="*/ 675591 h 990956"/>
                <a:gd name="connsiteX8" fmla="*/ 544010 w 544010"/>
                <a:gd name="connsiteY8" fmla="*/ 0 h 99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" h="990956">
                  <a:moveTo>
                    <a:pt x="0" y="0"/>
                  </a:moveTo>
                  <a:lnTo>
                    <a:pt x="0" y="675591"/>
                  </a:lnTo>
                  <a:lnTo>
                    <a:pt x="271684" y="990212"/>
                  </a:lnTo>
                  <a:lnTo>
                    <a:pt x="271684" y="990956"/>
                  </a:lnTo>
                  <a:lnTo>
                    <a:pt x="272005" y="990584"/>
                  </a:lnTo>
                  <a:lnTo>
                    <a:pt x="272327" y="990956"/>
                  </a:lnTo>
                  <a:lnTo>
                    <a:pt x="272327" y="990212"/>
                  </a:lnTo>
                  <a:lnTo>
                    <a:pt x="544010" y="675591"/>
                  </a:lnTo>
                  <a:lnTo>
                    <a:pt x="54401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90A05"/>
                </a:gs>
                <a:gs pos="73000">
                  <a:srgbClr val="A80804"/>
                </a:gs>
              </a:gsLst>
              <a:path path="circle">
                <a:fillToRect r="100000" b="100000"/>
              </a:path>
              <a:tileRect l="-100000" t="-100000"/>
            </a:gradFill>
            <a:ln w="57150">
              <a:noFill/>
            </a:ln>
            <a:effectLst>
              <a:outerShdw blurRad="203200" dist="76200" dir="5400000" sx="96000" sy="96000" algn="t" rotWithShape="0">
                <a:srgbClr val="A80804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110000"/>
                </a:lnSpc>
              </a:pPr>
              <a:endParaRPr lang="zh-CN" altLang="en-US" sz="1600" dirty="0">
                <a:gradFill>
                  <a:gsLst>
                    <a:gs pos="5000">
                      <a:srgbClr val="BC1E1E"/>
                    </a:gs>
                    <a:gs pos="100000">
                      <a:srgbClr val="771313"/>
                    </a:gs>
                  </a:gsLst>
                  <a:lin ang="48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23" name="燕尾形 22"/>
            <p:cNvSpPr/>
            <p:nvPr/>
          </p:nvSpPr>
          <p:spPr>
            <a:xfrm>
              <a:off x="495478" y="289507"/>
              <a:ext cx="313675" cy="423747"/>
            </a:xfrm>
            <a:prstGeom prst="chevron">
              <a:avLst>
                <a:gd name="adj" fmla="val 79774"/>
              </a:avLst>
            </a:prstGeom>
            <a:gradFill flip="none" rotWithShape="1">
              <a:gsLst>
                <a:gs pos="0">
                  <a:srgbClr val="F8DA9E">
                    <a:alpha val="0"/>
                  </a:srgbClr>
                </a:gs>
                <a:gs pos="100000">
                  <a:srgbClr val="F8DA9E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思源黑体 CN Normal" panose="020B04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364523" y="1372874"/>
          <a:ext cx="6742321" cy="4917260"/>
        </p:xfrm>
        <a:graphic>
          <a:graphicData uri="http://schemas.openxmlformats.org/drawingml/2006/table">
            <a:tbl>
              <a:tblPr/>
              <a:tblGrid>
                <a:gridCol w="811934"/>
                <a:gridCol w="5930387"/>
              </a:tblGrid>
              <a:tr h="402935"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zh-CN" altLang="en-US" sz="1600" b="1" i="0" spc="0" dirty="0">
                          <a:solidFill>
                            <a:srgbClr val="333333"/>
                          </a:solidFill>
                          <a:effectLst/>
                          <a:latin typeface="TencentSans W7" panose="020C04030202040F0204" pitchFamily="34" charset="-122"/>
                          <a:ea typeface="TencentSans W7" panose="020C04030202040F0204" pitchFamily="34" charset="-122"/>
                        </a:rPr>
                        <a:t>时间线</a:t>
                      </a:r>
                      <a:endParaRPr lang="zh-CN" altLang="en-US" sz="1600" b="1" i="0" dirty="0">
                        <a:effectLst/>
                        <a:latin typeface="TencentSans W7" panose="020C04030202040F0204" pitchFamily="34" charset="-122"/>
                        <a:ea typeface="TencentSans W7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zh-CN" altLang="en-US" sz="1600" b="1" i="0" spc="0" dirty="0">
                          <a:solidFill>
                            <a:srgbClr val="333333"/>
                          </a:solidFill>
                          <a:effectLst/>
                          <a:latin typeface="TencentSans W7" panose="020C04030202040F0204" pitchFamily="34" charset="-122"/>
                          <a:ea typeface="TencentSans W7" panose="020C04030202040F0204" pitchFamily="34" charset="-122"/>
                        </a:rPr>
                        <a:t>错误预算燃烧率告警</a:t>
                      </a:r>
                      <a:endParaRPr lang="zh-CN" altLang="en-US" sz="1600" b="1" i="0" dirty="0">
                        <a:effectLst/>
                        <a:latin typeface="TencentSans W7" panose="020C04030202040F0204" pitchFamily="34" charset="-122"/>
                        <a:ea typeface="TencentSans W7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730565"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b="0" i="0" spc="0" dirty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02:07</a:t>
                      </a:r>
                      <a:endParaRPr lang="en-GB" sz="1400" b="0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某业务核心</a:t>
                      </a:r>
                      <a:r>
                        <a:rPr lang="en-GB" altLang="zh-CN" sz="1400" b="0" i="0" kern="1200" dirty="0">
                          <a:solidFill>
                            <a:schemeClr val="tx1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SLI</a:t>
                      </a:r>
                      <a:r>
                        <a:rPr lang="zh-CN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成功率开始波动，</a:t>
                      </a:r>
                      <a:r>
                        <a:rPr lang="en-US" altLang="zh-CN" sz="1400" b="0" i="0" kern="1200" dirty="0">
                          <a:solidFill>
                            <a:schemeClr val="tx1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2:07</a:t>
                      </a:r>
                      <a:r>
                        <a:rPr lang="zh-CN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分开始急剧下降</a:t>
                      </a:r>
                      <a:endParaRPr lang="en-US" altLang="zh-CN" sz="1400" b="0" i="0" kern="1200" dirty="0">
                        <a:solidFill>
                          <a:schemeClr val="tx1"/>
                        </a:solidFill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zh-CN" sz="1400" b="0" i="0" kern="1200" dirty="0">
                        <a:solidFill>
                          <a:schemeClr val="tx1"/>
                        </a:solidFill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zh-CN" sz="1400" b="0" i="0" kern="1200" dirty="0">
                        <a:solidFill>
                          <a:schemeClr val="tx1"/>
                        </a:solidFill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zh-CN" sz="1400" b="0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zh-CN" sz="1400" b="0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3913"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b="0" i="0" spc="0" dirty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02:08</a:t>
                      </a:r>
                      <a:endParaRPr lang="en-GB" sz="1400" b="0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基于最近</a:t>
                      </a:r>
                      <a:r>
                        <a:rPr lang="en-US" altLang="zh-CN" sz="1400" b="0" i="0" kern="1200" dirty="0">
                          <a:solidFill>
                            <a:schemeClr val="tx1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1</a:t>
                      </a:r>
                      <a:r>
                        <a:rPr lang="zh-CN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小时且最近</a:t>
                      </a:r>
                      <a:r>
                        <a:rPr lang="en-US" altLang="zh-CN" sz="1400" b="0" i="0" kern="1200" dirty="0">
                          <a:solidFill>
                            <a:schemeClr val="tx1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5</a:t>
                      </a:r>
                      <a:r>
                        <a:rPr lang="zh-CN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分钟 </a:t>
                      </a:r>
                      <a:r>
                        <a:rPr lang="en-US" altLang="zh-CN" sz="1400" b="0" i="0" kern="1200" dirty="0">
                          <a:solidFill>
                            <a:schemeClr val="tx1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&gt; 5</a:t>
                      </a:r>
                      <a:r>
                        <a:rPr lang="zh-CN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倍的错误预算燃烧率触发告警，耗时</a:t>
                      </a:r>
                      <a:r>
                        <a:rPr lang="en-US" altLang="zh-CN" sz="1400" b="0" i="0" kern="1200" dirty="0">
                          <a:solidFill>
                            <a:schemeClr val="tx1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1</a:t>
                      </a:r>
                      <a:r>
                        <a:rPr lang="en-GB" altLang="zh-CN" sz="1400" b="0" i="0" kern="1200" dirty="0">
                          <a:solidFill>
                            <a:schemeClr val="tx1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min</a:t>
                      </a:r>
                      <a:endParaRPr lang="en-GB" altLang="zh-CN" sz="1400" b="0" i="0" kern="1200" dirty="0">
                        <a:solidFill>
                          <a:schemeClr val="tx1"/>
                        </a:solidFill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GB" altLang="zh-CN" sz="1400" b="0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GB" altLang="zh-CN" sz="1400" b="0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GB" altLang="zh-CN" sz="1400" b="0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9847"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b="0" i="0" spc="0" dirty="0">
                          <a:solidFill>
                            <a:srgbClr val="333333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02:11</a:t>
                      </a:r>
                      <a:endParaRPr lang="en-GB" sz="1400" b="0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68580" marR="6858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altLang="zh-CN" sz="1400" b="0" i="0" kern="1200" dirty="0">
                          <a:solidFill>
                            <a:schemeClr val="tx1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On-Call</a:t>
                      </a:r>
                      <a:r>
                        <a:rPr lang="zh-CN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建单，耗时</a:t>
                      </a:r>
                      <a:r>
                        <a:rPr lang="en-US" altLang="zh-CN" sz="1400" b="0" i="0" kern="1200" dirty="0">
                          <a:solidFill>
                            <a:schemeClr val="tx1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3</a:t>
                      </a:r>
                      <a:r>
                        <a:rPr lang="en-GB" altLang="zh-CN" sz="1400" b="0" i="0" kern="1200" dirty="0">
                          <a:solidFill>
                            <a:schemeClr val="tx1"/>
                          </a:solidFill>
                          <a:effectLst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min</a:t>
                      </a:r>
                      <a:endParaRPr lang="en-GB" altLang="zh-CN" sz="1400" b="0" i="0" kern="1200" dirty="0">
                        <a:solidFill>
                          <a:schemeClr val="tx1"/>
                        </a:solidFill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GB" altLang="zh-CN" sz="1400" b="0" i="0" kern="1200" dirty="0">
                        <a:solidFill>
                          <a:schemeClr val="tx1"/>
                        </a:solidFill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</a:txBody>
                  <a:tcPr marL="68580" marR="68580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247625" y="848587"/>
            <a:ext cx="58120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spcBef>
                <a:spcPts val="300"/>
              </a:spcBef>
              <a:spcAft>
                <a:spcPts val="300"/>
              </a:spcAft>
            </a:pP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3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、</a:t>
            </a: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SLO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应用 </a:t>
            </a: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–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 基于错误预算燃烧率的告警 </a:t>
            </a:r>
            <a:endParaRPr lang="en-GB" altLang="zh-CN" sz="2000" dirty="0"/>
          </a:p>
        </p:txBody>
      </p:sp>
      <p:sp>
        <p:nvSpPr>
          <p:cNvPr id="4" name="文本框 3"/>
          <p:cNvSpPr txBox="1"/>
          <p:nvPr/>
        </p:nvSpPr>
        <p:spPr>
          <a:xfrm>
            <a:off x="7562827" y="3919021"/>
            <a:ext cx="4509567" cy="25130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spcBef>
                <a:spcPts val="300"/>
              </a:spcBef>
              <a:spcAft>
                <a:spcPts val="300"/>
              </a:spcAft>
            </a:pP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5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、未来规划</a:t>
            </a:r>
            <a:endParaRPr lang="zh-CN" altLang="en-US" sz="2000" dirty="0"/>
          </a:p>
          <a:p>
            <a:pPr lv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SLO</a:t>
            </a: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已实现大规模接入，</a:t>
            </a:r>
            <a:r>
              <a:rPr lang="en-US" altLang="zh-CN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1000+</a:t>
            </a: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业务场景，</a:t>
            </a:r>
            <a:r>
              <a:rPr lang="en-US" altLang="zh-CN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3000+SLO</a:t>
            </a: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指标</a:t>
            </a:r>
            <a:endParaRPr lang="en-US" altLang="zh-CN" sz="1600" dirty="0">
              <a:solidFill>
                <a:srgbClr val="333333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342900" lvl="0" indent="-34290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聚焦核心场景与指标</a:t>
            </a:r>
            <a:endParaRPr lang="en-US" altLang="zh-CN" sz="1600" spc="0" dirty="0">
              <a:solidFill>
                <a:srgbClr val="333333"/>
              </a:solidFill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342900" lvl="0" indent="-34290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降低</a:t>
            </a:r>
            <a:r>
              <a:rPr lang="en-GB" altLang="zh-CN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SLO</a:t>
            </a: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的配置成本</a:t>
            </a:r>
            <a:endParaRPr lang="en-US" altLang="zh-CN" sz="1600" spc="0" dirty="0">
              <a:solidFill>
                <a:srgbClr val="333333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342900" lvl="0" indent="-34290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基于错误预算进行决策</a:t>
            </a:r>
            <a:endParaRPr lang="zh-CN" altLang="en-US" sz="1600" dirty="0"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562827" y="854372"/>
            <a:ext cx="29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spcBef>
                <a:spcPts val="300"/>
              </a:spcBef>
              <a:spcAft>
                <a:spcPts val="300"/>
              </a:spcAft>
            </a:pP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4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、建立</a:t>
            </a: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SLO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运营机制</a:t>
            </a:r>
            <a:endParaRPr lang="en-GB" altLang="zh-CN" sz="20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356" y="1372874"/>
            <a:ext cx="4213121" cy="2365439"/>
          </a:xfrm>
          <a:prstGeom prst="rect">
            <a:avLst/>
          </a:prstGeom>
        </p:spPr>
      </p:pic>
      <p:cxnSp>
        <p:nvCxnSpPr>
          <p:cNvPr id="7" name="直线连接符 6"/>
          <p:cNvCxnSpPr/>
          <p:nvPr/>
        </p:nvCxnSpPr>
        <p:spPr>
          <a:xfrm>
            <a:off x="7369564" y="931760"/>
            <a:ext cx="0" cy="55560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835" y="5632319"/>
            <a:ext cx="4729861" cy="58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835" y="2219559"/>
            <a:ext cx="4423744" cy="1251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9835" y="4065208"/>
            <a:ext cx="4558074" cy="102740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51491" y="194414"/>
            <a:ext cx="775797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在鹅厂的大规模落地实践 </a:t>
            </a:r>
            <a:r>
              <a:rPr lang="en-US" altLang="zh-CN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–</a:t>
            </a:r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 </a:t>
            </a:r>
            <a:r>
              <a:rPr lang="en-US" altLang="zh-CN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On-Call</a:t>
            </a:r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事件管理</a:t>
            </a:r>
            <a:endParaRPr lang="zh-CN" altLang="en-US" sz="2400" b="1" spc="3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76200" dist="38100" dir="2700000" algn="tl" rotWithShape="0">
                  <a:schemeClr val="tx1">
                    <a:lumMod val="75000"/>
                    <a:lumOff val="25000"/>
                    <a:alpha val="21000"/>
                  </a:schemeClr>
                </a:outerShdw>
                <a:reflection blurRad="127000" stA="24000" endPos="28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194413"/>
            <a:ext cx="968770" cy="461665"/>
            <a:chOff x="0" y="229376"/>
            <a:chExt cx="1065467" cy="544011"/>
          </a:xfrm>
        </p:grpSpPr>
        <p:sp>
          <p:nvSpPr>
            <p:cNvPr id="4" name="任意多边形 61"/>
            <p:cNvSpPr/>
            <p:nvPr/>
          </p:nvSpPr>
          <p:spPr>
            <a:xfrm rot="16200000" flipH="1">
              <a:off x="260729" y="-31352"/>
              <a:ext cx="544010" cy="1065467"/>
            </a:xfrm>
            <a:custGeom>
              <a:avLst/>
              <a:gdLst>
                <a:gd name="connsiteX0" fmla="*/ 0 w 544010"/>
                <a:gd name="connsiteY0" fmla="*/ 0 h 1065467"/>
                <a:gd name="connsiteX1" fmla="*/ 0 w 544010"/>
                <a:gd name="connsiteY1" fmla="*/ 750102 h 1065467"/>
                <a:gd name="connsiteX2" fmla="*/ 271684 w 544010"/>
                <a:gd name="connsiteY2" fmla="*/ 1064723 h 1065467"/>
                <a:gd name="connsiteX3" fmla="*/ 271684 w 544010"/>
                <a:gd name="connsiteY3" fmla="*/ 1065467 h 1065467"/>
                <a:gd name="connsiteX4" fmla="*/ 272005 w 544010"/>
                <a:gd name="connsiteY4" fmla="*/ 1065095 h 1065467"/>
                <a:gd name="connsiteX5" fmla="*/ 272327 w 544010"/>
                <a:gd name="connsiteY5" fmla="*/ 1065467 h 1065467"/>
                <a:gd name="connsiteX6" fmla="*/ 272327 w 544010"/>
                <a:gd name="connsiteY6" fmla="*/ 1064723 h 1065467"/>
                <a:gd name="connsiteX7" fmla="*/ 544010 w 544010"/>
                <a:gd name="connsiteY7" fmla="*/ 750102 h 1065467"/>
                <a:gd name="connsiteX8" fmla="*/ 544010 w 544010"/>
                <a:gd name="connsiteY8" fmla="*/ 0 h 106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" h="1065467">
                  <a:moveTo>
                    <a:pt x="0" y="0"/>
                  </a:moveTo>
                  <a:lnTo>
                    <a:pt x="0" y="750102"/>
                  </a:lnTo>
                  <a:lnTo>
                    <a:pt x="271684" y="1064723"/>
                  </a:lnTo>
                  <a:lnTo>
                    <a:pt x="271684" y="1065467"/>
                  </a:lnTo>
                  <a:lnTo>
                    <a:pt x="272005" y="1065095"/>
                  </a:lnTo>
                  <a:lnTo>
                    <a:pt x="272327" y="1065467"/>
                  </a:lnTo>
                  <a:lnTo>
                    <a:pt x="272327" y="1064723"/>
                  </a:lnTo>
                  <a:lnTo>
                    <a:pt x="544010" y="750102"/>
                  </a:lnTo>
                  <a:lnTo>
                    <a:pt x="544010" y="0"/>
                  </a:lnTo>
                  <a:close/>
                </a:path>
              </a:pathLst>
            </a:custGeom>
            <a:solidFill>
              <a:srgbClr val="F8D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5" name="任意多边形 63"/>
            <p:cNvSpPr/>
            <p:nvPr/>
          </p:nvSpPr>
          <p:spPr>
            <a:xfrm rot="16200000" flipH="1">
              <a:off x="223473" y="5903"/>
              <a:ext cx="544010" cy="990956"/>
            </a:xfrm>
            <a:custGeom>
              <a:avLst/>
              <a:gdLst>
                <a:gd name="connsiteX0" fmla="*/ 0 w 544010"/>
                <a:gd name="connsiteY0" fmla="*/ 0 h 990956"/>
                <a:gd name="connsiteX1" fmla="*/ 0 w 544010"/>
                <a:gd name="connsiteY1" fmla="*/ 675591 h 990956"/>
                <a:gd name="connsiteX2" fmla="*/ 271684 w 544010"/>
                <a:gd name="connsiteY2" fmla="*/ 990212 h 990956"/>
                <a:gd name="connsiteX3" fmla="*/ 271684 w 544010"/>
                <a:gd name="connsiteY3" fmla="*/ 990956 h 990956"/>
                <a:gd name="connsiteX4" fmla="*/ 272005 w 544010"/>
                <a:gd name="connsiteY4" fmla="*/ 990584 h 990956"/>
                <a:gd name="connsiteX5" fmla="*/ 272327 w 544010"/>
                <a:gd name="connsiteY5" fmla="*/ 990956 h 990956"/>
                <a:gd name="connsiteX6" fmla="*/ 272327 w 544010"/>
                <a:gd name="connsiteY6" fmla="*/ 990212 h 990956"/>
                <a:gd name="connsiteX7" fmla="*/ 544010 w 544010"/>
                <a:gd name="connsiteY7" fmla="*/ 675591 h 990956"/>
                <a:gd name="connsiteX8" fmla="*/ 544010 w 544010"/>
                <a:gd name="connsiteY8" fmla="*/ 0 h 99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" h="990956">
                  <a:moveTo>
                    <a:pt x="0" y="0"/>
                  </a:moveTo>
                  <a:lnTo>
                    <a:pt x="0" y="675591"/>
                  </a:lnTo>
                  <a:lnTo>
                    <a:pt x="271684" y="990212"/>
                  </a:lnTo>
                  <a:lnTo>
                    <a:pt x="271684" y="990956"/>
                  </a:lnTo>
                  <a:lnTo>
                    <a:pt x="272005" y="990584"/>
                  </a:lnTo>
                  <a:lnTo>
                    <a:pt x="272327" y="990956"/>
                  </a:lnTo>
                  <a:lnTo>
                    <a:pt x="272327" y="990212"/>
                  </a:lnTo>
                  <a:lnTo>
                    <a:pt x="544010" y="675591"/>
                  </a:lnTo>
                  <a:lnTo>
                    <a:pt x="54401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90A05"/>
                </a:gs>
                <a:gs pos="73000">
                  <a:srgbClr val="A80804"/>
                </a:gs>
              </a:gsLst>
              <a:path path="circle">
                <a:fillToRect r="100000" b="100000"/>
              </a:path>
              <a:tileRect l="-100000" t="-100000"/>
            </a:gradFill>
            <a:ln w="57150">
              <a:noFill/>
            </a:ln>
            <a:effectLst>
              <a:outerShdw blurRad="203200" dist="76200" dir="5400000" sx="96000" sy="96000" algn="t" rotWithShape="0">
                <a:srgbClr val="A80804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110000"/>
                </a:lnSpc>
              </a:pPr>
              <a:endParaRPr lang="zh-CN" altLang="en-US" sz="1600" dirty="0">
                <a:gradFill>
                  <a:gsLst>
                    <a:gs pos="5000">
                      <a:srgbClr val="BC1E1E"/>
                    </a:gs>
                    <a:gs pos="100000">
                      <a:srgbClr val="771313"/>
                    </a:gs>
                  </a:gsLst>
                  <a:lin ang="48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95478" y="289507"/>
              <a:ext cx="313675" cy="423747"/>
            </a:xfrm>
            <a:prstGeom prst="chevron">
              <a:avLst>
                <a:gd name="adj" fmla="val 79774"/>
              </a:avLst>
            </a:prstGeom>
            <a:gradFill flip="none" rotWithShape="1">
              <a:gsLst>
                <a:gs pos="0">
                  <a:srgbClr val="F8DA9E">
                    <a:alpha val="0"/>
                  </a:srgbClr>
                </a:gs>
                <a:gs pos="100000">
                  <a:srgbClr val="F8DA9E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思源黑体 CN Normal" panose="020B04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14621" y="888498"/>
            <a:ext cx="5609222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spcBef>
                <a:spcPts val="300"/>
              </a:spcBef>
              <a:spcAft>
                <a:spcPts val="300"/>
              </a:spcAft>
            </a:pP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1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、事件接入解决的问题</a:t>
            </a:r>
            <a:endParaRPr lang="en-US" altLang="zh-CN" sz="2000" b="1" dirty="0">
              <a:solidFill>
                <a:srgbClr val="333333"/>
              </a:solidFill>
              <a:latin typeface="TencentSans W7" panose="020C04030202040F0204" pitchFamily="34" charset="-122"/>
              <a:ea typeface="TencentSans W7" panose="020C04030202040F0204" pitchFamily="34" charset="-122"/>
            </a:endParaRPr>
          </a:p>
          <a:p>
            <a:pPr marL="0" algn="l">
              <a:spcBef>
                <a:spcPts val="300"/>
              </a:spcBef>
              <a:spcAft>
                <a:spcPts val="300"/>
              </a:spcAft>
            </a:pPr>
            <a:endParaRPr lang="en-US" altLang="zh-CN" sz="2000" b="1" dirty="0">
              <a:solidFill>
                <a:srgbClr val="333333"/>
              </a:solidFill>
              <a:latin typeface="TencentSans W7" panose="020C04030202040F0204" pitchFamily="34" charset="-122"/>
              <a:ea typeface="TencentSans W7" panose="020C04030202040F0204" pitchFamily="34" charset="-122"/>
            </a:endParaRPr>
          </a:p>
          <a:p>
            <a:pPr marL="0" algn="l">
              <a:spcBef>
                <a:spcPts val="300"/>
              </a:spcBef>
              <a:spcAft>
                <a:spcPts val="300"/>
              </a:spcAft>
            </a:pPr>
            <a:endParaRPr lang="en-US" altLang="zh-CN" sz="2000" b="1" dirty="0">
              <a:solidFill>
                <a:srgbClr val="333333"/>
              </a:solidFill>
              <a:latin typeface="TencentSans W7" panose="020C04030202040F0204" pitchFamily="34" charset="-122"/>
              <a:ea typeface="TencentSans W7" panose="020C04030202040F0204" pitchFamily="34" charset="-122"/>
            </a:endParaRPr>
          </a:p>
          <a:p>
            <a:pPr marL="0" algn="l">
              <a:spcBef>
                <a:spcPts val="300"/>
              </a:spcBef>
              <a:spcAft>
                <a:spcPts val="300"/>
              </a:spcAft>
            </a:pPr>
            <a:endParaRPr lang="en-US" altLang="zh-CN" sz="2000" b="1" dirty="0">
              <a:solidFill>
                <a:srgbClr val="333333"/>
              </a:solidFill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03119" y="885745"/>
            <a:ext cx="56092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spcBef>
                <a:spcPts val="300"/>
              </a:spcBef>
              <a:spcAft>
                <a:spcPts val="300"/>
              </a:spcAft>
            </a:pP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3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、告警事件接入能力</a:t>
            </a:r>
            <a:endParaRPr lang="en-GB" altLang="zh-CN" sz="2000" dirty="0"/>
          </a:p>
        </p:txBody>
      </p:sp>
      <p:sp>
        <p:nvSpPr>
          <p:cNvPr id="9" name="文本框 8"/>
          <p:cNvSpPr txBox="1"/>
          <p:nvPr/>
        </p:nvSpPr>
        <p:spPr>
          <a:xfrm>
            <a:off x="6298709" y="4500951"/>
            <a:ext cx="29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spcBef>
                <a:spcPts val="300"/>
              </a:spcBef>
              <a:spcAft>
                <a:spcPts val="300"/>
              </a:spcAft>
            </a:pP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4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、告警接入与响应</a:t>
            </a:r>
            <a:endParaRPr lang="en-GB" altLang="zh-CN" sz="2000" dirty="0"/>
          </a:p>
        </p:txBody>
      </p:sp>
      <p:sp>
        <p:nvSpPr>
          <p:cNvPr id="10" name="文本框 9"/>
          <p:cNvSpPr txBox="1"/>
          <p:nvPr/>
        </p:nvSpPr>
        <p:spPr>
          <a:xfrm>
            <a:off x="303477" y="1306366"/>
            <a:ext cx="4418994" cy="13106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600" b="1" dirty="0">
                <a:solidFill>
                  <a:srgbClr val="FF000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告警泛滥如何解决？</a:t>
            </a:r>
            <a:endParaRPr lang="en-US" altLang="zh-CN" sz="1600" b="1" dirty="0">
              <a:solidFill>
                <a:srgbClr val="FF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indent="-28575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262626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减少告警绝对数量 </a:t>
            </a:r>
            <a:r>
              <a:rPr lang="en-US" altLang="zh-CN" sz="1600" dirty="0">
                <a:solidFill>
                  <a:srgbClr val="262626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=&gt;</a:t>
            </a:r>
            <a:r>
              <a:rPr lang="zh-CN" altLang="en-US" sz="1600" dirty="0">
                <a:solidFill>
                  <a:srgbClr val="262626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告警治理</a:t>
            </a:r>
            <a:endParaRPr lang="en-US" altLang="zh-CN" sz="1600" dirty="0">
              <a:solidFill>
                <a:srgbClr val="262626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indent="-28575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262626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告警上层接入治理 </a:t>
            </a:r>
            <a:r>
              <a:rPr lang="en-US" altLang="zh-CN" sz="1600" dirty="0">
                <a:solidFill>
                  <a:srgbClr val="262626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=&gt;</a:t>
            </a:r>
            <a:r>
              <a:rPr lang="zh-CN" altLang="en-US" sz="1600" dirty="0">
                <a:solidFill>
                  <a:srgbClr val="262626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</a:t>
            </a:r>
            <a:r>
              <a:rPr lang="en-US" altLang="zh-CN" sz="1600" dirty="0">
                <a:solidFill>
                  <a:srgbClr val="262626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On-Call</a:t>
            </a:r>
            <a:r>
              <a:rPr lang="zh-CN" altLang="en-US" sz="1600" dirty="0">
                <a:solidFill>
                  <a:srgbClr val="262626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事件接入</a:t>
            </a:r>
            <a:endParaRPr lang="en-US" altLang="zh-CN" sz="1600" dirty="0">
              <a:solidFill>
                <a:srgbClr val="262626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4621" y="2747049"/>
            <a:ext cx="56092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spcBef>
                <a:spcPts val="300"/>
              </a:spcBef>
              <a:spcAft>
                <a:spcPts val="300"/>
              </a:spcAft>
            </a:pP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2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、标准化定义渠道</a:t>
            </a:r>
            <a:endParaRPr lang="en-GB" altLang="zh-CN" sz="2000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5718" y="3702120"/>
            <a:ext cx="4883307" cy="2602677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03477" y="3196661"/>
            <a:ext cx="5875931" cy="420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600" b="1" dirty="0">
                <a:solidFill>
                  <a:srgbClr val="FF000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哪些是自动发现或是用户反馈？</a:t>
            </a:r>
            <a:r>
              <a:rPr lang="en-US" altLang="zh-CN" sz="1600" b="1" dirty="0">
                <a:solidFill>
                  <a:srgbClr val="FF000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--</a:t>
            </a:r>
            <a:r>
              <a:rPr lang="zh-CN" altLang="en-US" sz="1600" b="1" dirty="0">
                <a:solidFill>
                  <a:srgbClr val="FF000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数据驱动提升故障自动发现</a:t>
            </a:r>
            <a:endParaRPr lang="en-US" altLang="zh-CN" sz="1600" b="1" dirty="0">
              <a:solidFill>
                <a:srgbClr val="FF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319069" y="1290655"/>
            <a:ext cx="4418994" cy="420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600" b="1" dirty="0">
                <a:solidFill>
                  <a:srgbClr val="FF000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告警匹配、收敛、升级、恢复怎么做？</a:t>
            </a:r>
            <a:endParaRPr lang="en-US" altLang="zh-CN" sz="1600" b="1" dirty="0">
              <a:solidFill>
                <a:srgbClr val="FF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cxnSp>
        <p:nvCxnSpPr>
          <p:cNvPr id="15" name="直线连接符 14"/>
          <p:cNvCxnSpPr/>
          <p:nvPr/>
        </p:nvCxnSpPr>
        <p:spPr>
          <a:xfrm>
            <a:off x="6179408" y="888498"/>
            <a:ext cx="0" cy="55560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4450" y="1762437"/>
            <a:ext cx="4417830" cy="26244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5581" y="5014484"/>
            <a:ext cx="5629759" cy="147569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51491" y="194414"/>
            <a:ext cx="775797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在鹅厂的大规模落地实践 </a:t>
            </a:r>
            <a:r>
              <a:rPr lang="en-US" altLang="zh-CN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–</a:t>
            </a:r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 </a:t>
            </a:r>
            <a:r>
              <a:rPr lang="en-US" altLang="zh-CN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On-Call</a:t>
            </a:r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事件管理</a:t>
            </a:r>
            <a:endParaRPr lang="zh-CN" altLang="en-US" sz="2400" b="1" spc="3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76200" dist="38100" dir="2700000" algn="tl" rotWithShape="0">
                  <a:schemeClr val="tx1">
                    <a:lumMod val="75000"/>
                    <a:lumOff val="25000"/>
                    <a:alpha val="21000"/>
                  </a:schemeClr>
                </a:outerShdw>
                <a:reflection blurRad="127000" stA="24000" endPos="28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194413"/>
            <a:ext cx="968770" cy="461665"/>
            <a:chOff x="0" y="229376"/>
            <a:chExt cx="1065467" cy="544011"/>
          </a:xfrm>
        </p:grpSpPr>
        <p:sp>
          <p:nvSpPr>
            <p:cNvPr id="4" name="任意多边形 61"/>
            <p:cNvSpPr/>
            <p:nvPr/>
          </p:nvSpPr>
          <p:spPr>
            <a:xfrm rot="16200000" flipH="1">
              <a:off x="260729" y="-31352"/>
              <a:ext cx="544010" cy="1065467"/>
            </a:xfrm>
            <a:custGeom>
              <a:avLst/>
              <a:gdLst>
                <a:gd name="connsiteX0" fmla="*/ 0 w 544010"/>
                <a:gd name="connsiteY0" fmla="*/ 0 h 1065467"/>
                <a:gd name="connsiteX1" fmla="*/ 0 w 544010"/>
                <a:gd name="connsiteY1" fmla="*/ 750102 h 1065467"/>
                <a:gd name="connsiteX2" fmla="*/ 271684 w 544010"/>
                <a:gd name="connsiteY2" fmla="*/ 1064723 h 1065467"/>
                <a:gd name="connsiteX3" fmla="*/ 271684 w 544010"/>
                <a:gd name="connsiteY3" fmla="*/ 1065467 h 1065467"/>
                <a:gd name="connsiteX4" fmla="*/ 272005 w 544010"/>
                <a:gd name="connsiteY4" fmla="*/ 1065095 h 1065467"/>
                <a:gd name="connsiteX5" fmla="*/ 272327 w 544010"/>
                <a:gd name="connsiteY5" fmla="*/ 1065467 h 1065467"/>
                <a:gd name="connsiteX6" fmla="*/ 272327 w 544010"/>
                <a:gd name="connsiteY6" fmla="*/ 1064723 h 1065467"/>
                <a:gd name="connsiteX7" fmla="*/ 544010 w 544010"/>
                <a:gd name="connsiteY7" fmla="*/ 750102 h 1065467"/>
                <a:gd name="connsiteX8" fmla="*/ 544010 w 544010"/>
                <a:gd name="connsiteY8" fmla="*/ 0 h 106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" h="1065467">
                  <a:moveTo>
                    <a:pt x="0" y="0"/>
                  </a:moveTo>
                  <a:lnTo>
                    <a:pt x="0" y="750102"/>
                  </a:lnTo>
                  <a:lnTo>
                    <a:pt x="271684" y="1064723"/>
                  </a:lnTo>
                  <a:lnTo>
                    <a:pt x="271684" y="1065467"/>
                  </a:lnTo>
                  <a:lnTo>
                    <a:pt x="272005" y="1065095"/>
                  </a:lnTo>
                  <a:lnTo>
                    <a:pt x="272327" y="1065467"/>
                  </a:lnTo>
                  <a:lnTo>
                    <a:pt x="272327" y="1064723"/>
                  </a:lnTo>
                  <a:lnTo>
                    <a:pt x="544010" y="750102"/>
                  </a:lnTo>
                  <a:lnTo>
                    <a:pt x="544010" y="0"/>
                  </a:lnTo>
                  <a:close/>
                </a:path>
              </a:pathLst>
            </a:custGeom>
            <a:solidFill>
              <a:srgbClr val="F8D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5" name="任意多边形 63"/>
            <p:cNvSpPr/>
            <p:nvPr/>
          </p:nvSpPr>
          <p:spPr>
            <a:xfrm rot="16200000" flipH="1">
              <a:off x="223473" y="5903"/>
              <a:ext cx="544010" cy="990956"/>
            </a:xfrm>
            <a:custGeom>
              <a:avLst/>
              <a:gdLst>
                <a:gd name="connsiteX0" fmla="*/ 0 w 544010"/>
                <a:gd name="connsiteY0" fmla="*/ 0 h 990956"/>
                <a:gd name="connsiteX1" fmla="*/ 0 w 544010"/>
                <a:gd name="connsiteY1" fmla="*/ 675591 h 990956"/>
                <a:gd name="connsiteX2" fmla="*/ 271684 w 544010"/>
                <a:gd name="connsiteY2" fmla="*/ 990212 h 990956"/>
                <a:gd name="connsiteX3" fmla="*/ 271684 w 544010"/>
                <a:gd name="connsiteY3" fmla="*/ 990956 h 990956"/>
                <a:gd name="connsiteX4" fmla="*/ 272005 w 544010"/>
                <a:gd name="connsiteY4" fmla="*/ 990584 h 990956"/>
                <a:gd name="connsiteX5" fmla="*/ 272327 w 544010"/>
                <a:gd name="connsiteY5" fmla="*/ 990956 h 990956"/>
                <a:gd name="connsiteX6" fmla="*/ 272327 w 544010"/>
                <a:gd name="connsiteY6" fmla="*/ 990212 h 990956"/>
                <a:gd name="connsiteX7" fmla="*/ 544010 w 544010"/>
                <a:gd name="connsiteY7" fmla="*/ 675591 h 990956"/>
                <a:gd name="connsiteX8" fmla="*/ 544010 w 544010"/>
                <a:gd name="connsiteY8" fmla="*/ 0 h 99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" h="990956">
                  <a:moveTo>
                    <a:pt x="0" y="0"/>
                  </a:moveTo>
                  <a:lnTo>
                    <a:pt x="0" y="675591"/>
                  </a:lnTo>
                  <a:lnTo>
                    <a:pt x="271684" y="990212"/>
                  </a:lnTo>
                  <a:lnTo>
                    <a:pt x="271684" y="990956"/>
                  </a:lnTo>
                  <a:lnTo>
                    <a:pt x="272005" y="990584"/>
                  </a:lnTo>
                  <a:lnTo>
                    <a:pt x="272327" y="990956"/>
                  </a:lnTo>
                  <a:lnTo>
                    <a:pt x="272327" y="990212"/>
                  </a:lnTo>
                  <a:lnTo>
                    <a:pt x="544010" y="675591"/>
                  </a:lnTo>
                  <a:lnTo>
                    <a:pt x="54401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90A05"/>
                </a:gs>
                <a:gs pos="73000">
                  <a:srgbClr val="A80804"/>
                </a:gs>
              </a:gsLst>
              <a:path path="circle">
                <a:fillToRect r="100000" b="100000"/>
              </a:path>
              <a:tileRect l="-100000" t="-100000"/>
            </a:gradFill>
            <a:ln w="57150">
              <a:noFill/>
            </a:ln>
            <a:effectLst>
              <a:outerShdw blurRad="203200" dist="76200" dir="5400000" sx="96000" sy="96000" algn="t" rotWithShape="0">
                <a:srgbClr val="A80804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110000"/>
                </a:lnSpc>
              </a:pPr>
              <a:endParaRPr lang="zh-CN" altLang="en-US" sz="1600" dirty="0">
                <a:gradFill>
                  <a:gsLst>
                    <a:gs pos="5000">
                      <a:srgbClr val="BC1E1E"/>
                    </a:gs>
                    <a:gs pos="100000">
                      <a:srgbClr val="771313"/>
                    </a:gs>
                  </a:gsLst>
                  <a:lin ang="48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95478" y="289507"/>
              <a:ext cx="313675" cy="423747"/>
            </a:xfrm>
            <a:prstGeom prst="chevron">
              <a:avLst>
                <a:gd name="adj" fmla="val 79774"/>
              </a:avLst>
            </a:prstGeom>
            <a:gradFill flip="none" rotWithShape="1">
              <a:gsLst>
                <a:gs pos="0">
                  <a:srgbClr val="F8DA9E">
                    <a:alpha val="0"/>
                  </a:srgbClr>
                </a:gs>
                <a:gs pos="100000">
                  <a:srgbClr val="F8DA9E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思源黑体 CN Normal" panose="020B04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14621" y="888498"/>
            <a:ext cx="461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spcBef>
                <a:spcPts val="300"/>
              </a:spcBef>
              <a:spcAft>
                <a:spcPts val="300"/>
              </a:spcAft>
            </a:pP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5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、</a:t>
            </a: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On-Call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在研发流程中的定位</a:t>
            </a:r>
            <a:endParaRPr lang="en-GB" altLang="zh-CN" sz="2000" dirty="0"/>
          </a:p>
        </p:txBody>
      </p:sp>
      <p:sp>
        <p:nvSpPr>
          <p:cNvPr id="8" name="文本框 7"/>
          <p:cNvSpPr txBox="1"/>
          <p:nvPr/>
        </p:nvSpPr>
        <p:spPr>
          <a:xfrm>
            <a:off x="283929" y="3779133"/>
            <a:ext cx="461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spcBef>
                <a:spcPts val="300"/>
              </a:spcBef>
              <a:spcAft>
                <a:spcPts val="300"/>
              </a:spcAft>
            </a:pP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6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、运行案例</a:t>
            </a:r>
            <a:endParaRPr lang="en-GB" altLang="zh-CN" sz="2000" dirty="0"/>
          </a:p>
        </p:txBody>
      </p:sp>
      <p:graphicFrame>
        <p:nvGraphicFramePr>
          <p:cNvPr id="9" name="图示 8"/>
          <p:cNvGraphicFramePr/>
          <p:nvPr/>
        </p:nvGraphicFramePr>
        <p:xfrm>
          <a:off x="6393143" y="975955"/>
          <a:ext cx="4612213" cy="25219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376967" y="1342075"/>
            <a:ext cx="2602853" cy="461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b="1" dirty="0">
                <a:solidFill>
                  <a:srgbClr val="FF000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核心点 </a:t>
            </a:r>
            <a:r>
              <a:rPr lang="en-US" altLang="zh-CN" b="1" dirty="0">
                <a:solidFill>
                  <a:srgbClr val="FF000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–</a:t>
            </a:r>
            <a:r>
              <a:rPr lang="zh-CN" altLang="en-US" b="1" dirty="0">
                <a:solidFill>
                  <a:srgbClr val="FF000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面向技术团队</a:t>
            </a:r>
            <a:endParaRPr lang="en-US" altLang="zh-CN" b="1" dirty="0">
              <a:solidFill>
                <a:srgbClr val="FF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03477" y="1856694"/>
            <a:ext cx="6406098" cy="1356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zh-CN" sz="1600" spc="0" dirty="0" err="1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toC</a:t>
            </a: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用户：视频、</a:t>
            </a:r>
            <a:r>
              <a:rPr lang="en-GB" altLang="zh-CN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QQ</a:t>
            </a:r>
            <a:r>
              <a:rPr lang="zh-CN" altLang="en-GB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、</a:t>
            </a: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文档等产品</a:t>
            </a:r>
            <a:r>
              <a:rPr lang="zh-CN" altLang="en-US" sz="1600" spc="0" dirty="0">
                <a:solidFill>
                  <a:schemeClr val="bg2">
                    <a:lumMod val="25000"/>
                  </a:schemeClr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的用户反馈，聚类告警通知研发</a:t>
            </a:r>
            <a:endParaRPr lang="en-US" altLang="zh-CN" sz="1600" spc="0" dirty="0">
              <a:solidFill>
                <a:schemeClr val="bg2">
                  <a:lumMod val="25000"/>
                </a:schemeClr>
              </a:solidFill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lvl="0" indent="-28575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zh-CN" sz="1600" spc="0" dirty="0" err="1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toB</a:t>
            </a: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用户：云产品的客户反馈，售后</a:t>
            </a:r>
            <a:r>
              <a:rPr lang="en-US" altLang="zh-CN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/</a:t>
            </a: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技术支持人工找研发</a:t>
            </a:r>
            <a:endParaRPr lang="en-US" altLang="zh-CN" sz="1600" spc="0" dirty="0">
              <a:solidFill>
                <a:srgbClr val="333333"/>
              </a:solidFill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lvl="0" indent="-28575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内部用户：内部平台中台的用户反馈，内部用户人工找研发</a:t>
            </a:r>
            <a:endParaRPr lang="zh-CN" altLang="en-US" sz="1600" dirty="0"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cxnSp>
        <p:nvCxnSpPr>
          <p:cNvPr id="12" name="直线连接符 11"/>
          <p:cNvCxnSpPr/>
          <p:nvPr/>
        </p:nvCxnSpPr>
        <p:spPr>
          <a:xfrm flipH="1">
            <a:off x="272168" y="3638521"/>
            <a:ext cx="1168448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370224" y="4261261"/>
            <a:ext cx="3651650" cy="1759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全渠道接入：</a:t>
            </a:r>
            <a:endParaRPr lang="en-US" altLang="zh-CN" sz="1600" dirty="0">
              <a:solidFill>
                <a:srgbClr val="333333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lvl="0" indent="-28575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持续观测与提升故障自动发现比例</a:t>
            </a:r>
            <a:endParaRPr lang="en-US" altLang="zh-CN" sz="1600" dirty="0">
              <a:solidFill>
                <a:srgbClr val="333333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lvl="0" indent="-28575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数据置信度大大提升</a:t>
            </a:r>
            <a:endParaRPr lang="en-US" altLang="zh-CN" sz="1600" dirty="0">
              <a:solidFill>
                <a:srgbClr val="333333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lvl="0" indent="-28575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技术团队一站式管理各类事件</a:t>
            </a:r>
            <a:endParaRPr lang="en-US" altLang="zh-CN" sz="1600" spc="0" dirty="0">
              <a:solidFill>
                <a:srgbClr val="333333"/>
              </a:solidFill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8168" y="3817257"/>
            <a:ext cx="7511798" cy="260462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51491" y="194414"/>
            <a:ext cx="775797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在鹅厂的大规模落地实践 </a:t>
            </a:r>
            <a:r>
              <a:rPr lang="en-US" altLang="zh-CN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–</a:t>
            </a:r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 </a:t>
            </a:r>
            <a:r>
              <a:rPr lang="en-US" altLang="zh-CN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On-Call</a:t>
            </a:r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响应管理</a:t>
            </a:r>
            <a:endParaRPr lang="zh-CN" altLang="en-US" sz="2400" b="1" spc="3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76200" dist="38100" dir="2700000" algn="tl" rotWithShape="0">
                  <a:schemeClr val="tx1">
                    <a:lumMod val="75000"/>
                    <a:lumOff val="25000"/>
                    <a:alpha val="21000"/>
                  </a:schemeClr>
                </a:outerShdw>
                <a:reflection blurRad="127000" stA="24000" endPos="28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194413"/>
            <a:ext cx="968770" cy="461665"/>
            <a:chOff x="0" y="229376"/>
            <a:chExt cx="1065467" cy="544011"/>
          </a:xfrm>
        </p:grpSpPr>
        <p:sp>
          <p:nvSpPr>
            <p:cNvPr id="4" name="任意多边形 61"/>
            <p:cNvSpPr/>
            <p:nvPr/>
          </p:nvSpPr>
          <p:spPr>
            <a:xfrm rot="16200000" flipH="1">
              <a:off x="260729" y="-31352"/>
              <a:ext cx="544010" cy="1065467"/>
            </a:xfrm>
            <a:custGeom>
              <a:avLst/>
              <a:gdLst>
                <a:gd name="connsiteX0" fmla="*/ 0 w 544010"/>
                <a:gd name="connsiteY0" fmla="*/ 0 h 1065467"/>
                <a:gd name="connsiteX1" fmla="*/ 0 w 544010"/>
                <a:gd name="connsiteY1" fmla="*/ 750102 h 1065467"/>
                <a:gd name="connsiteX2" fmla="*/ 271684 w 544010"/>
                <a:gd name="connsiteY2" fmla="*/ 1064723 h 1065467"/>
                <a:gd name="connsiteX3" fmla="*/ 271684 w 544010"/>
                <a:gd name="connsiteY3" fmla="*/ 1065467 h 1065467"/>
                <a:gd name="connsiteX4" fmla="*/ 272005 w 544010"/>
                <a:gd name="connsiteY4" fmla="*/ 1065095 h 1065467"/>
                <a:gd name="connsiteX5" fmla="*/ 272327 w 544010"/>
                <a:gd name="connsiteY5" fmla="*/ 1065467 h 1065467"/>
                <a:gd name="connsiteX6" fmla="*/ 272327 w 544010"/>
                <a:gd name="connsiteY6" fmla="*/ 1064723 h 1065467"/>
                <a:gd name="connsiteX7" fmla="*/ 544010 w 544010"/>
                <a:gd name="connsiteY7" fmla="*/ 750102 h 1065467"/>
                <a:gd name="connsiteX8" fmla="*/ 544010 w 544010"/>
                <a:gd name="connsiteY8" fmla="*/ 0 h 106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" h="1065467">
                  <a:moveTo>
                    <a:pt x="0" y="0"/>
                  </a:moveTo>
                  <a:lnTo>
                    <a:pt x="0" y="750102"/>
                  </a:lnTo>
                  <a:lnTo>
                    <a:pt x="271684" y="1064723"/>
                  </a:lnTo>
                  <a:lnTo>
                    <a:pt x="271684" y="1065467"/>
                  </a:lnTo>
                  <a:lnTo>
                    <a:pt x="272005" y="1065095"/>
                  </a:lnTo>
                  <a:lnTo>
                    <a:pt x="272327" y="1065467"/>
                  </a:lnTo>
                  <a:lnTo>
                    <a:pt x="272327" y="1064723"/>
                  </a:lnTo>
                  <a:lnTo>
                    <a:pt x="544010" y="750102"/>
                  </a:lnTo>
                  <a:lnTo>
                    <a:pt x="544010" y="0"/>
                  </a:lnTo>
                  <a:close/>
                </a:path>
              </a:pathLst>
            </a:custGeom>
            <a:solidFill>
              <a:srgbClr val="F8D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5" name="任意多边形 63"/>
            <p:cNvSpPr/>
            <p:nvPr/>
          </p:nvSpPr>
          <p:spPr>
            <a:xfrm rot="16200000" flipH="1">
              <a:off x="223473" y="5903"/>
              <a:ext cx="544010" cy="990956"/>
            </a:xfrm>
            <a:custGeom>
              <a:avLst/>
              <a:gdLst>
                <a:gd name="connsiteX0" fmla="*/ 0 w 544010"/>
                <a:gd name="connsiteY0" fmla="*/ 0 h 990956"/>
                <a:gd name="connsiteX1" fmla="*/ 0 w 544010"/>
                <a:gd name="connsiteY1" fmla="*/ 675591 h 990956"/>
                <a:gd name="connsiteX2" fmla="*/ 271684 w 544010"/>
                <a:gd name="connsiteY2" fmla="*/ 990212 h 990956"/>
                <a:gd name="connsiteX3" fmla="*/ 271684 w 544010"/>
                <a:gd name="connsiteY3" fmla="*/ 990956 h 990956"/>
                <a:gd name="connsiteX4" fmla="*/ 272005 w 544010"/>
                <a:gd name="connsiteY4" fmla="*/ 990584 h 990956"/>
                <a:gd name="connsiteX5" fmla="*/ 272327 w 544010"/>
                <a:gd name="connsiteY5" fmla="*/ 990956 h 990956"/>
                <a:gd name="connsiteX6" fmla="*/ 272327 w 544010"/>
                <a:gd name="connsiteY6" fmla="*/ 990212 h 990956"/>
                <a:gd name="connsiteX7" fmla="*/ 544010 w 544010"/>
                <a:gd name="connsiteY7" fmla="*/ 675591 h 990956"/>
                <a:gd name="connsiteX8" fmla="*/ 544010 w 544010"/>
                <a:gd name="connsiteY8" fmla="*/ 0 h 99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" h="990956">
                  <a:moveTo>
                    <a:pt x="0" y="0"/>
                  </a:moveTo>
                  <a:lnTo>
                    <a:pt x="0" y="675591"/>
                  </a:lnTo>
                  <a:lnTo>
                    <a:pt x="271684" y="990212"/>
                  </a:lnTo>
                  <a:lnTo>
                    <a:pt x="271684" y="990956"/>
                  </a:lnTo>
                  <a:lnTo>
                    <a:pt x="272005" y="990584"/>
                  </a:lnTo>
                  <a:lnTo>
                    <a:pt x="272327" y="990956"/>
                  </a:lnTo>
                  <a:lnTo>
                    <a:pt x="272327" y="990212"/>
                  </a:lnTo>
                  <a:lnTo>
                    <a:pt x="544010" y="675591"/>
                  </a:lnTo>
                  <a:lnTo>
                    <a:pt x="54401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90A05"/>
                </a:gs>
                <a:gs pos="73000">
                  <a:srgbClr val="A80804"/>
                </a:gs>
              </a:gsLst>
              <a:path path="circle">
                <a:fillToRect r="100000" b="100000"/>
              </a:path>
              <a:tileRect l="-100000" t="-100000"/>
            </a:gradFill>
            <a:ln w="57150">
              <a:noFill/>
            </a:ln>
            <a:effectLst>
              <a:outerShdw blurRad="203200" dist="76200" dir="5400000" sx="96000" sy="96000" algn="t" rotWithShape="0">
                <a:srgbClr val="A80804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110000"/>
                </a:lnSpc>
              </a:pPr>
              <a:endParaRPr lang="zh-CN" altLang="en-US" sz="1600" dirty="0">
                <a:gradFill>
                  <a:gsLst>
                    <a:gs pos="5000">
                      <a:srgbClr val="BC1E1E"/>
                    </a:gs>
                    <a:gs pos="100000">
                      <a:srgbClr val="771313"/>
                    </a:gs>
                  </a:gsLst>
                  <a:lin ang="48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95478" y="289507"/>
              <a:ext cx="313675" cy="423747"/>
            </a:xfrm>
            <a:prstGeom prst="chevron">
              <a:avLst>
                <a:gd name="adj" fmla="val 79774"/>
              </a:avLst>
            </a:prstGeom>
            <a:gradFill flip="none" rotWithShape="1">
              <a:gsLst>
                <a:gs pos="0">
                  <a:srgbClr val="F8DA9E">
                    <a:alpha val="0"/>
                  </a:srgbClr>
                </a:gs>
                <a:gs pos="100000">
                  <a:srgbClr val="F8DA9E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思源黑体 CN Normal" panose="020B04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8206" y="4566779"/>
            <a:ext cx="6416305" cy="176741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283929" y="797851"/>
            <a:ext cx="461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spcBef>
                <a:spcPts val="300"/>
              </a:spcBef>
              <a:spcAft>
                <a:spcPts val="300"/>
              </a:spcAft>
            </a:pP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1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、</a:t>
            </a: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On-Call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保证标准化执行</a:t>
            </a:r>
            <a:endParaRPr lang="en-GB" altLang="zh-CN" sz="2000" dirty="0"/>
          </a:p>
        </p:txBody>
      </p:sp>
      <p:sp>
        <p:nvSpPr>
          <p:cNvPr id="17" name="文本框 16"/>
          <p:cNvSpPr txBox="1"/>
          <p:nvPr/>
        </p:nvSpPr>
        <p:spPr>
          <a:xfrm>
            <a:off x="303477" y="4277401"/>
            <a:ext cx="461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spcBef>
                <a:spcPts val="300"/>
              </a:spcBef>
              <a:spcAft>
                <a:spcPts val="300"/>
              </a:spcAft>
            </a:pP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2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、</a:t>
            </a: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On-Call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业务管理</a:t>
            </a:r>
            <a:endParaRPr lang="en-GB" altLang="zh-CN" sz="2000" dirty="0"/>
          </a:p>
        </p:txBody>
      </p:sp>
      <p:sp>
        <p:nvSpPr>
          <p:cNvPr id="18" name="文本框 17"/>
          <p:cNvSpPr txBox="1"/>
          <p:nvPr/>
        </p:nvSpPr>
        <p:spPr>
          <a:xfrm>
            <a:off x="539755" y="1176010"/>
            <a:ext cx="9563250" cy="420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60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基础功能 </a:t>
            </a:r>
            <a:r>
              <a:rPr lang="en-US" altLang="zh-CN" sz="160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-</a:t>
            </a:r>
            <a:r>
              <a:rPr lang="zh-CN" altLang="en-US" sz="160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 业务管理、值班管理、升级策略、工单管理，保证</a:t>
            </a:r>
            <a:r>
              <a:rPr lang="en-US" altLang="zh-CN" sz="160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On-Call</a:t>
            </a:r>
            <a:r>
              <a:rPr lang="zh-CN" altLang="en-US" sz="160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标准化执行，覆盖</a:t>
            </a:r>
            <a:r>
              <a:rPr lang="en-US" altLang="zh-CN" sz="160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MTTR</a:t>
            </a:r>
            <a:r>
              <a:rPr lang="zh-CN" altLang="en-US" sz="160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全周期</a:t>
            </a:r>
            <a:endParaRPr lang="zh-CN" altLang="en-US" sz="1600" dirty="0"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39755" y="4690425"/>
            <a:ext cx="2816903" cy="420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60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Service</a:t>
            </a:r>
            <a:r>
              <a:rPr lang="zh-CN" altLang="en-US" sz="160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为最小业务管理单元</a:t>
            </a:r>
            <a:endParaRPr lang="zh-CN" altLang="en-US" sz="1600" dirty="0"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cxnSp>
        <p:nvCxnSpPr>
          <p:cNvPr id="20" name="直线连接符 19"/>
          <p:cNvCxnSpPr/>
          <p:nvPr/>
        </p:nvCxnSpPr>
        <p:spPr>
          <a:xfrm flipH="1">
            <a:off x="253760" y="4168550"/>
            <a:ext cx="1168448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445" y="1634504"/>
            <a:ext cx="9797425" cy="247487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51491" y="194414"/>
            <a:ext cx="775797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在鹅厂的大规模落地实践 </a:t>
            </a:r>
            <a:r>
              <a:rPr lang="en-US" altLang="zh-CN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–</a:t>
            </a:r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 </a:t>
            </a:r>
            <a:r>
              <a:rPr lang="en-US" altLang="zh-CN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On-Call</a:t>
            </a:r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响应管理</a:t>
            </a:r>
            <a:endParaRPr lang="zh-CN" altLang="en-US" sz="2400" b="1" spc="3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76200" dist="38100" dir="2700000" algn="tl" rotWithShape="0">
                  <a:schemeClr val="tx1">
                    <a:lumMod val="75000"/>
                    <a:lumOff val="25000"/>
                    <a:alpha val="21000"/>
                  </a:schemeClr>
                </a:outerShdw>
                <a:reflection blurRad="127000" stA="24000" endPos="28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194413"/>
            <a:ext cx="968770" cy="461665"/>
            <a:chOff x="0" y="229376"/>
            <a:chExt cx="1065467" cy="544011"/>
          </a:xfrm>
        </p:grpSpPr>
        <p:sp>
          <p:nvSpPr>
            <p:cNvPr id="4" name="任意多边形 61"/>
            <p:cNvSpPr/>
            <p:nvPr/>
          </p:nvSpPr>
          <p:spPr>
            <a:xfrm rot="16200000" flipH="1">
              <a:off x="260729" y="-31352"/>
              <a:ext cx="544010" cy="1065467"/>
            </a:xfrm>
            <a:custGeom>
              <a:avLst/>
              <a:gdLst>
                <a:gd name="connsiteX0" fmla="*/ 0 w 544010"/>
                <a:gd name="connsiteY0" fmla="*/ 0 h 1065467"/>
                <a:gd name="connsiteX1" fmla="*/ 0 w 544010"/>
                <a:gd name="connsiteY1" fmla="*/ 750102 h 1065467"/>
                <a:gd name="connsiteX2" fmla="*/ 271684 w 544010"/>
                <a:gd name="connsiteY2" fmla="*/ 1064723 h 1065467"/>
                <a:gd name="connsiteX3" fmla="*/ 271684 w 544010"/>
                <a:gd name="connsiteY3" fmla="*/ 1065467 h 1065467"/>
                <a:gd name="connsiteX4" fmla="*/ 272005 w 544010"/>
                <a:gd name="connsiteY4" fmla="*/ 1065095 h 1065467"/>
                <a:gd name="connsiteX5" fmla="*/ 272327 w 544010"/>
                <a:gd name="connsiteY5" fmla="*/ 1065467 h 1065467"/>
                <a:gd name="connsiteX6" fmla="*/ 272327 w 544010"/>
                <a:gd name="connsiteY6" fmla="*/ 1064723 h 1065467"/>
                <a:gd name="connsiteX7" fmla="*/ 544010 w 544010"/>
                <a:gd name="connsiteY7" fmla="*/ 750102 h 1065467"/>
                <a:gd name="connsiteX8" fmla="*/ 544010 w 544010"/>
                <a:gd name="connsiteY8" fmla="*/ 0 h 106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" h="1065467">
                  <a:moveTo>
                    <a:pt x="0" y="0"/>
                  </a:moveTo>
                  <a:lnTo>
                    <a:pt x="0" y="750102"/>
                  </a:lnTo>
                  <a:lnTo>
                    <a:pt x="271684" y="1064723"/>
                  </a:lnTo>
                  <a:lnTo>
                    <a:pt x="271684" y="1065467"/>
                  </a:lnTo>
                  <a:lnTo>
                    <a:pt x="272005" y="1065095"/>
                  </a:lnTo>
                  <a:lnTo>
                    <a:pt x="272327" y="1065467"/>
                  </a:lnTo>
                  <a:lnTo>
                    <a:pt x="272327" y="1064723"/>
                  </a:lnTo>
                  <a:lnTo>
                    <a:pt x="544010" y="750102"/>
                  </a:lnTo>
                  <a:lnTo>
                    <a:pt x="544010" y="0"/>
                  </a:lnTo>
                  <a:close/>
                </a:path>
              </a:pathLst>
            </a:custGeom>
            <a:solidFill>
              <a:srgbClr val="F8D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5" name="任意多边形 63"/>
            <p:cNvSpPr/>
            <p:nvPr/>
          </p:nvSpPr>
          <p:spPr>
            <a:xfrm rot="16200000" flipH="1">
              <a:off x="223473" y="5903"/>
              <a:ext cx="544010" cy="990956"/>
            </a:xfrm>
            <a:custGeom>
              <a:avLst/>
              <a:gdLst>
                <a:gd name="connsiteX0" fmla="*/ 0 w 544010"/>
                <a:gd name="connsiteY0" fmla="*/ 0 h 990956"/>
                <a:gd name="connsiteX1" fmla="*/ 0 w 544010"/>
                <a:gd name="connsiteY1" fmla="*/ 675591 h 990956"/>
                <a:gd name="connsiteX2" fmla="*/ 271684 w 544010"/>
                <a:gd name="connsiteY2" fmla="*/ 990212 h 990956"/>
                <a:gd name="connsiteX3" fmla="*/ 271684 w 544010"/>
                <a:gd name="connsiteY3" fmla="*/ 990956 h 990956"/>
                <a:gd name="connsiteX4" fmla="*/ 272005 w 544010"/>
                <a:gd name="connsiteY4" fmla="*/ 990584 h 990956"/>
                <a:gd name="connsiteX5" fmla="*/ 272327 w 544010"/>
                <a:gd name="connsiteY5" fmla="*/ 990956 h 990956"/>
                <a:gd name="connsiteX6" fmla="*/ 272327 w 544010"/>
                <a:gd name="connsiteY6" fmla="*/ 990212 h 990956"/>
                <a:gd name="connsiteX7" fmla="*/ 544010 w 544010"/>
                <a:gd name="connsiteY7" fmla="*/ 675591 h 990956"/>
                <a:gd name="connsiteX8" fmla="*/ 544010 w 544010"/>
                <a:gd name="connsiteY8" fmla="*/ 0 h 99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" h="990956">
                  <a:moveTo>
                    <a:pt x="0" y="0"/>
                  </a:moveTo>
                  <a:lnTo>
                    <a:pt x="0" y="675591"/>
                  </a:lnTo>
                  <a:lnTo>
                    <a:pt x="271684" y="990212"/>
                  </a:lnTo>
                  <a:lnTo>
                    <a:pt x="271684" y="990956"/>
                  </a:lnTo>
                  <a:lnTo>
                    <a:pt x="272005" y="990584"/>
                  </a:lnTo>
                  <a:lnTo>
                    <a:pt x="272327" y="990956"/>
                  </a:lnTo>
                  <a:lnTo>
                    <a:pt x="272327" y="990212"/>
                  </a:lnTo>
                  <a:lnTo>
                    <a:pt x="544010" y="675591"/>
                  </a:lnTo>
                  <a:lnTo>
                    <a:pt x="54401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90A05"/>
                </a:gs>
                <a:gs pos="73000">
                  <a:srgbClr val="A80804"/>
                </a:gs>
              </a:gsLst>
              <a:path path="circle">
                <a:fillToRect r="100000" b="100000"/>
              </a:path>
              <a:tileRect l="-100000" t="-100000"/>
            </a:gradFill>
            <a:ln w="57150">
              <a:noFill/>
            </a:ln>
            <a:effectLst>
              <a:outerShdw blurRad="203200" dist="76200" dir="5400000" sx="96000" sy="96000" algn="t" rotWithShape="0">
                <a:srgbClr val="A80804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110000"/>
                </a:lnSpc>
              </a:pPr>
              <a:endParaRPr lang="zh-CN" altLang="en-US" sz="1600" dirty="0">
                <a:gradFill>
                  <a:gsLst>
                    <a:gs pos="5000">
                      <a:srgbClr val="BC1E1E"/>
                    </a:gs>
                    <a:gs pos="100000">
                      <a:srgbClr val="771313"/>
                    </a:gs>
                  </a:gsLst>
                  <a:lin ang="48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95478" y="289507"/>
              <a:ext cx="313675" cy="423747"/>
            </a:xfrm>
            <a:prstGeom prst="chevron">
              <a:avLst>
                <a:gd name="adj" fmla="val 79774"/>
              </a:avLst>
            </a:prstGeom>
            <a:gradFill flip="none" rotWithShape="1">
              <a:gsLst>
                <a:gs pos="0">
                  <a:srgbClr val="F8DA9E">
                    <a:alpha val="0"/>
                  </a:srgbClr>
                </a:gs>
                <a:gs pos="100000">
                  <a:srgbClr val="F8DA9E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思源黑体 CN Normal" panose="020B04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83929" y="797851"/>
            <a:ext cx="461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spcBef>
                <a:spcPts val="300"/>
              </a:spcBef>
              <a:spcAft>
                <a:spcPts val="300"/>
              </a:spcAft>
            </a:pP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3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、值班管理</a:t>
            </a:r>
            <a:endParaRPr lang="en-GB" altLang="zh-CN" sz="2000" dirty="0"/>
          </a:p>
        </p:txBody>
      </p:sp>
      <p:sp>
        <p:nvSpPr>
          <p:cNvPr id="8" name="文本框 7"/>
          <p:cNvSpPr txBox="1"/>
          <p:nvPr/>
        </p:nvSpPr>
        <p:spPr>
          <a:xfrm>
            <a:off x="344030" y="1111102"/>
            <a:ext cx="6406098" cy="420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600" dirty="0">
                <a:solidFill>
                  <a:srgbClr val="FF0000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提升团队整体研发效率、提升故障处理效率</a:t>
            </a:r>
            <a:endParaRPr lang="zh-CN" altLang="en-US" sz="1600" dirty="0">
              <a:solidFill>
                <a:srgbClr val="FF0000"/>
              </a:solidFill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96943" y="825838"/>
            <a:ext cx="461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spcBef>
                <a:spcPts val="300"/>
              </a:spcBef>
              <a:spcAft>
                <a:spcPts val="300"/>
              </a:spcAft>
            </a:pP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4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、升级策略</a:t>
            </a:r>
            <a:endParaRPr lang="en-GB" altLang="zh-CN" sz="2000" dirty="0"/>
          </a:p>
        </p:txBody>
      </p:sp>
      <p:sp>
        <p:nvSpPr>
          <p:cNvPr id="10" name="文本框 9"/>
          <p:cNvSpPr txBox="1"/>
          <p:nvPr/>
        </p:nvSpPr>
        <p:spPr>
          <a:xfrm>
            <a:off x="6411964" y="3607891"/>
            <a:ext cx="461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spcBef>
                <a:spcPts val="300"/>
              </a:spcBef>
              <a:spcAft>
                <a:spcPts val="300"/>
              </a:spcAft>
            </a:pP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5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、工单管理</a:t>
            </a:r>
            <a:endParaRPr lang="en-US" altLang="zh-CN" sz="2000" b="1" dirty="0">
              <a:solidFill>
                <a:srgbClr val="333333"/>
              </a:solidFill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448427" y="1596325"/>
          <a:ext cx="5632552" cy="2210520"/>
        </p:xfrm>
        <a:graphic>
          <a:graphicData uri="http://schemas.openxmlformats.org/drawingml/2006/table">
            <a:tbl>
              <a:tblPr/>
              <a:tblGrid>
                <a:gridCol w="2825654"/>
                <a:gridCol w="2806898"/>
              </a:tblGrid>
              <a:tr h="434030"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zh-CN" altLang="en-US" sz="1600" b="1" i="0" spc="0" dirty="0">
                          <a:solidFill>
                            <a:srgbClr val="333333"/>
                          </a:solidFill>
                          <a:effectLst/>
                          <a:latin typeface="TencentSans W7" panose="020C04030202040F0204" pitchFamily="34" charset="-122"/>
                          <a:ea typeface="TencentSans W7" panose="020C04030202040F0204" pitchFamily="34" charset="-122"/>
                        </a:rPr>
                        <a:t>传统运营模式</a:t>
                      </a:r>
                      <a:endParaRPr lang="zh-CN" altLang="en-US" sz="1600" b="1" i="0" dirty="0">
                        <a:effectLst/>
                        <a:latin typeface="TencentSans W7" panose="020C04030202040F0204" pitchFamily="34" charset="-122"/>
                        <a:ea typeface="TencentSans W7" panose="020C04030202040F0204" pitchFamily="34" charset="-122"/>
                      </a:endParaRPr>
                    </a:p>
                  </a:txBody>
                  <a:tcPr marL="54691" marR="54691" marT="36460" marB="3646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600" b="1" i="0" spc="0" dirty="0">
                          <a:solidFill>
                            <a:srgbClr val="333333"/>
                          </a:solidFill>
                          <a:effectLst/>
                          <a:latin typeface="TencentSans W7" panose="020C04030202040F0204" pitchFamily="34" charset="-122"/>
                          <a:ea typeface="TencentSans W7" panose="020C04030202040F0204" pitchFamily="34" charset="-122"/>
                        </a:rPr>
                        <a:t>On-Call</a:t>
                      </a:r>
                      <a:r>
                        <a:rPr lang="zh-CN" altLang="en-US" sz="1600" b="1" i="0" spc="0" dirty="0">
                          <a:solidFill>
                            <a:srgbClr val="333333"/>
                          </a:solidFill>
                          <a:effectLst/>
                          <a:latin typeface="TencentSans W7" panose="020C04030202040F0204" pitchFamily="34" charset="-122"/>
                          <a:ea typeface="TencentSans W7" panose="020C04030202040F0204" pitchFamily="34" charset="-122"/>
                        </a:rPr>
                        <a:t>值班模式</a:t>
                      </a:r>
                      <a:endParaRPr lang="zh-CN" altLang="en-US" sz="1600" b="1" i="0" dirty="0">
                        <a:effectLst/>
                        <a:latin typeface="TencentSans W7" panose="020C04030202040F0204" pitchFamily="34" charset="-122"/>
                        <a:ea typeface="TencentSans W7" panose="020C04030202040F0204" pitchFamily="34" charset="-122"/>
                      </a:endParaRPr>
                    </a:p>
                  </a:txBody>
                  <a:tcPr marL="54691" marR="54691" marT="36460" marB="3646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776490"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altLang="zh-CN" sz="1400" b="0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  <a:p>
                      <a:pPr marL="0" algn="l" font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altLang="zh-CN" sz="1400" b="0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  <a:p>
                      <a:pPr marL="0" algn="l" font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altLang="zh-CN" sz="1400" b="0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  <a:p>
                      <a:pPr marL="0" algn="l" font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altLang="zh-CN" sz="1400" b="0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54691" marR="54691" marT="36460" marB="3646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zh-CN" altLang="en-US" sz="1400" b="0" i="0" dirty="0">
                        <a:effectLst/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54691" marR="54691" marT="36460" marB="36460" anchor="ctr">
                    <a:lnL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2" name="直线连接符 11"/>
          <p:cNvCxnSpPr/>
          <p:nvPr/>
        </p:nvCxnSpPr>
        <p:spPr>
          <a:xfrm>
            <a:off x="6246471" y="902956"/>
            <a:ext cx="0" cy="552586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6411963" y="1225949"/>
            <a:ext cx="2248361" cy="866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600" dirty="0">
                <a:solidFill>
                  <a:srgbClr val="FF0000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多级别满足灵活性</a:t>
            </a:r>
            <a:endParaRPr lang="en-US" altLang="zh-CN" sz="1600" dirty="0">
              <a:solidFill>
                <a:srgbClr val="FF0000"/>
              </a:solidFill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lv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600" dirty="0">
                <a:solidFill>
                  <a:srgbClr val="FF000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多层级满足多角色</a:t>
            </a:r>
            <a:endParaRPr lang="zh-CN" altLang="en-US" sz="1600" dirty="0">
              <a:solidFill>
                <a:srgbClr val="FF0000"/>
              </a:solidFill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396943" y="4057996"/>
            <a:ext cx="1981850" cy="789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600" dirty="0">
                <a:solidFill>
                  <a:srgbClr val="FF000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串联大部分</a:t>
            </a:r>
            <a:r>
              <a:rPr lang="en-US" altLang="zh-CN" sz="1600" dirty="0">
                <a:solidFill>
                  <a:srgbClr val="FF000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On-Call</a:t>
            </a:r>
            <a:r>
              <a:rPr lang="zh-CN" altLang="en-US" sz="1600" dirty="0">
                <a:solidFill>
                  <a:srgbClr val="FF000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能力</a:t>
            </a:r>
            <a:endParaRPr lang="en-US" altLang="zh-CN" sz="1600" dirty="0">
              <a:solidFill>
                <a:srgbClr val="FF0000"/>
              </a:solidFill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cxnSp>
        <p:nvCxnSpPr>
          <p:cNvPr id="16" name="直线连接符 15"/>
          <p:cNvCxnSpPr/>
          <p:nvPr/>
        </p:nvCxnSpPr>
        <p:spPr>
          <a:xfrm flipH="1">
            <a:off x="6408409" y="3574831"/>
            <a:ext cx="568030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8793" y="3823966"/>
            <a:ext cx="3506850" cy="252493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428" y="3823966"/>
            <a:ext cx="5294386" cy="260485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74" y="2229118"/>
            <a:ext cx="1965862" cy="141761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2880" y="2039606"/>
            <a:ext cx="1682956" cy="173749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1474" y="1217947"/>
            <a:ext cx="3701488" cy="226778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51491" y="194414"/>
            <a:ext cx="775797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在鹅厂的大规模落地实践 </a:t>
            </a:r>
            <a:r>
              <a:rPr lang="en-US" altLang="zh-CN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–</a:t>
            </a:r>
            <a:r>
              <a:rPr lang="zh-CN" altLang="en-US" sz="2400" b="1" spc="300" dirty="0">
                <a:ln w="158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 质量数据模型</a:t>
            </a:r>
            <a:endParaRPr lang="zh-CN" altLang="en-US" sz="2400" b="1" spc="3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76200" dist="38100" dir="2700000" algn="tl" rotWithShape="0">
                  <a:schemeClr val="tx1">
                    <a:lumMod val="75000"/>
                    <a:lumOff val="25000"/>
                    <a:alpha val="21000"/>
                  </a:schemeClr>
                </a:outerShdw>
                <a:reflection blurRad="127000" stA="24000" endPos="28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194413"/>
            <a:ext cx="968770" cy="461665"/>
            <a:chOff x="0" y="229376"/>
            <a:chExt cx="1065467" cy="544011"/>
          </a:xfrm>
        </p:grpSpPr>
        <p:sp>
          <p:nvSpPr>
            <p:cNvPr id="4" name="任意多边形 61"/>
            <p:cNvSpPr/>
            <p:nvPr/>
          </p:nvSpPr>
          <p:spPr>
            <a:xfrm rot="16200000" flipH="1">
              <a:off x="260729" y="-31352"/>
              <a:ext cx="544010" cy="1065467"/>
            </a:xfrm>
            <a:custGeom>
              <a:avLst/>
              <a:gdLst>
                <a:gd name="connsiteX0" fmla="*/ 0 w 544010"/>
                <a:gd name="connsiteY0" fmla="*/ 0 h 1065467"/>
                <a:gd name="connsiteX1" fmla="*/ 0 w 544010"/>
                <a:gd name="connsiteY1" fmla="*/ 750102 h 1065467"/>
                <a:gd name="connsiteX2" fmla="*/ 271684 w 544010"/>
                <a:gd name="connsiteY2" fmla="*/ 1064723 h 1065467"/>
                <a:gd name="connsiteX3" fmla="*/ 271684 w 544010"/>
                <a:gd name="connsiteY3" fmla="*/ 1065467 h 1065467"/>
                <a:gd name="connsiteX4" fmla="*/ 272005 w 544010"/>
                <a:gd name="connsiteY4" fmla="*/ 1065095 h 1065467"/>
                <a:gd name="connsiteX5" fmla="*/ 272327 w 544010"/>
                <a:gd name="connsiteY5" fmla="*/ 1065467 h 1065467"/>
                <a:gd name="connsiteX6" fmla="*/ 272327 w 544010"/>
                <a:gd name="connsiteY6" fmla="*/ 1064723 h 1065467"/>
                <a:gd name="connsiteX7" fmla="*/ 544010 w 544010"/>
                <a:gd name="connsiteY7" fmla="*/ 750102 h 1065467"/>
                <a:gd name="connsiteX8" fmla="*/ 544010 w 544010"/>
                <a:gd name="connsiteY8" fmla="*/ 0 h 106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" h="1065467">
                  <a:moveTo>
                    <a:pt x="0" y="0"/>
                  </a:moveTo>
                  <a:lnTo>
                    <a:pt x="0" y="750102"/>
                  </a:lnTo>
                  <a:lnTo>
                    <a:pt x="271684" y="1064723"/>
                  </a:lnTo>
                  <a:lnTo>
                    <a:pt x="271684" y="1065467"/>
                  </a:lnTo>
                  <a:lnTo>
                    <a:pt x="272005" y="1065095"/>
                  </a:lnTo>
                  <a:lnTo>
                    <a:pt x="272327" y="1065467"/>
                  </a:lnTo>
                  <a:lnTo>
                    <a:pt x="272327" y="1064723"/>
                  </a:lnTo>
                  <a:lnTo>
                    <a:pt x="544010" y="750102"/>
                  </a:lnTo>
                  <a:lnTo>
                    <a:pt x="544010" y="0"/>
                  </a:lnTo>
                  <a:close/>
                </a:path>
              </a:pathLst>
            </a:custGeom>
            <a:solidFill>
              <a:srgbClr val="F8D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5" name="任意多边形 63"/>
            <p:cNvSpPr/>
            <p:nvPr/>
          </p:nvSpPr>
          <p:spPr>
            <a:xfrm rot="16200000" flipH="1">
              <a:off x="223473" y="5903"/>
              <a:ext cx="544010" cy="990956"/>
            </a:xfrm>
            <a:custGeom>
              <a:avLst/>
              <a:gdLst>
                <a:gd name="connsiteX0" fmla="*/ 0 w 544010"/>
                <a:gd name="connsiteY0" fmla="*/ 0 h 990956"/>
                <a:gd name="connsiteX1" fmla="*/ 0 w 544010"/>
                <a:gd name="connsiteY1" fmla="*/ 675591 h 990956"/>
                <a:gd name="connsiteX2" fmla="*/ 271684 w 544010"/>
                <a:gd name="connsiteY2" fmla="*/ 990212 h 990956"/>
                <a:gd name="connsiteX3" fmla="*/ 271684 w 544010"/>
                <a:gd name="connsiteY3" fmla="*/ 990956 h 990956"/>
                <a:gd name="connsiteX4" fmla="*/ 272005 w 544010"/>
                <a:gd name="connsiteY4" fmla="*/ 990584 h 990956"/>
                <a:gd name="connsiteX5" fmla="*/ 272327 w 544010"/>
                <a:gd name="connsiteY5" fmla="*/ 990956 h 990956"/>
                <a:gd name="connsiteX6" fmla="*/ 272327 w 544010"/>
                <a:gd name="connsiteY6" fmla="*/ 990212 h 990956"/>
                <a:gd name="connsiteX7" fmla="*/ 544010 w 544010"/>
                <a:gd name="connsiteY7" fmla="*/ 675591 h 990956"/>
                <a:gd name="connsiteX8" fmla="*/ 544010 w 544010"/>
                <a:gd name="connsiteY8" fmla="*/ 0 h 99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" h="990956">
                  <a:moveTo>
                    <a:pt x="0" y="0"/>
                  </a:moveTo>
                  <a:lnTo>
                    <a:pt x="0" y="675591"/>
                  </a:lnTo>
                  <a:lnTo>
                    <a:pt x="271684" y="990212"/>
                  </a:lnTo>
                  <a:lnTo>
                    <a:pt x="271684" y="990956"/>
                  </a:lnTo>
                  <a:lnTo>
                    <a:pt x="272005" y="990584"/>
                  </a:lnTo>
                  <a:lnTo>
                    <a:pt x="272327" y="990956"/>
                  </a:lnTo>
                  <a:lnTo>
                    <a:pt x="272327" y="990212"/>
                  </a:lnTo>
                  <a:lnTo>
                    <a:pt x="544010" y="675591"/>
                  </a:lnTo>
                  <a:lnTo>
                    <a:pt x="54401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90A05"/>
                </a:gs>
                <a:gs pos="73000">
                  <a:srgbClr val="A80804"/>
                </a:gs>
              </a:gsLst>
              <a:path path="circle">
                <a:fillToRect r="100000" b="100000"/>
              </a:path>
              <a:tileRect l="-100000" t="-100000"/>
            </a:gradFill>
            <a:ln w="57150">
              <a:noFill/>
            </a:ln>
            <a:effectLst>
              <a:outerShdw blurRad="203200" dist="76200" dir="5400000" sx="96000" sy="96000" algn="t" rotWithShape="0">
                <a:srgbClr val="A80804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110000"/>
                </a:lnSpc>
              </a:pPr>
              <a:endParaRPr lang="zh-CN" altLang="en-US" sz="1600" dirty="0">
                <a:gradFill>
                  <a:gsLst>
                    <a:gs pos="5000">
                      <a:srgbClr val="BC1E1E"/>
                    </a:gs>
                    <a:gs pos="100000">
                      <a:srgbClr val="771313"/>
                    </a:gs>
                  </a:gsLst>
                  <a:lin ang="48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95478" y="289507"/>
              <a:ext cx="313675" cy="423747"/>
            </a:xfrm>
            <a:prstGeom prst="chevron">
              <a:avLst>
                <a:gd name="adj" fmla="val 79774"/>
              </a:avLst>
            </a:prstGeom>
            <a:gradFill flip="none" rotWithShape="1">
              <a:gsLst>
                <a:gs pos="0">
                  <a:srgbClr val="F8DA9E">
                    <a:alpha val="0"/>
                  </a:srgbClr>
                </a:gs>
                <a:gs pos="100000">
                  <a:srgbClr val="F8DA9E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思源黑体 CN Normal" panose="020B04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93114" y="834906"/>
            <a:ext cx="461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spcBef>
                <a:spcPts val="300"/>
              </a:spcBef>
              <a:spcAft>
                <a:spcPts val="300"/>
              </a:spcAft>
            </a:pP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1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、数据模型分阶段</a:t>
            </a:r>
            <a:endParaRPr lang="en-GB" altLang="zh-CN" sz="2000" dirty="0"/>
          </a:p>
        </p:txBody>
      </p:sp>
      <p:sp>
        <p:nvSpPr>
          <p:cNvPr id="8" name="文本框 7"/>
          <p:cNvSpPr txBox="1"/>
          <p:nvPr/>
        </p:nvSpPr>
        <p:spPr>
          <a:xfrm>
            <a:off x="593114" y="3385217"/>
            <a:ext cx="461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spcBef>
                <a:spcPts val="300"/>
              </a:spcBef>
              <a:spcAft>
                <a:spcPts val="300"/>
              </a:spcAft>
            </a:pPr>
            <a:r>
              <a:rPr lang="en-US" altLang="zh-CN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2</a:t>
            </a: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、数据决策与管理稳定性</a:t>
            </a:r>
            <a:endParaRPr lang="en-GB" altLang="zh-CN" sz="2000" dirty="0"/>
          </a:p>
        </p:txBody>
      </p:sp>
      <p:sp>
        <p:nvSpPr>
          <p:cNvPr id="9" name="文本框 8"/>
          <p:cNvSpPr txBox="1"/>
          <p:nvPr/>
        </p:nvSpPr>
        <p:spPr>
          <a:xfrm>
            <a:off x="1051491" y="1235016"/>
            <a:ext cx="7416109" cy="1971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600" b="1" dirty="0">
                <a:solidFill>
                  <a:srgbClr val="FF000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通过整个体系的落地质量数据模型，不同阶段围绕不同数据维度</a:t>
            </a:r>
            <a:endParaRPr lang="en-GB" altLang="zh-CN" sz="1600" b="1" spc="0" dirty="0">
              <a:solidFill>
                <a:srgbClr val="FF0000"/>
              </a:solidFill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lvl="0" indent="-285750" algn="l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zh-CN" sz="1600" b="1" spc="0" dirty="0">
                <a:solidFill>
                  <a:srgbClr val="333333"/>
                </a:solidFill>
                <a:effectLst/>
                <a:latin typeface="TencentSans W7" panose="020C04030202040F0204" pitchFamily="34" charset="-122"/>
                <a:ea typeface="TencentSans W7" panose="020C04030202040F0204" pitchFamily="34" charset="-122"/>
              </a:rPr>
              <a:t>SLO</a:t>
            </a:r>
            <a:r>
              <a:rPr lang="zh-CN" altLang="en-US" sz="1600" b="1" spc="0" dirty="0">
                <a:solidFill>
                  <a:srgbClr val="333333"/>
                </a:solidFill>
                <a:effectLst/>
                <a:latin typeface="TencentSans W7" panose="020C04030202040F0204" pitchFamily="34" charset="-122"/>
                <a:ea typeface="TencentSans W7" panose="020C04030202040F0204" pitchFamily="34" charset="-122"/>
              </a:rPr>
              <a:t>数据</a:t>
            </a: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：核心场景、</a:t>
            </a:r>
            <a:r>
              <a:rPr lang="en-GB" altLang="zh-CN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SLO</a:t>
            </a: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、剩余错误预算</a:t>
            </a:r>
            <a:endParaRPr lang="zh-CN" altLang="en-US" sz="1600" dirty="0"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lvl="0" indent="-285750" algn="l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600" b="1" spc="0" dirty="0">
                <a:solidFill>
                  <a:srgbClr val="333333"/>
                </a:solidFill>
                <a:effectLst/>
                <a:latin typeface="TencentSans W7" panose="020C04030202040F0204" pitchFamily="34" charset="-122"/>
                <a:ea typeface="TencentSans W7" panose="020C04030202040F0204" pitchFamily="34" charset="-122"/>
              </a:rPr>
              <a:t>运营数据</a:t>
            </a: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：</a:t>
            </a:r>
            <a:r>
              <a:rPr lang="en-US" altLang="zh-CN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On-Call</a:t>
            </a: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效率、投入人力</a:t>
            </a:r>
            <a:endParaRPr lang="zh-CN" altLang="en-US" sz="1600" dirty="0"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lvl="0" indent="-285750" algn="l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6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渠道</a:t>
            </a:r>
            <a:r>
              <a:rPr lang="zh-CN" altLang="en-US" sz="1600" b="1" spc="0" dirty="0">
                <a:solidFill>
                  <a:srgbClr val="333333"/>
                </a:solidFill>
                <a:effectLst/>
                <a:latin typeface="TencentSans W7" panose="020C04030202040F0204" pitchFamily="34" charset="-122"/>
                <a:ea typeface="TencentSans W7" panose="020C04030202040F0204" pitchFamily="34" charset="-122"/>
              </a:rPr>
              <a:t>数据</a:t>
            </a: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：各产品渠道覆盖率、自动发现</a:t>
            </a:r>
            <a:r>
              <a:rPr lang="zh-CN" altLang="en-US" sz="1600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准召</a:t>
            </a: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率</a:t>
            </a:r>
            <a:endParaRPr lang="zh-CN" altLang="en-US" sz="1600" dirty="0"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lvl="0" indent="-285750" algn="l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600" b="1" spc="0" dirty="0">
                <a:solidFill>
                  <a:srgbClr val="333333"/>
                </a:solidFill>
                <a:effectLst/>
                <a:latin typeface="TencentSans W7" panose="020C04030202040F0204" pitchFamily="34" charset="-122"/>
                <a:ea typeface="TencentSans W7" panose="020C04030202040F0204" pitchFamily="34" charset="-122"/>
              </a:rPr>
              <a:t>质量数据</a:t>
            </a: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：</a:t>
            </a:r>
            <a:r>
              <a:rPr lang="en-GB" altLang="zh-CN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MTTR</a:t>
            </a:r>
            <a:r>
              <a:rPr lang="zh-CN" altLang="en-GB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、</a:t>
            </a:r>
            <a:r>
              <a:rPr lang="zh-CN" altLang="en-US" sz="16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故障数、严重程度、根因分类</a:t>
            </a:r>
            <a:endParaRPr lang="zh-CN" altLang="en-US" sz="1600" dirty="0"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51491" y="3862705"/>
            <a:ext cx="60998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基于以上数据，进行管理决策，制定稳定性相关</a:t>
            </a:r>
            <a:r>
              <a:rPr lang="en-US" altLang="zh-CN" sz="1600" b="1" dirty="0">
                <a:solidFill>
                  <a:srgbClr val="FF000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OKR</a:t>
            </a:r>
            <a:endParaRPr lang="zh-CN" altLang="en-US" sz="1600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8559386" y="5947887"/>
            <a:ext cx="33911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以上数据较敏感，仅提供文字示意</a:t>
            </a:r>
            <a:endParaRPr lang="zh-CN" altLang="en-US" sz="16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7722" y="4201259"/>
            <a:ext cx="6099858" cy="221952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背景图案&#10;&#10;低可信度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5811" cy="6858000"/>
          </a:xfrm>
          <a:prstGeom prst="rect">
            <a:avLst/>
          </a:prstGeom>
        </p:spPr>
      </p:pic>
      <p:sp>
        <p:nvSpPr>
          <p:cNvPr id="3" name="任意多边形 87"/>
          <p:cNvSpPr/>
          <p:nvPr/>
        </p:nvSpPr>
        <p:spPr>
          <a:xfrm>
            <a:off x="0" y="4610469"/>
            <a:ext cx="12192000" cy="2136321"/>
          </a:xfrm>
          <a:custGeom>
            <a:avLst/>
            <a:gdLst>
              <a:gd name="connsiteX0" fmla="*/ 0 w 12192000"/>
              <a:gd name="connsiteY0" fmla="*/ 0 h 2136321"/>
              <a:gd name="connsiteX1" fmla="*/ 6088796 w 12192000"/>
              <a:gd name="connsiteY1" fmla="*/ 589156 h 2136321"/>
              <a:gd name="connsiteX2" fmla="*/ 6088796 w 12192000"/>
              <a:gd name="connsiteY2" fmla="*/ 590550 h 2136321"/>
              <a:gd name="connsiteX3" fmla="*/ 6096000 w 12192000"/>
              <a:gd name="connsiteY3" fmla="*/ 589853 h 2136321"/>
              <a:gd name="connsiteX4" fmla="*/ 6103204 w 12192000"/>
              <a:gd name="connsiteY4" fmla="*/ 590550 h 2136321"/>
              <a:gd name="connsiteX5" fmla="*/ 6103204 w 12192000"/>
              <a:gd name="connsiteY5" fmla="*/ 589156 h 2136321"/>
              <a:gd name="connsiteX6" fmla="*/ 12192000 w 12192000"/>
              <a:gd name="connsiteY6" fmla="*/ 0 h 2136321"/>
              <a:gd name="connsiteX7" fmla="*/ 12192000 w 12192000"/>
              <a:gd name="connsiteY7" fmla="*/ 2136321 h 2136321"/>
              <a:gd name="connsiteX8" fmla="*/ 0 w 12192000"/>
              <a:gd name="connsiteY8" fmla="*/ 2136321 h 213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2136321">
                <a:moveTo>
                  <a:pt x="0" y="0"/>
                </a:moveTo>
                <a:lnTo>
                  <a:pt x="6088796" y="589156"/>
                </a:lnTo>
                <a:lnTo>
                  <a:pt x="6088796" y="590550"/>
                </a:lnTo>
                <a:lnTo>
                  <a:pt x="6096000" y="589853"/>
                </a:lnTo>
                <a:lnTo>
                  <a:pt x="6103204" y="590550"/>
                </a:lnTo>
                <a:lnTo>
                  <a:pt x="6103204" y="589156"/>
                </a:lnTo>
                <a:lnTo>
                  <a:pt x="12192000" y="0"/>
                </a:lnTo>
                <a:lnTo>
                  <a:pt x="12192000" y="2136321"/>
                </a:lnTo>
                <a:lnTo>
                  <a:pt x="0" y="2136321"/>
                </a:lnTo>
                <a:close/>
              </a:path>
            </a:pathLst>
          </a:custGeom>
          <a:solidFill>
            <a:srgbClr val="F8DA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4" name="任意多边形 86"/>
          <p:cNvSpPr/>
          <p:nvPr/>
        </p:nvSpPr>
        <p:spPr>
          <a:xfrm>
            <a:off x="0" y="4721680"/>
            <a:ext cx="12192000" cy="2136321"/>
          </a:xfrm>
          <a:custGeom>
            <a:avLst/>
            <a:gdLst>
              <a:gd name="connsiteX0" fmla="*/ 0 w 12192000"/>
              <a:gd name="connsiteY0" fmla="*/ 0 h 2136321"/>
              <a:gd name="connsiteX1" fmla="*/ 6088796 w 12192000"/>
              <a:gd name="connsiteY1" fmla="*/ 589156 h 2136321"/>
              <a:gd name="connsiteX2" fmla="*/ 6088796 w 12192000"/>
              <a:gd name="connsiteY2" fmla="*/ 590550 h 2136321"/>
              <a:gd name="connsiteX3" fmla="*/ 6096000 w 12192000"/>
              <a:gd name="connsiteY3" fmla="*/ 589853 h 2136321"/>
              <a:gd name="connsiteX4" fmla="*/ 6103204 w 12192000"/>
              <a:gd name="connsiteY4" fmla="*/ 590550 h 2136321"/>
              <a:gd name="connsiteX5" fmla="*/ 6103204 w 12192000"/>
              <a:gd name="connsiteY5" fmla="*/ 589156 h 2136321"/>
              <a:gd name="connsiteX6" fmla="*/ 12192000 w 12192000"/>
              <a:gd name="connsiteY6" fmla="*/ 0 h 2136321"/>
              <a:gd name="connsiteX7" fmla="*/ 12192000 w 12192000"/>
              <a:gd name="connsiteY7" fmla="*/ 2136321 h 2136321"/>
              <a:gd name="connsiteX8" fmla="*/ 0 w 12192000"/>
              <a:gd name="connsiteY8" fmla="*/ 2136321 h 213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2136321">
                <a:moveTo>
                  <a:pt x="0" y="0"/>
                </a:moveTo>
                <a:lnTo>
                  <a:pt x="6088796" y="589156"/>
                </a:lnTo>
                <a:lnTo>
                  <a:pt x="6088796" y="590550"/>
                </a:lnTo>
                <a:lnTo>
                  <a:pt x="6096000" y="589853"/>
                </a:lnTo>
                <a:lnTo>
                  <a:pt x="6103204" y="590550"/>
                </a:lnTo>
                <a:lnTo>
                  <a:pt x="6103204" y="589156"/>
                </a:lnTo>
                <a:lnTo>
                  <a:pt x="12192000" y="0"/>
                </a:lnTo>
                <a:lnTo>
                  <a:pt x="12192000" y="2136321"/>
                </a:lnTo>
                <a:lnTo>
                  <a:pt x="0" y="2136321"/>
                </a:lnTo>
                <a:close/>
              </a:path>
            </a:pathLst>
          </a:custGeom>
          <a:gradFill flip="none" rotWithShape="1">
            <a:gsLst>
              <a:gs pos="0">
                <a:srgbClr val="E90A05"/>
              </a:gs>
              <a:gs pos="73000">
                <a:srgbClr val="A80804"/>
              </a:gs>
            </a:gsLst>
            <a:path path="circle">
              <a:fillToRect r="100000" b="100000"/>
            </a:path>
            <a:tileRect l="-100000" t="-100000"/>
          </a:gradFill>
          <a:ln w="57150">
            <a:noFill/>
          </a:ln>
          <a:effectLst>
            <a:outerShdw blurRad="203200" dist="76200" dir="5400000" sx="96000" sy="96000" algn="t" rotWithShape="0">
              <a:srgbClr val="A80804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</a:pPr>
            <a:endParaRPr lang="zh-CN" altLang="en-US" sz="1600" dirty="0">
              <a:gradFill>
                <a:gsLst>
                  <a:gs pos="5000">
                    <a:srgbClr val="BC1E1E"/>
                  </a:gs>
                  <a:gs pos="100000">
                    <a:srgbClr val="771313"/>
                  </a:gs>
                </a:gsLst>
                <a:lin ang="48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55506" y="-295281"/>
            <a:ext cx="548098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1300" dirty="0">
                <a:ln>
                  <a:gradFill>
                    <a:gsLst>
                      <a:gs pos="0">
                        <a:srgbClr val="A5300F">
                          <a:alpha val="32000"/>
                        </a:srgbClr>
                      </a:gs>
                      <a:gs pos="87000">
                        <a:srgbClr val="A5300F">
                          <a:alpha val="3000"/>
                        </a:srgbClr>
                      </a:gs>
                    </a:gsLst>
                    <a:lin ang="5400000" scaled="1"/>
                  </a:gradFill>
                </a:ln>
                <a:noFill/>
                <a:latin typeface="思源宋体" panose="02020400000000000000" pitchFamily="18" charset="-122"/>
                <a:ea typeface="思源宋体" panose="02020400000000000000" pitchFamily="18" charset="-122"/>
                <a:sym typeface="思源黑体 CN Normal" panose="020B0400000000000000" pitchFamily="34" charset="-122"/>
              </a:rPr>
              <a:t>肆</a:t>
            </a:r>
            <a:endParaRPr lang="zh-CN" altLang="en-US" sz="41300" dirty="0">
              <a:ln>
                <a:gradFill>
                  <a:gsLst>
                    <a:gs pos="0">
                      <a:srgbClr val="A5300F">
                        <a:alpha val="32000"/>
                      </a:srgbClr>
                    </a:gs>
                    <a:gs pos="87000">
                      <a:srgbClr val="A5300F">
                        <a:alpha val="3000"/>
                      </a:srgbClr>
                    </a:gs>
                  </a:gsLst>
                  <a:lin ang="5400000" scaled="1"/>
                </a:gradFill>
              </a:ln>
              <a:noFill/>
              <a:latin typeface="思源宋体" panose="02020400000000000000" pitchFamily="18" charset="-122"/>
              <a:ea typeface="思源宋体" panose="02020400000000000000" pitchFamily="18" charset="-122"/>
              <a:sym typeface="思源黑体 CN Normal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90106" y="3001391"/>
            <a:ext cx="5611788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spc="3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总结展望</a:t>
            </a:r>
            <a:endParaRPr lang="zh-CN" altLang="en-US" sz="6600" b="1" spc="3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76200" dist="38100" dir="2700000" algn="tl" rotWithShape="0">
                  <a:schemeClr val="tx1">
                    <a:lumMod val="75000"/>
                    <a:lumOff val="25000"/>
                    <a:alpha val="21000"/>
                  </a:schemeClr>
                </a:outerShdw>
                <a:reflection blurRad="127000" stA="24000" endPos="28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623412" y="1839874"/>
            <a:ext cx="945175" cy="945175"/>
          </a:xfrm>
          <a:prstGeom prst="ellipse">
            <a:avLst/>
          </a:prstGeom>
          <a:gradFill flip="none" rotWithShape="1">
            <a:gsLst>
              <a:gs pos="2655">
                <a:srgbClr val="BE0704">
                  <a:lumMod val="62000"/>
                  <a:lumOff val="38000"/>
                </a:srgbClr>
              </a:gs>
              <a:gs pos="65000">
                <a:srgbClr val="A80804"/>
              </a:gs>
            </a:gsLst>
            <a:path path="circle">
              <a:fillToRect r="100000" b="100000"/>
            </a:path>
            <a:tileRect l="-100000" t="-100000"/>
          </a:gradFill>
          <a:ln w="57150">
            <a:gradFill>
              <a:gsLst>
                <a:gs pos="0">
                  <a:srgbClr val="FEF3EB"/>
                </a:gs>
                <a:gs pos="100000">
                  <a:srgbClr val="F4B285"/>
                </a:gs>
              </a:gsLst>
              <a:lin ang="5400000" scaled="1"/>
            </a:gradFill>
          </a:ln>
          <a:effectLst>
            <a:outerShdw blurRad="203200" dist="76200" dir="5400000" sx="96000" sy="96000" algn="t" rotWithShape="0">
              <a:srgbClr val="A80804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</a:pPr>
            <a:endParaRPr lang="zh-CN" altLang="en-US" sz="16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750392" y="2020074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D9C693"/>
                </a:solidFill>
                <a:effectLst>
                  <a:outerShdw blurRad="76200" dist="63500" dir="2700000" algn="tl">
                    <a:srgbClr val="76934B">
                      <a:alpha val="9000"/>
                    </a:srgbClr>
                  </a:outerShdw>
                  <a:reflection blurRad="63500" stA="50000" endA="300" endPos="29000" dist="29997" dir="5400000" sy="-100000" algn="bl" rotWithShape="0"/>
                </a:effectLst>
                <a:latin typeface="思源宋体" panose="02020400000000000000" pitchFamily="18" charset="-122"/>
                <a:ea typeface="思源宋体" panose="02020400000000000000" pitchFamily="18" charset="-122"/>
              </a:defRPr>
            </a:lvl1pPr>
          </a:lstStyle>
          <a:p>
            <a:r>
              <a:rPr lang="en-US" altLang="zh-CN" dirty="0">
                <a:gradFill>
                  <a:gsLst>
                    <a:gs pos="0">
                      <a:srgbClr val="FEF3EB"/>
                    </a:gs>
                    <a:gs pos="100000">
                      <a:srgbClr val="F4B28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04</a:t>
            </a:r>
            <a:endParaRPr lang="en-US" altLang="zh-CN" dirty="0">
              <a:gradFill>
                <a:gsLst>
                  <a:gs pos="0">
                    <a:srgbClr val="FEF3EB"/>
                  </a:gs>
                  <a:gs pos="100000">
                    <a:srgbClr val="F4B285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1051493" y="311721"/>
            <a:ext cx="338741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38100" dir="2700000" algn="tl" rotWithShape="0">
                    <a:schemeClr val="tx1">
                      <a:lumMod val="75000"/>
                      <a:lumOff val="25000"/>
                      <a:alpha val="21000"/>
                    </a:schemeClr>
                  </a:outerShdw>
                  <a:reflection blurRad="127000" stA="24000" endPos="28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pitchFamily="34" charset="-122"/>
              </a:rPr>
              <a:t>总结展望</a:t>
            </a:r>
            <a:endParaRPr lang="zh-CN" altLang="en-US" sz="2400" b="1" spc="3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76200" dist="38100" dir="2700000" algn="tl" rotWithShape="0">
                  <a:schemeClr val="tx1">
                    <a:lumMod val="75000"/>
                    <a:lumOff val="25000"/>
                    <a:alpha val="21000"/>
                  </a:schemeClr>
                </a:outerShdw>
                <a:reflection blurRad="127000" stA="24000" endPos="28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" y="311722"/>
            <a:ext cx="968770" cy="461665"/>
            <a:chOff x="0" y="229376"/>
            <a:chExt cx="1065467" cy="544011"/>
          </a:xfrm>
        </p:grpSpPr>
        <p:sp>
          <p:nvSpPr>
            <p:cNvPr id="20" name="任意多边形 61"/>
            <p:cNvSpPr/>
            <p:nvPr/>
          </p:nvSpPr>
          <p:spPr>
            <a:xfrm rot="16200000" flipH="1">
              <a:off x="260729" y="-31352"/>
              <a:ext cx="544010" cy="1065467"/>
            </a:xfrm>
            <a:custGeom>
              <a:avLst/>
              <a:gdLst>
                <a:gd name="connsiteX0" fmla="*/ 0 w 544010"/>
                <a:gd name="connsiteY0" fmla="*/ 0 h 1065467"/>
                <a:gd name="connsiteX1" fmla="*/ 0 w 544010"/>
                <a:gd name="connsiteY1" fmla="*/ 750102 h 1065467"/>
                <a:gd name="connsiteX2" fmla="*/ 271684 w 544010"/>
                <a:gd name="connsiteY2" fmla="*/ 1064723 h 1065467"/>
                <a:gd name="connsiteX3" fmla="*/ 271684 w 544010"/>
                <a:gd name="connsiteY3" fmla="*/ 1065467 h 1065467"/>
                <a:gd name="connsiteX4" fmla="*/ 272005 w 544010"/>
                <a:gd name="connsiteY4" fmla="*/ 1065095 h 1065467"/>
                <a:gd name="connsiteX5" fmla="*/ 272327 w 544010"/>
                <a:gd name="connsiteY5" fmla="*/ 1065467 h 1065467"/>
                <a:gd name="connsiteX6" fmla="*/ 272327 w 544010"/>
                <a:gd name="connsiteY6" fmla="*/ 1064723 h 1065467"/>
                <a:gd name="connsiteX7" fmla="*/ 544010 w 544010"/>
                <a:gd name="connsiteY7" fmla="*/ 750102 h 1065467"/>
                <a:gd name="connsiteX8" fmla="*/ 544010 w 544010"/>
                <a:gd name="connsiteY8" fmla="*/ 0 h 106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" h="1065467">
                  <a:moveTo>
                    <a:pt x="0" y="0"/>
                  </a:moveTo>
                  <a:lnTo>
                    <a:pt x="0" y="750102"/>
                  </a:lnTo>
                  <a:lnTo>
                    <a:pt x="271684" y="1064723"/>
                  </a:lnTo>
                  <a:lnTo>
                    <a:pt x="271684" y="1065467"/>
                  </a:lnTo>
                  <a:lnTo>
                    <a:pt x="272005" y="1065095"/>
                  </a:lnTo>
                  <a:lnTo>
                    <a:pt x="272327" y="1065467"/>
                  </a:lnTo>
                  <a:lnTo>
                    <a:pt x="272327" y="1064723"/>
                  </a:lnTo>
                  <a:lnTo>
                    <a:pt x="544010" y="750102"/>
                  </a:lnTo>
                  <a:lnTo>
                    <a:pt x="544010" y="0"/>
                  </a:lnTo>
                  <a:close/>
                </a:path>
              </a:pathLst>
            </a:custGeom>
            <a:solidFill>
              <a:srgbClr val="F8D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21" name="任意多边形 63"/>
            <p:cNvSpPr/>
            <p:nvPr/>
          </p:nvSpPr>
          <p:spPr>
            <a:xfrm rot="16200000" flipH="1">
              <a:off x="223473" y="5903"/>
              <a:ext cx="544010" cy="990956"/>
            </a:xfrm>
            <a:custGeom>
              <a:avLst/>
              <a:gdLst>
                <a:gd name="connsiteX0" fmla="*/ 0 w 544010"/>
                <a:gd name="connsiteY0" fmla="*/ 0 h 990956"/>
                <a:gd name="connsiteX1" fmla="*/ 0 w 544010"/>
                <a:gd name="connsiteY1" fmla="*/ 675591 h 990956"/>
                <a:gd name="connsiteX2" fmla="*/ 271684 w 544010"/>
                <a:gd name="connsiteY2" fmla="*/ 990212 h 990956"/>
                <a:gd name="connsiteX3" fmla="*/ 271684 w 544010"/>
                <a:gd name="connsiteY3" fmla="*/ 990956 h 990956"/>
                <a:gd name="connsiteX4" fmla="*/ 272005 w 544010"/>
                <a:gd name="connsiteY4" fmla="*/ 990584 h 990956"/>
                <a:gd name="connsiteX5" fmla="*/ 272327 w 544010"/>
                <a:gd name="connsiteY5" fmla="*/ 990956 h 990956"/>
                <a:gd name="connsiteX6" fmla="*/ 272327 w 544010"/>
                <a:gd name="connsiteY6" fmla="*/ 990212 h 990956"/>
                <a:gd name="connsiteX7" fmla="*/ 544010 w 544010"/>
                <a:gd name="connsiteY7" fmla="*/ 675591 h 990956"/>
                <a:gd name="connsiteX8" fmla="*/ 544010 w 544010"/>
                <a:gd name="connsiteY8" fmla="*/ 0 h 99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" h="990956">
                  <a:moveTo>
                    <a:pt x="0" y="0"/>
                  </a:moveTo>
                  <a:lnTo>
                    <a:pt x="0" y="675591"/>
                  </a:lnTo>
                  <a:lnTo>
                    <a:pt x="271684" y="990212"/>
                  </a:lnTo>
                  <a:lnTo>
                    <a:pt x="271684" y="990956"/>
                  </a:lnTo>
                  <a:lnTo>
                    <a:pt x="272005" y="990584"/>
                  </a:lnTo>
                  <a:lnTo>
                    <a:pt x="272327" y="990956"/>
                  </a:lnTo>
                  <a:lnTo>
                    <a:pt x="272327" y="990212"/>
                  </a:lnTo>
                  <a:lnTo>
                    <a:pt x="544010" y="675591"/>
                  </a:lnTo>
                  <a:lnTo>
                    <a:pt x="54401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90A05"/>
                </a:gs>
                <a:gs pos="73000">
                  <a:srgbClr val="A80804"/>
                </a:gs>
              </a:gsLst>
              <a:path path="circle">
                <a:fillToRect r="100000" b="100000"/>
              </a:path>
              <a:tileRect l="-100000" t="-100000"/>
            </a:gradFill>
            <a:ln w="57150">
              <a:noFill/>
            </a:ln>
            <a:effectLst>
              <a:outerShdw blurRad="203200" dist="76200" dir="5400000" sx="96000" sy="96000" algn="t" rotWithShape="0">
                <a:srgbClr val="A80804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110000"/>
                </a:lnSpc>
              </a:pPr>
              <a:endParaRPr lang="zh-CN" altLang="en-US" sz="1600" dirty="0">
                <a:gradFill>
                  <a:gsLst>
                    <a:gs pos="5000">
                      <a:srgbClr val="BC1E1E"/>
                    </a:gs>
                    <a:gs pos="100000">
                      <a:srgbClr val="771313"/>
                    </a:gs>
                  </a:gsLst>
                  <a:lin ang="48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23" name="燕尾形 22"/>
            <p:cNvSpPr/>
            <p:nvPr/>
          </p:nvSpPr>
          <p:spPr>
            <a:xfrm>
              <a:off x="495478" y="289507"/>
              <a:ext cx="313675" cy="423747"/>
            </a:xfrm>
            <a:prstGeom prst="chevron">
              <a:avLst>
                <a:gd name="adj" fmla="val 79774"/>
              </a:avLst>
            </a:prstGeom>
            <a:gradFill flip="none" rotWithShape="1">
              <a:gsLst>
                <a:gs pos="0">
                  <a:srgbClr val="F8DA9E">
                    <a:alpha val="0"/>
                  </a:srgbClr>
                </a:gs>
                <a:gs pos="100000">
                  <a:srgbClr val="F8DA9E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思源黑体 CN Normal" panose="020B04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051493" y="1111946"/>
            <a:ext cx="461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spcBef>
                <a:spcPts val="300"/>
              </a:spcBef>
              <a:spcAft>
                <a:spcPts val="300"/>
              </a:spcAft>
            </a:pP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总结</a:t>
            </a:r>
            <a:endParaRPr lang="en-GB" altLang="zh-CN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1051493" y="3659952"/>
            <a:ext cx="461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spcBef>
                <a:spcPts val="300"/>
              </a:spcBef>
              <a:spcAft>
                <a:spcPts val="300"/>
              </a:spcAft>
            </a:pPr>
            <a:r>
              <a:rPr lang="zh-CN" altLang="en-US" sz="2000" b="1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展望</a:t>
            </a:r>
            <a:endParaRPr lang="en-GB" altLang="zh-CN" sz="2000" dirty="0"/>
          </a:p>
        </p:txBody>
      </p:sp>
      <p:sp>
        <p:nvSpPr>
          <p:cNvPr id="4" name="文本框 3"/>
          <p:cNvSpPr txBox="1"/>
          <p:nvPr/>
        </p:nvSpPr>
        <p:spPr>
          <a:xfrm>
            <a:off x="1287772" y="1600677"/>
            <a:ext cx="6099858" cy="1772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标准化的产品与运营</a:t>
            </a:r>
            <a:endParaRPr lang="en-US" altLang="zh-CN" dirty="0">
              <a:solidFill>
                <a:srgbClr val="333333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大规模推进落地</a:t>
            </a:r>
            <a:endParaRPr lang="en-US" altLang="zh-CN" dirty="0">
              <a:solidFill>
                <a:srgbClr val="333333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indent="-28575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sz="1800" spc="0" dirty="0">
                <a:solidFill>
                  <a:srgbClr val="333333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客观描述产品稳定性</a:t>
            </a:r>
            <a:r>
              <a:rPr lang="zh-CN" altLang="en-US" dirty="0">
                <a:solidFill>
                  <a:srgbClr val="333333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，数据决策质量投入</a:t>
            </a:r>
            <a:endParaRPr lang="en-US" altLang="zh-CN" dirty="0">
              <a:solidFill>
                <a:srgbClr val="333333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lvl="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b="1" dirty="0">
                <a:solidFill>
                  <a:srgbClr val="FF000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实现</a:t>
            </a:r>
            <a:r>
              <a:rPr lang="zh-CN" altLang="en-US" sz="1800" b="1" spc="0" dirty="0">
                <a:solidFill>
                  <a:srgbClr val="FF0000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科学的解决产品稳定性建设</a:t>
            </a:r>
            <a:endParaRPr lang="zh-CN" altLang="en-US" b="1" dirty="0">
              <a:solidFill>
                <a:srgbClr val="FF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87771" y="4217676"/>
            <a:ext cx="8739631" cy="1772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稳定性的提升是复杂的，需要长期投入</a:t>
            </a:r>
            <a:endParaRPr lang="en-US" altLang="zh-CN" dirty="0">
              <a:solidFill>
                <a:schemeClr val="bg2">
                  <a:lumMod val="25000"/>
                </a:schemeClr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SLO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精细化运营：影响产品研发决策</a:t>
            </a:r>
            <a:endParaRPr lang="en-US" altLang="zh-CN" dirty="0">
              <a:solidFill>
                <a:schemeClr val="bg2">
                  <a:lumMod val="25000"/>
                </a:schemeClr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质量体系延伸：线上稳定性（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CO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）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=&gt;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研发过程（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CI/CD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）</a:t>
            </a:r>
            <a:endParaRPr lang="en-US" altLang="zh-CN" dirty="0">
              <a:solidFill>
                <a:schemeClr val="bg2">
                  <a:lumMod val="25000"/>
                </a:schemeClr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SRE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稳定性建设：质量数据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=&gt;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可观测、混沌、演习、容量、巡检、治理等投入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PA" val="v5.2.4"/>
</p:tagLst>
</file>

<file path=ppt/tags/tag2.xml><?xml version="1.0" encoding="utf-8"?>
<p:tagLst xmlns:p="http://schemas.openxmlformats.org/presentationml/2006/main">
  <p:tag name="PA" val="v5.2.4"/>
</p:tagLst>
</file>

<file path=ppt/tags/tag3.xml><?xml version="1.0" encoding="utf-8"?>
<p:tagLst xmlns:p="http://schemas.openxmlformats.org/presentationml/2006/main">
  <p:tag name="PA" val="v5.2.4"/>
</p:tagLst>
</file>

<file path=ppt/tags/tag4.xml><?xml version="1.0" encoding="utf-8"?>
<p:tagLst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2303</Words>
  <Application>WPS 演示</Application>
  <PresentationFormat>宽屏</PresentationFormat>
  <Paragraphs>316</Paragraphs>
  <Slides>18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TencentSans W7</vt:lpstr>
      <vt:lpstr>微软雅黑 Light</vt:lpstr>
      <vt:lpstr>TencentSans W3</vt:lpstr>
      <vt:lpstr>Century Gothic</vt:lpstr>
      <vt:lpstr>思源黑体 CN Normal</vt:lpstr>
      <vt:lpstr>黑体</vt:lpstr>
      <vt:lpstr>思源宋体 Heavy</vt:lpstr>
      <vt:lpstr>OPPOSans H</vt:lpstr>
      <vt:lpstr>思源黑体 CN Medium</vt:lpstr>
      <vt:lpstr>思源宋体</vt:lpstr>
      <vt:lpstr>system-ui</vt:lpstr>
      <vt:lpstr>Arial Unicode MS</vt:lpstr>
      <vt:lpstr>等线 Light</vt:lpstr>
      <vt:lpstr>等线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ParkerMorgan</dc:creator>
  <cp:lastModifiedBy>申伶</cp:lastModifiedBy>
  <cp:revision>156</cp:revision>
  <dcterms:created xsi:type="dcterms:W3CDTF">2023-01-05T09:14:00Z</dcterms:created>
  <dcterms:modified xsi:type="dcterms:W3CDTF">2024-12-23T01:36:47Z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10479B17DA77475483EE51083C3755E9_12</vt:lpwstr>
  </property>
  <property fmtid="{D5CDD505-2E9C-101B-9397-08002B2CF9AE}" pid="3" name="KSOProductBuildVer">
    <vt:lpwstr>2052-12.1.0.19302</vt:lpwstr>
  </property>
</Properties>
</file>