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42" r:id="rId1"/>
    <p:sldMasterId id="2147485579" r:id="rId2"/>
  </p:sldMasterIdLst>
  <p:notesMasterIdLst>
    <p:notesMasterId r:id="rId3"/>
  </p:notesMasterIdLst>
  <p:sldIdLst>
    <p:sldId id="1144" r:id="rId4"/>
    <p:sldId id="1148" r:id="rId5"/>
    <p:sldId id="1151" r:id="rId6"/>
    <p:sldId id="1154" r:id="rId7"/>
    <p:sldId id="1157" r:id="rId8"/>
    <p:sldId id="1160" r:id="rId9"/>
    <p:sldId id="1163" r:id="rId10"/>
    <p:sldId id="1166" r:id="rId11"/>
    <p:sldId id="1169" r:id="rId12"/>
    <p:sldId id="1172" r:id="rId13"/>
    <p:sldId id="1175" r:id="rId14"/>
    <p:sldId id="1178" r:id="rId15"/>
    <p:sldId id="1181" r:id="rId16"/>
    <p:sldId id="1184" r:id="rId17"/>
    <p:sldId id="1187" r:id="rId18"/>
    <p:sldId id="1190" r:id="rId19"/>
    <p:sldId id="1193" r:id="rId20"/>
    <p:sldId id="1196" r:id="rId21"/>
    <p:sldId id="1199" r:id="rId22"/>
    <p:sldId id="1202" r:id="rId23"/>
    <p:sldId id="1205" r:id="rId24"/>
    <p:sldId id="1208" r:id="rId25"/>
    <p:sldId id="1211" r:id="rId26"/>
    <p:sldId id="1214" r:id="rId27"/>
    <p:sldId id="1217" r:id="rId28"/>
    <p:sldId id="1220" r:id="rId29"/>
    <p:sldId id="1223" r:id="rId30"/>
    <p:sldId id="1226" r:id="rId31"/>
    <p:sldId id="1229" r:id="rId32"/>
    <p:sldId id="1232" r:id="rId33"/>
    <p:sldId id="1235" r:id="rId34"/>
    <p:sldId id="1238" r:id="rId35"/>
    <p:sldId id="124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3" r:id="rId1"/>
    <p:sldLayoutId id="2147485544" r:id="rId2"/>
    <p:sldLayoutId id="2147485545" r:id="rId3"/>
    <p:sldLayoutId id="2147485546" r:id="rId4"/>
    <p:sldLayoutId id="2147485547" r:id="rId5"/>
    <p:sldLayoutId id="2147485548" r:id="rId6"/>
    <p:sldLayoutId id="2147485549" r:id="rId7"/>
    <p:sldLayoutId id="2147485550" r:id="rId8"/>
    <p:sldLayoutId id="2147485551" r:id="rId9"/>
    <p:sldLayoutId id="2147485552" r:id="rId10"/>
    <p:sldLayoutId id="21474855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80" r:id="rId1"/>
    <p:sldLayoutId id="2147485581" r:id="rId2"/>
    <p:sldLayoutId id="2147485582" r:id="rId3"/>
    <p:sldLayoutId id="2147485583" r:id="rId4"/>
    <p:sldLayoutId id="2147485584" r:id="rId5"/>
    <p:sldLayoutId id="2147485585" r:id="rId6"/>
    <p:sldLayoutId id="2147485586" r:id="rId7"/>
    <p:sldLayoutId id="2147485587" r:id="rId8"/>
    <p:sldLayoutId id="2147485588" r:id="rId9"/>
    <p:sldLayoutId id="2147485589" r:id="rId10"/>
    <p:sldLayoutId id="21474855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数字校园引领未来教育发展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数字校园的定义与特点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数字校园在教育中的应用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数字校园对未来教育的影响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数字校园的建设与发展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数字校园的挑战与对策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数字校园的定义与特点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数字校园的定义</a:t>
            </a:r>
            <a:endParaRPr altLang="en-US" lang="zh-CN"/>
          </a:p>
        </p:txBody>
      </p:sp>
      <p:sp>
        <p:nvSpPr>
          <p:cNvPr id="10490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数字校园是一种基于互联网的计算方式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数字校园是一种基于云计算的计算方式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数字校园是一种基于物联网的计算方式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数字校园是一种基于大数据的计算方式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数字校园的特点</a:t>
            </a:r>
            <a:endParaRPr altLang="en-US" lang="zh-CN"/>
          </a:p>
        </p:txBody>
      </p:sp>
      <p:sp>
        <p:nvSpPr>
          <p:cNvPr id="10491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个性化学习：数字校园能够根据学生的个性化需求，提供定制化的学习资源和课程，促进学生的全面发展。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多元化交流：数字校园能够实现师生之间、学生之间以及学校与家长之间的多元化交流，促进教育教学的互动和合作。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数字化教学环境：利用信息技术手段，实现教学资源的数字化和网络化，提高教学效率和质量。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智能化管理：通过数字化手段，实现学校各项工作的智能化管理，提高管理效率和服务水平。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0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数字校园在教育中的应用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</a:t>
            </a:r>
            <a:endParaRPr altLang="en-US" lang="zh-CN"/>
          </a:p>
        </p:txBody>
      </p:sp>
      <p:sp>
        <p:nvSpPr>
          <p:cNvPr id="10492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定义：数字化教学是一种基于数字技术的教学方式，包括在线教学、远程教学等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优势：提高教学效率、丰富教学内容、个性化教学等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应用场景：课堂教学、在线课程、虚拟实验室等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未来发展：智能化教学、虚拟现实技术应用等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数字化管理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数字化管理在数字校园中的应用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数字化管理的优势和特点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数字化管理的实施方式和效果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数字化管理对未来教育发展的影响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数字化科研</a:t>
            </a:r>
            <a:endParaRPr altLang="en-US" lang="zh-CN"/>
          </a:p>
        </p:txBody>
      </p:sp>
      <p:sp>
        <p:nvSpPr>
          <p:cNvPr id="10494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科研成果展示：数字化科研能够以更加直观、生动的方式展示科研成果，提高学术交流效果。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科研数据管理：数字化科研能够实现科研数据的快速、准确、高效管理，提高科研效率。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科研协作：数字化科研能够促进跨地域、跨领域的科研协作，实现资源共享和优势互补。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科研过程监控：数字化科研能够对科研过程进行实时监控和评估，确保科研项目的质量和进度。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4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数字校园对未来教育的影响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改变教学方式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数字化教学资源丰富多样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个性化教学得以实现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远程教育成为可能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互动教学更加便捷高效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提高教育效率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个性化学习体验，满足学生多样化需求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数字化教育资源丰富，提高教学效率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智能化教学管理，减轻教师负担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数据分析与评估，优化教学质量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7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打破地域限制：让更多地区和学校能够接触到优质教育资源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缩小城乡差距：通过数字校园建设，提高农村地区和贫困地区的教育水平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促进教育资源共享：通过数字校园平台，实现教育资源的共享和优化配置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提高教育质量：通过数字化手段，提高教育教学的质量和效率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7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数字校园的建设与发展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建设目标与原则</a:t>
            </a:r>
            <a:endParaRPr altLang="en-US" lang="zh-CN"/>
          </a:p>
        </p:txBody>
      </p:sp>
      <p:sp>
        <p:nvSpPr>
          <p:cNvPr id="104986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建设目标：提高教育质量、促进教育公平、提升教育效率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建设原则：以学生为中心、以应用为导向、以安全为基础、以创新为动力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建设内容与任务</a:t>
            </a:r>
            <a:endParaRPr altLang="en-US" lang="zh-CN"/>
          </a:p>
        </p:txBody>
      </p:sp>
      <p:sp>
        <p:nvSpPr>
          <p:cNvPr id="1049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建设数字校园的背景与意义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数字校园的建设内容与任务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数字校园的建设成果与影响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数字校园的建设目标与规划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建设策略与方法</a:t>
            </a:r>
            <a:endParaRPr altLang="en-US" lang="zh-CN"/>
          </a:p>
        </p:txBody>
      </p:sp>
      <p:sp>
        <p:nvSpPr>
          <p:cNvPr id="10500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制定数字化校园建设规划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加强基础设施建设，提高网络覆盖率和速度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推进数字化教学资源建设，丰富教学内容和形式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加强数字化校园管理，提高管理效率和服务质量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0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数字校园的挑战与对策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技术挑战与对策</a:t>
            </a:r>
            <a:endParaRPr altLang="en-US" lang="zh-CN"/>
          </a:p>
        </p:txBody>
      </p:sp>
      <p:sp>
        <p:nvSpPr>
          <p:cNvPr id="10501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教师和技术人员的培训需求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信息化基础设施建设不足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数据安全和隐私保护问题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技术更新迅速，需要不断跟进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管理挑战与对策</a:t>
            </a:r>
            <a:endParaRPr altLang="en-US" lang="zh-CN"/>
          </a:p>
        </p:txBody>
      </p:sp>
      <p:sp>
        <p:nvSpPr>
          <p:cNvPr id="1050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挑战：如何确保数字校园的安全性和稳定性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对策：加强网络安全管理，建立完善的安全防护体系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挑战：如何提高数字校园的资源利用效率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对策：优化资源配置，提高资源共享程度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教育挑战与对策</a:t>
            </a:r>
            <a:endParaRPr altLang="en-US" lang="zh-CN"/>
          </a:p>
        </p:txBody>
      </p:sp>
      <p:sp>
        <p:nvSpPr>
          <p:cNvPr id="10502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挑战：技术更新迅速，需要不断适应新的教育模式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对策：加强教师培训，提高教师数字化素养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挑战：学生信息泄露和网络安全问题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对策：加强网络安全管理，建立完善的信息管理制度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34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技术创新推动数字校园发展</a:t>
            </a:r>
            <a:endParaRPr altLang="en-US" lang="zh-CN"/>
          </a:p>
        </p:txBody>
      </p:sp>
      <p:sp>
        <p:nvSpPr>
          <p:cNvPr id="10504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云计算、边缘计算等计算技术的发展将为数字校园提供更高效、安全的数据存储和处理能力。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人工智能、大数据等技术在数字校园中的应用将更加广泛，提高教育教学的智能化水平。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5G、物联网等通信技术的普及将为数字校园提供更快速、稳定的数据传输和交互能力。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区块链、数字货币等新兴技术的应用将为数字校园提供更透明、可信的数据管理和交易能力。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教育改革促进数字校园普及</a:t>
            </a:r>
            <a:endParaRPr altLang="en-US" lang="zh-CN"/>
          </a:p>
        </p:txBody>
      </p:sp>
      <p:sp>
        <p:nvSpPr>
          <p:cNvPr id="10505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政策支持：政府加大对教育改革的投入，推动数字校园建设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市场需求：家长和学生对于个性化、高效化教育的需求增加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技术进步：云计算、大数据、人工智能等技术的发展为数字校园提供有力支持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成功案例：国内外数字校园建设的成功案例，为未来普及提供借鉴和参考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社会进步推动数字校园完善</a:t>
            </a:r>
            <a:endParaRPr altLang="en-US" lang="zh-CN"/>
          </a:p>
        </p:txBody>
      </p:sp>
      <p:sp>
        <p:nvSpPr>
          <p:cNvPr id="10505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科技进步：随着5G、物联网等技术的不断发展，数字校园将更加智能化、高效化。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教育需求：随着社会对教育的需求不断提高，数字校园将成为满足个性化教育需求的重要途径。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政策支持：政府对数字化教育的支持力度不断加大，将为数字校园的发展提供有力保障。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跨界合作：教育机构与科技企业之间的跨界合作将推动数字校园不断完善，实现教育资源的优化配置。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62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5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2023-12-15T18:32:29Z</dcterms:created>
  <dcterms:modified xsi:type="dcterms:W3CDTF">2023-12-15T18:32:29Z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a169b0f772844a2ca9633c92debcd608_21</vt:lpwstr>
  </property>
</Properties>
</file>