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707" r:id="rId1"/>
    <p:sldMasterId id="2147498744" r:id="rId2"/>
  </p:sldMasterIdLst>
  <p:notesMasterIdLst>
    <p:notesMasterId r:id="rId3"/>
  </p:notesMasterIdLst>
  <p:sldIdLst>
    <p:sldId id="7270" r:id="rId4"/>
    <p:sldId id="7273" r:id="rId5"/>
    <p:sldId id="7276" r:id="rId6"/>
    <p:sldId id="7279" r:id="rId7"/>
    <p:sldId id="7285" r:id="rId9"/>
    <p:sldId id="7288" r:id="rId10"/>
    <p:sldId id="7291" r:id="rId11"/>
    <p:sldId id="7294" r:id="rId12"/>
    <p:sldId id="7300" r:id="rId14"/>
    <p:sldId id="7303" r:id="rId15"/>
    <p:sldId id="7306" r:id="rId16"/>
    <p:sldId id="7309" r:id="rId17"/>
    <p:sldId id="7312" r:id="rId18"/>
    <p:sldId id="7318" r:id="rId20"/>
    <p:sldId id="7321" r:id="rId21"/>
    <p:sldId id="7324" r:id="rId22"/>
    <p:sldId id="7327" r:id="rId23"/>
    <p:sldId id="7330" r:id="rId24"/>
    <p:sldId id="7336" r:id="rId26"/>
    <p:sldId id="7339" r:id="rId27"/>
    <p:sldId id="7342" r:id="rId28"/>
    <p:sldId id="7345" r:id="rId29"/>
    <p:sldId id="7348" r:id="rId30"/>
    <p:sldId id="7354" r:id="rId32"/>
    <p:sldId id="7357" r:id="rId33"/>
    <p:sldId id="7360" r:id="rId34"/>
    <p:sldId id="7363" r:id="rId35"/>
    <p:sldId id="7366" r:id="rId36"/>
    <p:sldId id="7372" r:id="rId38"/>
    <p:sldId id="7375" r:id="rId39"/>
    <p:sldId id="7378" r:id="rId40"/>
    <p:sldId id="7381" r:id="rId41"/>
    <p:sldId id="7384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708" r:id="rId1"/>
    <p:sldLayoutId id="2147498709" r:id="rId2"/>
    <p:sldLayoutId id="2147498710" r:id="rId3"/>
    <p:sldLayoutId id="2147498711" r:id="rId4"/>
    <p:sldLayoutId id="2147498712" r:id="rId5"/>
    <p:sldLayoutId id="2147498713" r:id="rId6"/>
    <p:sldLayoutId id="2147498714" r:id="rId7"/>
    <p:sldLayoutId id="2147498715" r:id="rId8"/>
    <p:sldLayoutId id="2147498716" r:id="rId9"/>
    <p:sldLayoutId id="2147498717" r:id="rId10"/>
    <p:sldLayoutId id="214749871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745" r:id="rId1"/>
    <p:sldLayoutId id="2147498746" r:id="rId2"/>
    <p:sldLayoutId id="2147498747" r:id="rId3"/>
    <p:sldLayoutId id="2147498748" r:id="rId4"/>
    <p:sldLayoutId id="2147498749" r:id="rId5"/>
    <p:sldLayoutId id="2147498750" r:id="rId6"/>
    <p:sldLayoutId id="2147498751" r:id="rId7"/>
    <p:sldLayoutId id="2147498752" r:id="rId8"/>
    <p:sldLayoutId id="2147498753" r:id="rId9"/>
    <p:sldLayoutId id="2147498754" r:id="rId10"/>
    <p:sldLayoutId id="214749875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tags" Target="../tags/tag356.xml"/><Relationship Id="rId14" Type="http://schemas.openxmlformats.org/officeDocument/2006/relationships/tags" Target="../tags/tag357.xml"/><Relationship Id="rId15" Type="http://schemas.openxmlformats.org/officeDocument/2006/relationships/tags" Target="../tags/tag358.xml"/><Relationship Id="rId16" Type="http://schemas.openxmlformats.org/officeDocument/2006/relationships/tags" Target="../tags/tag359.xml"/><Relationship Id="rId17" Type="http://schemas.openxmlformats.org/officeDocument/2006/relationships/tags" Target="../tags/tag360.xml"/><Relationship Id="rId18" Type="http://schemas.openxmlformats.org/officeDocument/2006/relationships/tags" Target="../tags/tag361.xml"/><Relationship Id="rId19" Type="http://schemas.openxmlformats.org/officeDocument/2006/relationships/tags" Target="../tags/tag362.xml"/><Relationship Id="rId20" Type="http://schemas.openxmlformats.org/officeDocument/2006/relationships/tags" Target="../tags/tag363.xml"/><Relationship Id="rId21" Type="http://schemas.openxmlformats.org/officeDocument/2006/relationships/tags" Target="../tags/tag364.xml"/><Relationship Id="rId22" Type="http://schemas.openxmlformats.org/officeDocument/2006/relationships/tags" Target="../tags/tag365.xml"/><Relationship Id="rId23" Type="http://schemas.openxmlformats.org/officeDocument/2006/relationships/tags" Target="../tags/tag366.xml"/><Relationship Id="rId24" Type="http://schemas.openxmlformats.org/officeDocument/2006/relationships/tags" Target="../tags/tag367.xml"/><Relationship Id="rId25" Type="http://schemas.openxmlformats.org/officeDocument/2006/relationships/tags" Target="../tags/tag368.xml"/><Relationship Id="rId26" Type="http://schemas.openxmlformats.org/officeDocument/2006/relationships/tags" Target="../tags/tag369.xml"/><Relationship Id="rId27" Type="http://schemas.openxmlformats.org/officeDocument/2006/relationships/tags" Target="../tags/tag370.xml"/><Relationship Id="rId28" Type="http://schemas.openxmlformats.org/officeDocument/2006/relationships/tags" Target="../tags/tag371.xml"/><Relationship Id="rId29" Type="http://schemas.openxmlformats.org/officeDocument/2006/relationships/tags" Target="../tags/tag372.xml"/><Relationship Id="rId30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tags" Target="../tags/tag385.xml"/><Relationship Id="rId14" Type="http://schemas.openxmlformats.org/officeDocument/2006/relationships/tags" Target="../tags/tag386.xml"/><Relationship Id="rId15" Type="http://schemas.openxmlformats.org/officeDocument/2006/relationships/tags" Target="../tags/tag387.xml"/><Relationship Id="rId16" Type="http://schemas.openxmlformats.org/officeDocument/2006/relationships/tags" Target="../tags/tag388.xml"/><Relationship Id="rId17" Type="http://schemas.openxmlformats.org/officeDocument/2006/relationships/tags" Target="../tags/tag389.xml"/><Relationship Id="rId18" Type="http://schemas.openxmlformats.org/officeDocument/2006/relationships/tags" Target="../tags/tag390.xml"/><Relationship Id="rId19" Type="http://schemas.openxmlformats.org/officeDocument/2006/relationships/tags" Target="../tags/tag391.xml"/><Relationship Id="rId20" Type="http://schemas.openxmlformats.org/officeDocument/2006/relationships/tags" Target="../tags/tag392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2024年批发与零售业工作总结与展望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2024年批发与零售业工作总结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批发与零售业概述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批发与零售业市场分析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批发与零售业产品与服务分析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批发与零售业竞争格局分析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批发与零售业概述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批发与零售业定义</a:t>
            </a:r>
            <a:endParaRPr altLang="en-US" lang="zh-CN"/>
          </a:p>
        </p:txBody>
      </p:sp>
      <p:sp>
        <p:nvSpPr>
          <p:cNvPr id="1049112" name="正文"/>
          <p:cNvSpPr txBox="1"/>
          <p:nvPr>
            <p:custDataLst>
              <p:tags r:id="rId1"/>
            </p:custDataLst>
          </p:nvPr>
        </p:nvSpPr>
        <p:spPr>
          <a:xfrm>
            <a:off x="838200" y="2171603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批发业：指将商品或服务销售给其他商业企业或个人，供其转售或进一步加工、制造的商业活动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正文"/>
          <p:cNvSpPr txBox="1"/>
          <p:nvPr>
            <p:custDataLst>
              <p:tags r:id="rId2"/>
            </p:custDataLst>
          </p:nvPr>
        </p:nvSpPr>
        <p:spPr>
          <a:xfrm>
            <a:off x="838200" y="3980239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零售业：指将商品或服务直接销售给最终消费者的商业活动，包括店铺销售和无店铺销售两种形式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4915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批发与零售业发展趋势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6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批发与零售业在国民经济中的地位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行业规模与增长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7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批发与零售业概述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行业结构与特点</a:t>
            </a:r>
            <a:endParaRPr altLang="en-US" lang="zh-CN"/>
          </a:p>
        </p:txBody>
      </p:sp>
      <p:sp>
        <p:nvSpPr>
          <p:cNvPr id="10492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批发与零售业定义与分类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行业规模与增长趋势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行业主要参与者与竞争格局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行业特点与挑战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2024年批发与零售业工作总结</a:t>
            </a:r>
            <a:endParaRPr altLang="en-US" dirty="0" lang="zh-CN"/>
          </a:p>
        </p:txBody>
      </p:sp>
      <p:sp>
        <p:nvSpPr>
          <p:cNvPr id="10492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批发与零售业发展历程</a:t>
            </a:r>
            <a:endParaRPr altLang="en-US" lang="zh-CN"/>
          </a:p>
        </p:txBody>
      </p:sp>
      <p:sp>
        <p:nvSpPr>
          <p:cNvPr id="104936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5000"/>
          </a:bodyPr>
          <a:p>
            <a:r>
              <a:rPr altLang="en-US" lang="zh-CN"/>
              <a:t>批发与零售业概述：介绍批发与零售业的基本概念、特点和发展历程</a:t>
            </a:r>
            <a:endParaRPr altLang="en-US" lang="zh-CN"/>
          </a:p>
          <a:p>
            <a:r>
              <a:rPr altLang="en-US" lang="zh-CN"/>
              <a:t>批发与零售业现状：分析当前批发与零售业的现状，包括市场规模、竞争格局、主要问题等</a:t>
            </a:r>
            <a:endParaRPr altLang="en-US" lang="zh-CN"/>
          </a:p>
          <a:p>
            <a:r>
              <a:rPr altLang="en-US" lang="zh-CN"/>
              <a:t>批发与零售业发展趋势：探讨批发与零售业未来的发展趋势，包括技术创新、模式创新、政策环境等</a:t>
            </a:r>
            <a:endParaRPr altLang="en-US" lang="zh-CN"/>
          </a:p>
          <a:p>
            <a:r>
              <a:rPr altLang="en-US" lang="zh-CN"/>
              <a:t>批发与零售业面临的挑战与机遇：分析批发与零售业面临的挑战和机遇，提出应对策略和发展建议  以下是用户提供的信息和标题： 我正在写一份主题为“2024年批发与零售业工作总结与展望”的PPT,现在准备介绍“2024年批发与零售业工作展望”,请帮我生成“未来批发与零售业发展趋势”为标题的内容 未来批发与零售业发展趋势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我正在写一份主题为“2024年批发与零售业工作总结与展望”的PPT,现在准备介绍“2024年批发与零售业工作展望”,请帮我生成“未来批发与零售业发展趋势”为标题的内容</a:t>
            </a:r>
            <a:endParaRPr altLang="en-US" lang="zh-CN"/>
          </a:p>
          <a:p>
            <a:pPr lvl="1"/>
            <a:r>
              <a:rPr altLang="en-US" lang="zh-CN"/>
              <a:t>未来批发与零售业发展趋势</a:t>
            </a:r>
            <a:endParaRPr altLang="en-US" lang="zh-CN"/>
          </a:p>
          <a:p>
            <a:r>
              <a:rPr altLang="en-US" lang="zh-CN"/>
              <a:t>数字化转型：随着互联网技术的发展，批发与零售业将加速数字化转型，实现线上线下融合发展</a:t>
            </a:r>
            <a:endParaRPr altLang="en-US" lang="zh-CN"/>
          </a:p>
          <a:p>
            <a:r>
              <a:rPr altLang="en-US" lang="zh-CN"/>
              <a:t>智能化升级：人工智能、大数据等技术的应用将推动批发与零售业智能化升级，提高运营效率和服务质量</a:t>
            </a:r>
            <a:endParaRPr altLang="en-US" lang="zh-CN"/>
          </a:p>
          <a:p>
            <a:r>
              <a:rPr altLang="en-US" lang="zh-CN"/>
              <a:t>绿色环保发展：随着环保意识的提高，批发与零售业将注重绿色环保发展，推广环保产品和绿色消费</a:t>
            </a:r>
            <a:endParaRPr altLang="en-US" lang="zh-CN"/>
          </a:p>
          <a:p>
            <a:r>
              <a:rPr altLang="en-US" lang="zh-CN"/>
              <a:t>多元化发展：批发与零售业将注重多元化发展，拓展新的业务领域和市场空间，满足消费者多样化需求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批发与零售业主要成就</a:t>
            </a:r>
            <a:endParaRPr altLang="en-US" lang="zh-CN"/>
          </a:p>
        </p:txBody>
      </p:sp>
      <p:sp>
        <p:nvSpPr>
          <p:cNvPr id="10494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销售额增长：批发与零售业在2024年实现了显著的销售增长，超过了前几年的水平。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新兴市场拓展：批发与零售业积极拓展新兴市场，特别是在线上销售领域取得了重要进展。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供应链优化：批发与零售业在供应链管理方面进行了优化，提高了效率和响应速度。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客户体验改进：批发与零售业注重客户体验，通过提供更好的产品和服务赢得了消费者信任。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批发与零售业面临挑战</a:t>
            </a:r>
            <a:endParaRPr altLang="en-US" lang="zh-CN"/>
          </a:p>
        </p:txBody>
      </p:sp>
      <p:sp>
        <p:nvSpPr>
          <p:cNvPr id="104946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7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市场竞争激烈：批发与零售业面临着来自线上和线下的多渠道竞争，需要不断提高自身竞争力。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成本上升：由于租金、人力等成本的不断上涨，批发与零售业的经营成本也在逐渐增加。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消费者需求多样化：随着消费者需求的不断变化，批发与零售业需要不断创新和改进，以满足消费者的多样化需求。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供应链管理挑战：批发与零售业需要建立更加高效、灵活的供应链管理体系，以应对市场变化和消费者需求的变化。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批发与零售业发展趋势</a:t>
            </a:r>
            <a:endParaRPr altLang="en-US" lang="zh-CN"/>
          </a:p>
        </p:txBody>
      </p:sp>
      <p:sp>
        <p:nvSpPr>
          <p:cNvPr id="10495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数字化转型：批发与零售业向数字化转型，提高效率和客户体验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智能化升级：利用人工智能、大数据等技术提升运营效率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多元化发展：批发与零售业向多元化发展，拓展新的业务领域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绿色环保：批发与零售业注重环保和可持续发展，推广绿色消费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批发与零售业市场分析</a:t>
            </a:r>
            <a:endParaRPr altLang="en-US" dirty="0" lang="zh-CN"/>
          </a:p>
        </p:txBody>
      </p:sp>
      <p:sp>
        <p:nvSpPr>
          <p:cNvPr id="10495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批发市场分析</a:t>
            </a:r>
            <a:endParaRPr altLang="en-US" lang="zh-CN"/>
          </a:p>
        </p:txBody>
      </p:sp>
      <p:sp>
        <p:nvSpPr>
          <p:cNvPr id="10496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批发市场规模：分析批发市场的总体规模、增长趋势和主要参与者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批发市场结构：探讨批发市场的竞争格局、主要批发商和供应商情况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批发市场交易模式：介绍批发市场的交易方式、渠道和物流情况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批发市场发展趋势：分析批发市场的发展趋势、新兴市场和未来挑战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零售市场分析</a:t>
            </a:r>
            <a:endParaRPr altLang="en-US" lang="zh-CN"/>
          </a:p>
        </p:txBody>
      </p:sp>
      <p:sp>
        <p:nvSpPr>
          <p:cNvPr id="10497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市场规模：分析零售市场的总体规模和增长趋势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竞争格局：评估主要竞争者及其市场份额，分析竞争环境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消费者行为：研究消费者购买偏好、购买频率和购买金额等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市场趋势：分析未来零售市场的发展趋势和预测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批发与零售市场对比分析</a:t>
            </a:r>
            <a:endParaRPr altLang="en-US" lang="zh-CN"/>
          </a:p>
        </p:txBody>
      </p:sp>
      <p:sp>
        <p:nvSpPr>
          <p:cNvPr id="104978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批发市场与零售市场的规模与增长趋势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批发市场与零售市场的定义与区别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批发市场与零售市场的竞争格局与主要参与者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批发市场与零售市场的未来发展趋势与挑战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批发与零售市场发展趋势</a:t>
            </a:r>
            <a:endParaRPr altLang="en-US" lang="zh-CN"/>
          </a:p>
        </p:txBody>
      </p:sp>
      <p:sp>
        <p:nvSpPr>
          <p:cNvPr id="1049834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836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市场规模持续扩大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838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840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智能化、数字化转型加速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842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844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线上与线下融合发展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846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848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消费者需求多样化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批发与零售业产品与服务分析</a:t>
            </a:r>
            <a:endParaRPr altLang="en-US" dirty="0" lang="zh-CN"/>
          </a:p>
        </p:txBody>
      </p:sp>
      <p:sp>
        <p:nvSpPr>
          <p:cNvPr id="10498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批发产品与服务分析</a:t>
            </a:r>
            <a:endParaRPr altLang="en-US" lang="zh-CN"/>
          </a:p>
        </p:txBody>
      </p:sp>
      <p:sp>
        <p:nvSpPr>
          <p:cNvPr id="104997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批发产品类型与特点：介绍批发产品的种类、特点、优势等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批发服务内容与质量：分析批发服务的内容、质量、客户满意度等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批发产品与服务市场现状：分析批发产品与服务市场的现状、竞争格局、发展趋势等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批发产品与服务创新与发展：探讨批发产品与服务的创新方向、发展前景等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零售产品与服务分析</a:t>
            </a:r>
            <a:endParaRPr altLang="en-US" lang="zh-CN"/>
          </a:p>
        </p:txBody>
      </p:sp>
      <p:sp>
        <p:nvSpPr>
          <p:cNvPr id="10500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零售产品类型：包括食品、日用品、服装、电子产品等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零售产品特点：多样化、个性化、定制化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零售服务内容：包括配送、售后服务、客户体验等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零售服务特点：便捷性、高效性、专业性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批发与零售产品与服务对比分析</a:t>
            </a:r>
            <a:endParaRPr altLang="en-US" lang="zh-CN"/>
          </a:p>
        </p:txBody>
      </p:sp>
      <p:sp>
        <p:nvSpPr>
          <p:cNvPr id="10500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批发与零售市场竞争状况分析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批发与零售未来发展趋势预测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批发与零售产品种类与特点比较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批发与零售服务内容与质量比较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批发与零售产品与服务发展趋势</a:t>
            </a:r>
            <a:endParaRPr altLang="en-US" lang="zh-CN"/>
          </a:p>
        </p:txBody>
      </p:sp>
      <p:sp>
        <p:nvSpPr>
          <p:cNvPr id="105015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数字化与智能化：批发与零售业将更加注重数字化和智能化的发展，通过大数据、人工智能等技术手段提高产品和服务的质量和效率。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个性化与定制化：随着消费者需求的多样化，批发与零售业将更加注重个性化与定制化服务，满足消费者的不同需求。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线上线下融合：批发与零售业将更加注重线上线下的融合，通过线上线下的互动，提高消费者的购物体验。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绿色环保：批发与零售业将更加注重绿色环保，推广环保理念，减少对环境的污染。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批发与零售业竞争格局分析</a:t>
            </a:r>
            <a:endParaRPr altLang="en-US" dirty="0" lang="zh-CN"/>
          </a:p>
        </p:txBody>
      </p:sp>
      <p:sp>
        <p:nvSpPr>
          <p:cNvPr id="10502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批发竞争格局分析</a:t>
            </a:r>
            <a:endParaRPr altLang="en-US" lang="zh-CN"/>
          </a:p>
        </p:txBody>
      </p:sp>
      <p:sp>
        <p:nvSpPr>
          <p:cNvPr id="10502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批发业竞争格局特点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批发业未来发展趋势预测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批发业市场规模与增长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批发业主要竞争者分析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零售竞争格局分析</a:t>
            </a:r>
            <a:endParaRPr altLang="en-US" lang="zh-CN"/>
          </a:p>
        </p:txBody>
      </p:sp>
      <p:sp>
        <p:nvSpPr>
          <p:cNvPr id="105035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5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6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7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竞争策略：价格战、差异化竞争、品牌建设等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7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未来趋势：线上线下融合、数字化转型等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7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零售业发展历程及现状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7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竞争格局：各类型零售商占比、市场份额分布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批发与零售竞争格局对比分析</a:t>
            </a:r>
            <a:endParaRPr altLang="en-US" lang="zh-CN"/>
          </a:p>
        </p:txBody>
      </p:sp>
      <p:sp>
        <p:nvSpPr>
          <p:cNvPr id="105041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批发与零售业未来发展趋势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2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批发与零售业竞争格局对比分析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批发与零售业竞争格局现状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3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批发与零售业概述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批发与零售竞争格局发展趋势</a:t>
            </a:r>
            <a:endParaRPr altLang="en-US" lang="zh-CN"/>
          </a:p>
        </p:txBody>
      </p:sp>
      <p:sp>
        <p:nvSpPr>
          <p:cNvPr id="1050478" name="矩形: 圆角 44"/>
          <p:cNvSpPr/>
          <p:nvPr>
            <p:custDataLst>
              <p:tags r:id="rId1"/>
            </p:custDataLst>
          </p:nvPr>
        </p:nvSpPr>
        <p:spPr>
          <a:xfrm>
            <a:off x="838200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29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000034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480" name="标题"/>
          <p:cNvSpPr txBox="1"/>
          <p:nvPr>
            <p:custDataLst>
              <p:tags r:id="rId3"/>
            </p:custDataLst>
          </p:nvPr>
        </p:nvSpPr>
        <p:spPr>
          <a:xfrm>
            <a:off x="963096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482" name="正文"/>
          <p:cNvSpPr txBox="1"/>
          <p:nvPr>
            <p:custDataLst>
              <p:tags r:id="rId4"/>
            </p:custDataLst>
          </p:nvPr>
        </p:nvSpPr>
        <p:spPr>
          <a:xfrm>
            <a:off x="2077408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竞争格局概述：分析批发与零售业的竞争现状，包括主要竞争者、市场份额、竞争激烈程度等。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84" name="矩形: 圆角 48"/>
          <p:cNvSpPr/>
          <p:nvPr>
            <p:custDataLst>
              <p:tags r:id="rId5"/>
            </p:custDataLst>
          </p:nvPr>
        </p:nvSpPr>
        <p:spPr>
          <a:xfrm>
            <a:off x="6234908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1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396742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486" name="标题"/>
          <p:cNvSpPr txBox="1"/>
          <p:nvPr>
            <p:custDataLst>
              <p:tags r:id="rId7"/>
            </p:custDataLst>
          </p:nvPr>
        </p:nvSpPr>
        <p:spPr>
          <a:xfrm>
            <a:off x="6359804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488" name="正文"/>
          <p:cNvSpPr txBox="1"/>
          <p:nvPr>
            <p:custDataLst>
              <p:tags r:id="rId8"/>
            </p:custDataLst>
          </p:nvPr>
        </p:nvSpPr>
        <p:spPr>
          <a:xfrm>
            <a:off x="7473507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发展趋势：探讨批发与零售业未来的竞争格局发展趋势，包括新兴技术、消费者需求变化、政策法规等因素对竞争格局的影响。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90" name="矩形: 圆角 53"/>
          <p:cNvSpPr/>
          <p:nvPr>
            <p:custDataLst>
              <p:tags r:id="rId9"/>
            </p:custDataLst>
          </p:nvPr>
        </p:nvSpPr>
        <p:spPr>
          <a:xfrm>
            <a:off x="838200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3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000034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492" name="标题"/>
          <p:cNvSpPr txBox="1"/>
          <p:nvPr>
            <p:custDataLst>
              <p:tags r:id="rId11"/>
            </p:custDataLst>
          </p:nvPr>
        </p:nvSpPr>
        <p:spPr>
          <a:xfrm>
            <a:off x="963096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494" name="正文"/>
          <p:cNvSpPr txBox="1"/>
          <p:nvPr>
            <p:custDataLst>
              <p:tags r:id="rId12"/>
            </p:custDataLst>
          </p:nvPr>
        </p:nvSpPr>
        <p:spPr>
          <a:xfrm>
            <a:off x="2077408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竞争策略：分析不同类型批发与零售企业的竞争策略，包括价格战、差异化、品牌建设等，以及这些策略对企业发展的影响。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96" name="矩形: 圆角 57"/>
          <p:cNvSpPr/>
          <p:nvPr>
            <p:custDataLst>
              <p:tags r:id="rId13"/>
            </p:custDataLst>
          </p:nvPr>
        </p:nvSpPr>
        <p:spPr>
          <a:xfrm>
            <a:off x="6234908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5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396742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498" name="标题"/>
          <p:cNvSpPr txBox="1"/>
          <p:nvPr>
            <p:custDataLst>
              <p:tags r:id="rId15"/>
            </p:custDataLst>
          </p:nvPr>
        </p:nvSpPr>
        <p:spPr>
          <a:xfrm>
            <a:off x="6359804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00" name="正文"/>
          <p:cNvSpPr txBox="1"/>
          <p:nvPr>
            <p:custDataLst>
              <p:tags r:id="rId16"/>
            </p:custDataLst>
          </p:nvPr>
        </p:nvSpPr>
        <p:spPr>
          <a:xfrm>
            <a:off x="7473507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未来挑战：探讨批发与零售业在未来面临的挑战，包括市场饱和度、消费者需求变化、新兴技术等，以及应对这些挑战的策略。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批发与零售业未来展望</a:t>
            </a:r>
            <a:endParaRPr altLang="en-US" dirty="0" lang="zh-CN"/>
          </a:p>
        </p:txBody>
      </p:sp>
      <p:sp>
        <p:nvSpPr>
          <p:cNvPr id="10505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批发未来展望</a:t>
            </a:r>
            <a:endParaRPr altLang="en-US" lang="zh-CN"/>
          </a:p>
        </p:txBody>
      </p:sp>
      <p:sp>
        <p:nvSpPr>
          <p:cNvPr id="105063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3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3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3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3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4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4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4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4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4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5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5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5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5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5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6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6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6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6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批发业数字化转型：利用互联网和大数据技术提升效率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批发业拓展国际市场：积极参与全球市场竞争，提升品牌影响力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批发业与零售业融合：加强合作，实现资源共享和互利共赢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批发业供应链优化：实现更高效、更灵活的供应链管理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零售未来展望</a:t>
            </a:r>
            <a:endParaRPr altLang="en-US" lang="zh-CN"/>
          </a:p>
        </p:txBody>
      </p:sp>
      <p:sp>
        <p:nvSpPr>
          <p:cNvPr id="10507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数字化转型：利用大数据、人工智能等技术提升零售效率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绿色环保：推广环保理念，采用可持续发展的材料和技术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个性化定制：根据消费者需求提供个性化产品和服务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线上线下融合：打造全渠道零售模式，满足消费者多元化需求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批发与零售未来展望对比分析</a:t>
            </a:r>
            <a:endParaRPr altLang="en-US" lang="zh-CN"/>
          </a:p>
        </p:txBody>
      </p:sp>
      <p:sp>
        <p:nvSpPr>
          <p:cNvPr id="105078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批发业未来展望： a. 数字化转型：利用大数据、人工智能等技术提升批发效率 b. 供应链优化：减少中间环节，降低成本，提高供应链透明度 c. 拓展国际市场：加强与国际批发企业的合作，拓展海外市场 </a:t>
            </a:r>
            <a:endParaRPr altLang="en-US" lang="zh-CN"/>
          </a:p>
          <a:p>
            <a:pPr lvl="1"/>
            <a:r>
              <a:rPr altLang="en-US" lang="zh-CN"/>
              <a:t>a. 数字化转型：利用大数据、人工智能等技术提升批发效率</a:t>
            </a:r>
            <a:endParaRPr altLang="en-US" lang="zh-CN"/>
          </a:p>
          <a:p>
            <a:pPr lvl="1"/>
            <a:r>
              <a:rPr altLang="en-US" lang="zh-CN"/>
              <a:t>b. 供应链优化：减少中间环节，降低成本，提高供应链透明度</a:t>
            </a:r>
            <a:endParaRPr altLang="en-US" lang="zh-CN"/>
          </a:p>
          <a:p>
            <a:pPr lvl="1"/>
            <a:r>
              <a:rPr altLang="en-US" lang="zh-CN"/>
              <a:t>c. 拓展国际市场：加强与国际批发企业的合作，拓展海外市场</a:t>
            </a:r>
            <a:endParaRPr altLang="en-US" lang="zh-CN"/>
          </a:p>
          <a:p>
            <a:r>
              <a:rPr altLang="en-US" lang="zh-CN"/>
              <a:t>零售业未来展望： a. 线上线下融合：打造线上线下一体的零售模式，提高客户体验 b. 个性化服务：根据客户需求提供个性化产品和服务 c. 智能化升级：利用人工智能、大数据等技术提升零售效率</a:t>
            </a:r>
            <a:endParaRPr altLang="en-US" lang="zh-CN"/>
          </a:p>
          <a:p>
            <a:pPr lvl="1"/>
            <a:r>
              <a:rPr altLang="en-US" lang="zh-CN"/>
              <a:t>a. 线上线下融合：打造线上线下一体的零售模式，提高客户体验</a:t>
            </a:r>
            <a:endParaRPr altLang="en-US" lang="zh-CN"/>
          </a:p>
          <a:p>
            <a:pPr lvl="1"/>
            <a:r>
              <a:rPr altLang="en-US" lang="zh-CN"/>
              <a:t>b. 个性化服务：根据客户需求提供个性化产品和服务</a:t>
            </a:r>
            <a:endParaRPr altLang="en-US" lang="zh-CN"/>
          </a:p>
          <a:p>
            <a:pPr lvl="1"/>
            <a:r>
              <a:rPr altLang="en-US" lang="zh-CN"/>
              <a:t>c. 智能化升级：利用人工智能、大数据等技术提升零售效率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批发与零售未来发展趋势</a:t>
            </a:r>
            <a:endParaRPr altLang="en-US" lang="zh-CN"/>
          </a:p>
        </p:txBody>
      </p:sp>
      <p:sp>
        <p:nvSpPr>
          <p:cNvPr id="105082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数字化转型：利用大数据、人工智能等技术提升批发与零售业的运营效率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线上线下融合：结合线上和线下的销售模式，提供更加便捷的购物体验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个性化定制：根据消费者的需求，提供个性化的产品和服务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3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绿色可持续发展：注重环保和可持续发展，推广绿色消费和绿色生产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86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6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0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4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28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4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99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2023-12-17T14:03:18Z</dcterms:created>
  <dcterms:modified xsi:type="dcterms:W3CDTF">2023-12-17T14:03:18Z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1e5e3a29f78c450ca0cdf25ec9f69d3a_21</vt:lpwstr>
  </property>
</Properties>
</file>