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2379" r:id="rId1"/>
    <p:sldMasterId id="2147502416" r:id="rId2"/>
  </p:sldMasterIdLst>
  <p:notesMasterIdLst>
    <p:notesMasterId r:id="rId3"/>
  </p:notesMasterIdLst>
  <p:sldIdLst>
    <p:sldId id="9206" r:id="rId4"/>
    <p:sldId id="9209" r:id="rId5"/>
    <p:sldId id="9212" r:id="rId6"/>
    <p:sldId id="9215" r:id="rId7"/>
    <p:sldId id="9221" r:id="rId9"/>
    <p:sldId id="9224" r:id="rId10"/>
    <p:sldId id="9227" r:id="rId11"/>
    <p:sldId id="9230" r:id="rId12"/>
    <p:sldId id="9233" r:id="rId13"/>
    <p:sldId id="9239" r:id="rId15"/>
    <p:sldId id="9242" r:id="rId16"/>
    <p:sldId id="9245" r:id="rId17"/>
    <p:sldId id="9248" r:id="rId18"/>
    <p:sldId id="9251" r:id="rId19"/>
    <p:sldId id="9257" r:id="rId21"/>
    <p:sldId id="9260" r:id="rId22"/>
    <p:sldId id="9263" r:id="rId23"/>
    <p:sldId id="9266" r:id="rId24"/>
    <p:sldId id="9270" r:id="rId2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tableStyles" Target="tableStyles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2380" r:id="rId1"/>
    <p:sldLayoutId id="2147502381" r:id="rId2"/>
    <p:sldLayoutId id="2147502382" r:id="rId3"/>
    <p:sldLayoutId id="2147502383" r:id="rId4"/>
    <p:sldLayoutId id="2147502384" r:id="rId5"/>
    <p:sldLayoutId id="2147502385" r:id="rId6"/>
    <p:sldLayoutId id="2147502386" r:id="rId7"/>
    <p:sldLayoutId id="2147502387" r:id="rId8"/>
    <p:sldLayoutId id="2147502388" r:id="rId9"/>
    <p:sldLayoutId id="2147502389" r:id="rId10"/>
    <p:sldLayoutId id="214750239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2417" r:id="rId1"/>
    <p:sldLayoutId id="2147502418" r:id="rId2"/>
    <p:sldLayoutId id="2147502419" r:id="rId3"/>
    <p:sldLayoutId id="2147502420" r:id="rId4"/>
    <p:sldLayoutId id="2147502421" r:id="rId5"/>
    <p:sldLayoutId id="2147502422" r:id="rId6"/>
    <p:sldLayoutId id="2147502423" r:id="rId7"/>
    <p:sldLayoutId id="2147502424" r:id="rId8"/>
    <p:sldLayoutId id="2147502425" r:id="rId9"/>
    <p:sldLayoutId id="2147502426" r:id="rId10"/>
    <p:sldLayoutId id="214750242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tags" Target="../tags/tag155.xml"/><Relationship Id="rId14" Type="http://schemas.openxmlformats.org/officeDocument/2006/relationships/tags" Target="../tags/tag156.xml"/><Relationship Id="rId1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tags" Target="../tags/tag173.xml"/><Relationship Id="rId18" Type="http://schemas.openxmlformats.org/officeDocument/2006/relationships/tags" Target="../tags/tag174.xml"/><Relationship Id="rId19" Type="http://schemas.openxmlformats.org/officeDocument/2006/relationships/tags" Target="../tags/tag175.xml"/><Relationship Id="rId20" Type="http://schemas.openxmlformats.org/officeDocument/2006/relationships/tags" Target="../tags/tag176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tags" Target="../tags/tag204.xml"/><Relationship Id="rId14" Type="http://schemas.openxmlformats.org/officeDocument/2006/relationships/tags" Target="../tags/tag205.xml"/><Relationship Id="rId1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tags" Target="../tags/tag222.xml"/><Relationship Id="rId14" Type="http://schemas.openxmlformats.org/officeDocument/2006/relationships/tags" Target="../tags/tag223.xml"/><Relationship Id="rId15" Type="http://schemas.openxmlformats.org/officeDocument/2006/relationships/tags" Target="../tags/tag224.xml"/><Relationship Id="rId16" Type="http://schemas.openxmlformats.org/officeDocument/2006/relationships/tags" Target="../tags/tag225.xml"/><Relationship Id="rId17" Type="http://schemas.openxmlformats.org/officeDocument/2006/relationships/tags" Target="../tags/tag226.xml"/><Relationship Id="rId18" Type="http://schemas.openxmlformats.org/officeDocument/2006/relationships/tags" Target="../tags/tag227.xml"/><Relationship Id="rId19" Type="http://schemas.openxmlformats.org/officeDocument/2006/relationships/tags" Target="../tags/tag228.xml"/><Relationship Id="rId20" Type="http://schemas.openxmlformats.org/officeDocument/2006/relationships/tags" Target="../tags/tag229.xml"/><Relationship Id="rId21" Type="http://schemas.openxmlformats.org/officeDocument/2006/relationships/tags" Target="../tags/tag230.xml"/><Relationship Id="rId22" Type="http://schemas.openxmlformats.org/officeDocument/2006/relationships/tags" Target="../tags/tag231.xml"/><Relationship Id="rId23" Type="http://schemas.openxmlformats.org/officeDocument/2006/relationships/tags" Target="../tags/tag232.xml"/><Relationship Id="rId24" Type="http://schemas.openxmlformats.org/officeDocument/2006/relationships/tags" Target="../tags/tag233.xml"/><Relationship Id="rId25" Type="http://schemas.openxmlformats.org/officeDocument/2006/relationships/tags" Target="../tags/tag234.xml"/><Relationship Id="rId26" Type="http://schemas.openxmlformats.org/officeDocument/2006/relationships/tags" Target="../tags/tag235.xml"/><Relationship Id="rId27" Type="http://schemas.openxmlformats.org/officeDocument/2006/relationships/tags" Target="../tags/tag236.xml"/><Relationship Id="rId28" Type="http://schemas.openxmlformats.org/officeDocument/2006/relationships/tags" Target="../tags/tag237.xml"/><Relationship Id="rId29" Type="http://schemas.openxmlformats.org/officeDocument/2006/relationships/tags" Target="../tags/tag238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tags" Target="../tags/tag278.xml"/><Relationship Id="rId14" Type="http://schemas.openxmlformats.org/officeDocument/2006/relationships/tags" Target="../tags/tag279.xml"/><Relationship Id="rId15" Type="http://schemas.openxmlformats.org/officeDocument/2006/relationships/tags" Target="../tags/tag280.xml"/><Relationship Id="rId16" Type="http://schemas.openxmlformats.org/officeDocument/2006/relationships/tags" Target="../tags/tag281.xml"/><Relationship Id="rId17" Type="http://schemas.openxmlformats.org/officeDocument/2006/relationships/tags" Target="../tags/tag282.xml"/><Relationship Id="rId18" Type="http://schemas.openxmlformats.org/officeDocument/2006/relationships/tags" Target="../tags/tag283.xml"/><Relationship Id="rId19" Type="http://schemas.openxmlformats.org/officeDocument/2006/relationships/tags" Target="../tags/tag284.xml"/><Relationship Id="rId20" Type="http://schemas.openxmlformats.org/officeDocument/2006/relationships/tags" Target="../tags/tag285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/>
          <a:p>
            <a:r>
              <a:rPr altLang="en-US" dirty="0" lang="zh-CN"/>
              <a:t>2024年度行业趋势与工作总结展望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cxnSp>
        <p:nvCxnSpPr>
          <p:cNvPr id="3145755" name="直接连接符 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3350475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6016737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9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8723591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0" name="序号"/>
          <p:cNvSpPr txBox="1">
            <a:spLocks noChangeAspect="1"/>
          </p:cNvSpPr>
          <p:nvPr>
            <p:custDataLst>
              <p:tags r:id="rId6"/>
            </p:custDataLst>
          </p:nvPr>
        </p:nvSpPr>
        <p:spPr>
          <a:xfrm>
            <a:off x="9798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7"/>
            </p:custDataLst>
          </p:nvPr>
        </p:nvSpPr>
        <p:spPr>
          <a:xfrm>
            <a:off x="998890" y="4909915"/>
            <a:ext cx="2212378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8"/>
            </p:custDataLst>
          </p:nvPr>
        </p:nvSpPr>
        <p:spPr>
          <a:xfrm>
            <a:off x="63705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9"/>
            </p:custDataLst>
          </p:nvPr>
        </p:nvSpPr>
        <p:spPr>
          <a:xfrm>
            <a:off x="6389564" y="4909915"/>
            <a:ext cx="2212378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工作总结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367517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11"/>
            </p:custDataLst>
          </p:nvPr>
        </p:nvSpPr>
        <p:spPr>
          <a:xfrm>
            <a:off x="3694227" y="4909915"/>
            <a:ext cx="2212378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行业趋势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12"/>
            </p:custDataLst>
          </p:nvPr>
        </p:nvSpPr>
        <p:spPr>
          <a:xfrm>
            <a:off x="9065852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3"/>
            </p:custDataLst>
          </p:nvPr>
        </p:nvSpPr>
        <p:spPr>
          <a:xfrm>
            <a:off x="9084902" y="4909915"/>
            <a:ext cx="2212378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展望未来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单击添加章节标题</a:t>
            </a:r>
            <a:endParaRPr altLang="en-US" dirty="0" lang="zh-CN"/>
          </a:p>
        </p:txBody>
      </p:sp>
      <p:sp>
        <p:nvSpPr>
          <p:cNvPr id="10488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行业趋势</a:t>
            </a:r>
            <a:endParaRPr altLang="en-US" dirty="0" lang="zh-CN"/>
          </a:p>
        </p:txBody>
      </p:sp>
      <p:sp>
        <p:nvSpPr>
          <p:cNvPr id="10489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行业概述</a:t>
            </a:r>
            <a:endParaRPr altLang="en-US" lang="zh-CN"/>
          </a:p>
        </p:txBody>
      </p:sp>
      <p:sp>
        <p:nvSpPr>
          <p:cNvPr id="1049014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6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8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行业定义、分类和特点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020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2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4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行业历史和现状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026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8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0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行业市场规模和增长趋势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032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4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6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行业主要问题和挑战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07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7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数字化转型加速：随着技术的不断进步，越来越多的企业开始注重数字化转型，以提高生产效率和降低成本。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7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8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人工智能与机器学习广泛应用：人工智能和机器学习技术在各行各业的应用越来越广泛，为行业带来更多的创新和变革。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8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8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可持续发展成为重要议题：随着环保意识的提高，可持续发展成为行业的重要议题，企业开始注重环保和可持续发展。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8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9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跨界合作与融合：不同行业之间的合作与融合成为趋势，企业开始寻求与其他行业的合作，以拓展业务范围和寻找新的增长点。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行业热点问题</a:t>
            </a:r>
            <a:endParaRPr altLang="en-US" lang="zh-CN"/>
          </a:p>
        </p:txBody>
      </p:sp>
      <p:sp>
        <p:nvSpPr>
          <p:cNvPr id="104913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生物技术与基因编辑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4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5G与物联网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区块链与加密货币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5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人工智能与自动化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行业未来展望</a:t>
            </a:r>
            <a:endParaRPr altLang="en-US" lang="zh-CN"/>
          </a:p>
        </p:txBody>
      </p:sp>
      <p:sp>
        <p:nvSpPr>
          <p:cNvPr id="104919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行业发展趋势：分析当前行业的发展趋势，包括市场规模、增长速度、竞争格局等方面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行业挑战与机遇：分析行业面临的挑战和机遇，提出应对策略和抓住机遇的建议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行业未来趋势：结合当前和未来的发展趋势，提出行业未来的发展趋势和展望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行业未来走向：预测未来行业的发展方向，包括技术创新、政策变化、市场需求等方面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工作总结</a:t>
            </a:r>
            <a:endParaRPr altLang="en-US" dirty="0" lang="zh-CN"/>
          </a:p>
        </p:txBody>
      </p:sp>
      <p:sp>
        <p:nvSpPr>
          <p:cNvPr id="10492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工作成果</a:t>
            </a:r>
            <a:endParaRPr altLang="en-US" lang="zh-CN"/>
          </a:p>
        </p:txBody>
      </p:sp>
      <p:sp>
        <p:nvSpPr>
          <p:cNvPr id="104934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4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5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团队协作：团队成员共同努力，共同取得的成果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6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客户满意度：客户对工作的满意度及反馈情况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6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完成项目：列举本年度完成的项目及成果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6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业务拓展：拓展新业务领域及取得的成果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工作亮点</a:t>
            </a:r>
            <a:endParaRPr altLang="en-US" lang="zh-CN"/>
          </a:p>
        </p:txBody>
      </p:sp>
      <p:sp>
        <p:nvSpPr>
          <p:cNvPr id="104940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客户反馈：展示客户对工作的认可和满意度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1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团队协作：强调团队在项目中的协作精神和成果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创新成果：介绍在工作中取得的突破性创新成果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2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完成项目：列举本年度内完成的重要项目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工作不足</a:t>
            </a:r>
            <a:endParaRPr altLang="en-US" lang="zh-CN"/>
          </a:p>
        </p:txBody>
      </p:sp>
      <p:sp>
        <p:nvSpPr>
          <p:cNvPr id="104946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未能充分了解客户需求，导致服务质量和满意度有待提高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团队协作不够紧密，沟通效率有待提高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对新技术和新方法的掌握不够熟练，需要加强学习和实践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在项目管理和时间管理方面存在不足，需要改进工作方法和流程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工作改进措施</a:t>
            </a:r>
            <a:endParaRPr altLang="en-US" lang="zh-CN"/>
          </a:p>
        </p:txBody>
      </p:sp>
      <p:sp>
        <p:nvSpPr>
          <p:cNvPr id="104950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0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0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1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1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1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1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2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2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3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3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3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4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提升工作效率：优化工作流程，提高工作效率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关注客户需求：深入了解客户需求，提供更好的服务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持续学习：不断提升自身技能和知识水平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加强团队协作：加强团队成员之间的沟通与协作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展望未来</a:t>
            </a:r>
            <a:endParaRPr altLang="en-US" dirty="0" lang="zh-CN"/>
          </a:p>
        </p:txBody>
      </p:sp>
      <p:sp>
        <p:nvSpPr>
          <p:cNvPr id="10495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未来工作计划</a:t>
            </a:r>
            <a:endParaRPr altLang="en-US" lang="zh-CN"/>
          </a:p>
        </p:txBody>
      </p:sp>
      <p:sp>
        <p:nvSpPr>
          <p:cNvPr id="104965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明确目标：制定具体的、可衡量的、可实现的、有时限的工作目标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制定计划：根据目标，制定详细的计划，包括时间表、任务分配、资源需求等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团队协作：加强团队沟通与协作，确保工作计划的顺利实施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持续改进：不断评估工作进展，调整计划，以适应变化的市场需求和行业趋势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未来工作重点</a:t>
            </a:r>
            <a:endParaRPr altLang="en-US" lang="zh-CN"/>
          </a:p>
        </p:txBody>
      </p:sp>
      <p:sp>
        <p:nvSpPr>
          <p:cNvPr id="104971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1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提升产品质量和性能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2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2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加强品牌建设和市场营销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2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3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推动数字化转型和智能化升级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3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3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拓展国际市场和加强国际合作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未来工作挑战</a:t>
            </a:r>
            <a:endParaRPr altLang="en-US" lang="zh-CN"/>
          </a:p>
        </p:txBody>
      </p:sp>
      <p:sp>
        <p:nvSpPr>
          <p:cNvPr id="104977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技术变革带来的挑战：人工智能、大数据等技术的快速发展对传统行业和职业产生冲击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人才短缺：随着行业的发展，对高素质人才的需求越来越大，需要加强人才培养和引进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9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法律法规变化：政策法规的变化对企业经营产生影响，需要密切关注并遵守相关规定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市场竞争加剧：企业间的竞争更加激烈，需要不断提高产品质量和服务水平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未来工作期望</a:t>
            </a:r>
            <a:endParaRPr altLang="en-US" lang="zh-CN"/>
          </a:p>
        </p:txBody>
      </p:sp>
      <p:sp>
        <p:nvSpPr>
          <p:cNvPr id="104984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5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6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关注行业动态和趋势，及时调整工作策略和方向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6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注重个人成长和发展，实现个人价值和企业价值的双赢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6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提升个人技能和知识水平，以适应行业发展的需要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7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加强团队协作和沟通，提高工作效率和质量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90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xxx学院</a:t>
            </a:r>
            <a:endParaRPr altLang="en-US" dirty="0" lang="zh-CN"/>
          </a:p>
        </p:txBody>
      </p:sp>
      <p:sp>
        <p:nvSpPr>
          <p:cNvPr id="1049908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4991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4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custom20230987_4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987_4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987_4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987_4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4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4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7_4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4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7_4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4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7_4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4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SLIDE_ID" val="custom20230987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1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15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1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18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7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179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4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4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302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2023-12-17T21:05:19Z</dcterms:created>
  <dcterms:modified xsi:type="dcterms:W3CDTF">2023-12-17T21:05:19Z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2a99fada67f141108c3bde9e4b9f7471_21</vt:lpwstr>
  </property>
</Properties>
</file>