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98" r:id="rId1"/>
    <p:sldMasterId id="2147484735" r:id="rId2"/>
  </p:sldMasterIdLst>
  <p:notesMasterIdLst>
    <p:notesMasterId r:id="rId3"/>
  </p:notesMasterIdLst>
  <p:sldIdLst>
    <p:sldId id="745" r:id="rId4"/>
    <p:sldId id="750" r:id="rId5"/>
    <p:sldId id="754" r:id="rId6"/>
    <p:sldId id="757" r:id="rId7"/>
    <p:sldId id="760" r:id="rId8"/>
    <p:sldId id="763" r:id="rId9"/>
    <p:sldId id="766" r:id="rId10"/>
    <p:sldId id="769" r:id="rId11"/>
    <p:sldId id="772" r:id="rId12"/>
    <p:sldId id="775" r:id="rId13"/>
    <p:sldId id="778" r:id="rId14"/>
    <p:sldId id="781" r:id="rId15"/>
    <p:sldId id="784" r:id="rId16"/>
    <p:sldId id="787" r:id="rId17"/>
    <p:sldId id="790" r:id="rId18"/>
    <p:sldId id="793" r:id="rId19"/>
    <p:sldId id="796" r:id="rId20"/>
    <p:sldId id="799" r:id="rId21"/>
    <p:sldId id="802" r:id="rId22"/>
    <p:sldId id="805" r:id="rId23"/>
    <p:sldId id="808" r:id="rId24"/>
    <p:sldId id="811" r:id="rId25"/>
    <p:sldId id="814" r:id="rId26"/>
    <p:sldId id="817" r:id="rId27"/>
    <p:sldId id="820" r:id="rId28"/>
    <p:sldId id="823" r:id="rId29"/>
    <p:sldId id="82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99" r:id="rId1"/>
    <p:sldLayoutId id="2147484700" r:id="rId2"/>
    <p:sldLayoutId id="2147484701" r:id="rId3"/>
    <p:sldLayoutId id="2147484702" r:id="rId4"/>
    <p:sldLayoutId id="2147484703" r:id="rId5"/>
    <p:sldLayoutId id="2147484704" r:id="rId6"/>
    <p:sldLayoutId id="2147484705" r:id="rId7"/>
    <p:sldLayoutId id="2147484706" r:id="rId8"/>
    <p:sldLayoutId id="2147484707" r:id="rId9"/>
    <p:sldLayoutId id="2147484708" r:id="rId10"/>
    <p:sldLayoutId id="21474847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736" r:id="rId1"/>
    <p:sldLayoutId id="2147484737" r:id="rId2"/>
    <p:sldLayoutId id="2147484738" r:id="rId3"/>
    <p:sldLayoutId id="2147484739" r:id="rId4"/>
    <p:sldLayoutId id="2147484740" r:id="rId5"/>
    <p:sldLayoutId id="2147484741" r:id="rId6"/>
    <p:sldLayoutId id="2147484742" r:id="rId7"/>
    <p:sldLayoutId id="2147484743" r:id="rId8"/>
    <p:sldLayoutId id="2147484744" r:id="rId9"/>
    <p:sldLayoutId id="2147484745" r:id="rId10"/>
    <p:sldLayoutId id="214748474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tags" Target="../tags/tag170.xml"/><Relationship Id="rId29" Type="http://schemas.openxmlformats.org/officeDocument/2006/relationships/tags" Target="../tags/tag171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珠宝与奢侈品行业市场分析及2024年投资前景预测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珠宝与奢侈品行业概述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珠宝与奢侈品行业市场分析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珠宝与奢侈品行业发展趋势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2024年珠宝与奢侈品行业投资前景预测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珠宝与奢侈品行业未来展望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珠宝与奢侈品行业概述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0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2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珠宝与奢侈品行业的定义：指生产、销售高档珠宝、名牌箱包、豪华手表等昂贵商品的产业。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8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分类：根据产品类型和定位，可分为高档珠宝、奢侈品箱包、豪华手表等多个子行业。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全球珠宝与奢侈品市场规模持续增长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中国珠宝与奢侈品市场规模位居全球前列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珠宝与奢侈品行业市场规模受经济环境影响较大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未来几年珠宝与奢侈品行业市场规模有望继续扩大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数字化转型：随着科技的发展，珠宝与奢侈品行业正加速数字化转型，线上销售和定制服务逐渐成为主流。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可持续性：随着消费者对环保和可持续性问题的关注增加，珠宝与奢侈品行业正朝着更环保、可持续的方向发展。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跨界合作：珠宝与奢侈品品牌正通过与不同领域的设计师、艺术家和品牌进行跨界合作，推出创新产品，拓展市场。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全球化和本地化：随着全球化和跨境电商的发展，珠宝与奢侈品品牌正加速全球化布局，同时注重满足当地消费者的需求和文化特色。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珠宝与奢侈品行业市场分析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珠宝与奢侈品行业市场需求持续增长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定制化服务越来越受欢迎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线上销售渠道逐渐成为主流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消费者对品质和品牌的要求不断提高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珠宝与奢侈品行业的市场规模和增长趋势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市场竞争格局的特点和变化趋势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行业内的新兴企业和创新产品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主要竞争对手的市场份额和销售业绩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消费者行为分析</a:t>
            </a:r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市场痛点与机遇</a:t>
            </a:r>
            <a:endParaRPr altLang="en-US" lang="zh-CN"/>
          </a:p>
        </p:txBody>
      </p:sp>
      <p:sp>
        <p:nvSpPr>
          <p:cNvPr id="10492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痛点：市场竞争激烈，品牌同质化严重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痛点：消费者需求多样化，品质要求高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机遇：个性化定制需求增长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机遇：技术创新推动行业升级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珠宝与奢侈品行业发展趋势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品牌化趋势</a:t>
            </a:r>
            <a:endParaRPr altLang="en-US" lang="zh-CN"/>
          </a:p>
        </p:txBody>
      </p:sp>
      <p:sp>
        <p:nvSpPr>
          <p:cNvPr id="10493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珠宝与奢侈品行业品牌化程度不断提高，品牌价值成为消费者购买决策的重要因素。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品牌通过不断创新和提升品质，满足消费者对个性化、高品质的需求。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品牌化趋势推动珠宝与奢侈品行业向高端化、专业化方向发展，提高行业整体水平。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品牌化趋势促使企业更加注重品牌形象和品牌传播，提高品牌知名度和美誉度。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个性化定制趋势</a:t>
            </a:r>
            <a:endParaRPr altLang="en-US" lang="zh-CN"/>
          </a:p>
        </p:txBody>
      </p:sp>
      <p:sp>
        <p:nvSpPr>
          <p:cNvPr id="10494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消费者对个性化需求的增加，推动珠宝与奢侈品行业向定制化方向发展。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品牌商通过提供定制服务，满足消费者对独特性和个性化的追求。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技术进步为个性化定制提供了可能，如3D打印等技术应用于珠宝和奢侈品制作。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个性化定制有助于提高品牌忠诚度，增强消费者与品牌之间的联系。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线上线下融合趋势</a:t>
            </a:r>
            <a:endParaRPr altLang="en-US" lang="zh-CN"/>
          </a:p>
        </p:txBody>
      </p:sp>
      <p:sp>
        <p:nvSpPr>
          <p:cNvPr id="10494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线上与线下将实现数据共享，提升客户购物体验和品牌忠诚度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行业将加强跨界合作，拓展新的市场空间和商业机会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珠宝与奢侈品行业将加速数字化转型，线上销售渠道将更加完善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线下门店将注重体验式消费，打造独特的购物环境与品牌形象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智能化趋势</a:t>
            </a:r>
            <a:endParaRPr altLang="en-US" lang="zh-CN"/>
          </a:p>
        </p:txBody>
      </p:sp>
      <p:sp>
        <p:nvSpPr>
          <p:cNvPr id="10495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珠宝与奢侈品行业将采用智能化技术进行生产和销售，提高生产效率和降低成本。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智能化技术将促进珠宝与奢侈品行业的创新和转型升级，提升行业整体竞争力。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智能化技术将提升珠宝与奢侈品的品质和可靠性，提高消费者满意度。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智能化技术将应用于珠宝与奢侈品的定制化服务，满足消费者个性化需求。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2024年珠宝与奢侈品行业投资前景预测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6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全球经济形势：2024年全球经济有望复苏，为珠宝与奢侈品行业提供增长动力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消费者需求：年轻消费者对个性化、高品质的珠宝与奢侈品需求不断增长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技术创新：数字化、智能化技术提升珠宝与奢侈品的生产、销售和品牌建设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市场竞争：品牌竞争激烈，但仍有市场空白和机会等待发掘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7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市场竞争风险：珠宝与奢侈品行业竞争激烈，企业需具备品牌优势和差异化竞争优势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消费者需求变化风险：消费者对珠宝与奢侈品的消费观念和需求不断变化，企业需及时调整产品策略和营销策略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政策法规风险：珠宝与奢侈品行业受到国家政策法规的严格监管，企业需关注政策法规变化，遵守相关规定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汇率波动风险：珠宝与奢侈品行业涉及跨境贸易，汇率波动会对企业的经营业绩产生影响，企业需采取相应的风险管理措施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7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消费者需求变化趋势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2024年珠宝与奢侈品行业市场规模预测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新兴市场和跨境电商的机遇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行业政策与法规环境分析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8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关注品牌与品质：选择具有知名品牌和优质品质的产品进行投资。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多元化投资：分散投资风险，避免单一品种带来的损失。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关注市场动态：及时了解行业动态和政策变化，把握市场机会。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长期投资：珠宝与奢侈品行业具有长期投资价值，投资者应有耐心和信心。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珠宝与奢侈品行业未来展望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可持续发展趋势</a:t>
            </a:r>
            <a:endParaRPr altLang="en-US" lang="zh-CN"/>
          </a:p>
        </p:txBody>
      </p:sp>
      <p:sp>
        <p:nvSpPr>
          <p:cNvPr id="10499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循环经济：鼓励循环经济，减少浪费，提高资源利用效率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绿色消费：消费者对环保、可持续的珠宝与奢侈品的需求增加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环保材料：珠宝与奢侈品行业将更多采用可持续、环保材料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社会责任：企业将更加注重社会责任，推动可持续发展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新兴技术应用</a:t>
            </a:r>
            <a:endParaRPr altLang="en-US" lang="zh-CN"/>
          </a:p>
        </p:txBody>
      </p:sp>
      <p:sp>
        <p:nvSpPr>
          <p:cNvPr id="10499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虚拟现实和增强现实：提供沉浸式购物体验，吸引年轻消费者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人工智能：提高生产效率和降低成本，提升个性化定制服务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区块链技术：保障珠宝和奢侈品交易安全，追溯产品来源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3D打印技术：实现定制化设计和快速生产，降低库存成本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跨界合作与创新</a:t>
            </a:r>
            <a:endParaRPr altLang="en-US" lang="zh-CN"/>
          </a:p>
        </p:txBody>
      </p:sp>
      <p:sp>
        <p:nvSpPr>
          <p:cNvPr id="10500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跨界合作将有助于珠宝与奢侈品行业打破传统模式，拓展市场空间，提升品牌影响力。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未来，珠宝与奢侈品行业将更加注重创新，不断探索新的设计理念、材料和技术，以满足消费者对品质和审美的追求。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珠宝与奢侈品行业将与科技、艺术等领域展开更多跨界合作，共同推动产业升级和创新。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随着消费者需求的多样化，珠宝与奢侈品品牌将通过与不同领域的设计师、艺术家合作，推出更多具有创意和个性化的产品。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全球市场竞争格局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珠宝与奢侈品行业市场规模持续增长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全球市场竞争格局呈现多元化、差异化特点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品牌竞争激烈，高端品牌市场优势明显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新兴市场成为行业增长的重要动力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2024-01-03T09:21:06Z</dcterms:created>
  <dcterms:modified xsi:type="dcterms:W3CDTF">2024-01-03T09:21:06Z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dec704289b3947aebde844c23e05ed5f_21</vt:lpwstr>
  </property>
</Properties>
</file>