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50" r:id="rId1"/>
    <p:sldMasterId id="2147486587" r:id="rId2"/>
  </p:sldMasterIdLst>
  <p:notesMasterIdLst>
    <p:notesMasterId r:id="rId3"/>
  </p:notesMasterIdLst>
  <p:sldIdLst>
    <p:sldId id="1572" r:id="rId4"/>
    <p:sldId id="1575" r:id="rId5"/>
    <p:sldId id="1578" r:id="rId6"/>
    <p:sldId id="1581" r:id="rId7"/>
    <p:sldId id="1584" r:id="rId8"/>
    <p:sldId id="1587" r:id="rId9"/>
    <p:sldId id="1590" r:id="rId10"/>
    <p:sldId id="1593" r:id="rId11"/>
    <p:sldId id="1596" r:id="rId12"/>
    <p:sldId id="1599" r:id="rId13"/>
    <p:sldId id="1602" r:id="rId14"/>
    <p:sldId id="1605" r:id="rId15"/>
    <p:sldId id="1608" r:id="rId16"/>
    <p:sldId id="1611" r:id="rId17"/>
    <p:sldId id="1614" r:id="rId18"/>
    <p:sldId id="1617" r:id="rId19"/>
    <p:sldId id="1620" r:id="rId20"/>
    <p:sldId id="1623" r:id="rId21"/>
    <p:sldId id="1626" r:id="rId22"/>
    <p:sldId id="1629" r:id="rId23"/>
    <p:sldId id="1632" r:id="rId24"/>
    <p:sldId id="1635" r:id="rId25"/>
    <p:sldId id="163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51" r:id="rId1"/>
    <p:sldLayoutId id="2147486552" r:id="rId2"/>
    <p:sldLayoutId id="2147486553" r:id="rId3"/>
    <p:sldLayoutId id="2147486554" r:id="rId4"/>
    <p:sldLayoutId id="2147486555" r:id="rId5"/>
    <p:sldLayoutId id="2147486556" r:id="rId6"/>
    <p:sldLayoutId id="2147486557" r:id="rId7"/>
    <p:sldLayoutId id="2147486558" r:id="rId8"/>
    <p:sldLayoutId id="2147486559" r:id="rId9"/>
    <p:sldLayoutId id="2147486560" r:id="rId10"/>
    <p:sldLayoutId id="21474865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588" r:id="rId1"/>
    <p:sldLayoutId id="2147486589" r:id="rId2"/>
    <p:sldLayoutId id="2147486590" r:id="rId3"/>
    <p:sldLayoutId id="2147486591" r:id="rId4"/>
    <p:sldLayoutId id="2147486592" r:id="rId5"/>
    <p:sldLayoutId id="2147486593" r:id="rId6"/>
    <p:sldLayoutId id="2147486594" r:id="rId7"/>
    <p:sldLayoutId id="2147486595" r:id="rId8"/>
    <p:sldLayoutId id="2147486596" r:id="rId9"/>
    <p:sldLayoutId id="2147486597" r:id="rId10"/>
    <p:sldLayoutId id="214748659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tags" Target="../tags/tag286.xml"/><Relationship Id="rId22" Type="http://schemas.openxmlformats.org/officeDocument/2006/relationships/tags" Target="../tags/tag287.xml"/><Relationship Id="rId23" Type="http://schemas.openxmlformats.org/officeDocument/2006/relationships/tags" Target="../tags/tag288.xml"/><Relationship Id="rId24" Type="http://schemas.openxmlformats.org/officeDocument/2006/relationships/tags" Target="../tags/tag289.xml"/><Relationship Id="rId25" Type="http://schemas.openxmlformats.org/officeDocument/2006/relationships/tags" Target="../tags/tag290.xml"/><Relationship Id="rId26" Type="http://schemas.openxmlformats.org/officeDocument/2006/relationships/tags" Target="../tags/tag291.xml"/><Relationship Id="rId27" Type="http://schemas.openxmlformats.org/officeDocument/2006/relationships/tags" Target="../tags/tag292.xml"/><Relationship Id="rId28" Type="http://schemas.openxmlformats.org/officeDocument/2006/relationships/tags" Target="../tags/tag293.xml"/><Relationship Id="rId29" Type="http://schemas.openxmlformats.org/officeDocument/2006/relationships/tags" Target="../tags/tag294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2024年人工智能技术应用推广方案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474970" y="1788795"/>
            <a:ext cx="1568767" cy="808790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493247" y="2160717"/>
            <a:ext cx="3803938" cy="402873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推广方案背景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30308" y="2623970"/>
            <a:ext cx="399705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087137" y="2616327"/>
            <a:ext cx="1568808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096275" y="3024918"/>
            <a:ext cx="3804037" cy="403008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推广方案内容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133338" y="3488327"/>
            <a:ext cx="3997161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657613" y="3473736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657613" y="3882327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推广方案实施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694670" y="4345736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237818" y="4331840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237818" y="4740431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推广方案评估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274875" y="5203840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870136" y="5246919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870136" y="5655510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推广方案保障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907193" y="6118919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推广方案背景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当前人工智能技术发展现状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大数据和云计算技术的广泛应用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深度学习技术取得突破性进展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自然语言处理和计算机视觉技术的成熟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人工智能在各行业的应用场景不断拓展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推广方案的目的和意义</a:t>
            </a:r>
            <a:endParaRPr altLang="en-US" lang="zh-CN"/>
          </a:p>
        </p:txBody>
      </p:sp>
      <p:sp>
        <p:nvSpPr>
          <p:cNvPr id="10490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促进人工智能技术的普及和应用，提高生产效率和生活品质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推动产业升级和经济发展，提升国家竞争力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优化资源配置，降低成本，提高决策水平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提升社会福祉，改善民生，推动可持续发展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推广方案的目标和任务</a:t>
            </a:r>
            <a:endParaRPr altLang="en-US" lang="zh-CN"/>
          </a:p>
        </p:txBody>
      </p:sp>
      <p:sp>
        <p:nvSpPr>
          <p:cNvPr id="10490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提高人工智能技术的普及率和应用效果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促进产业升级和经济发展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提升社会生产力和生活品质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推动人工智能技术的可持续发展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推广方案内容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推广方案的具体内容</a:t>
            </a:r>
            <a:endParaRPr altLang="en-US" lang="zh-CN"/>
          </a:p>
        </p:txBody>
      </p:sp>
      <p:sp>
        <p:nvSpPr>
          <p:cNvPr id="104919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制定推广策略：通过线上线下宣传、举办专题活动、合作推广等方式，扩大人工智能技术的影响力。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确定推广目标：提高人工智能技术的认知度和接受度，促进其在各行业的广泛应用。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推广渠道：利用社交媒体、行业媒体、专业论坛等渠道，发布人工智能技术的相关信息和应用案例。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推广效果评估：通过数据分析和用户反馈，对推广效果进行评估和优化。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推广方案的重点和难点</a:t>
            </a:r>
            <a:endParaRPr altLang="en-US" lang="zh-CN"/>
          </a:p>
        </p:txBody>
      </p:sp>
      <p:sp>
        <p:nvSpPr>
          <p:cNvPr id="10492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重点：确定目标受众，制定有针对性的推广策略，提高人工智能技术的认知度和接受度。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难点：如何解决技术难题，提高技术成熟度和稳定性，降低成本，增加应用场景和领域。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解决方案：加强技术研发和创新，与各行业合作，拓展应用场景，提高技术实用性和可靠性。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实施计划：制定详细的时间表和计划，分阶段实施推广方案，不断调整和优化方案，确保实现预期目标。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推广方案的实施步骤和时间安排</a:t>
            </a:r>
            <a:endParaRPr altLang="en-US" lang="zh-CN"/>
          </a:p>
        </p:txBody>
      </p:sp>
      <p:sp>
        <p:nvSpPr>
          <p:cNvPr id="1049314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8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2024年第一季度：进行市场调研，了解客户需求和行业趋势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2024年第二季度：根据调研结果，制定具体的推广计划和策略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0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2024年第三季度：开始实施推广计划，包括宣传、营销、渠道拓展等方面的工作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4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6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2024年第四季度：对推广效果进行评估和总结，调整和优化推广策略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推广方案实施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实施主体和参与对象</a:t>
            </a:r>
            <a:endParaRPr altLang="en-US" lang="zh-CN"/>
          </a:p>
        </p:txBody>
      </p:sp>
      <p:sp>
        <p:nvSpPr>
          <p:cNvPr id="1049420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推广渠道：线上、线下、媒体等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30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实施方式：自主研发、合作开发、外包等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参与对象：开发人员、用户、投资者等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2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实施主体：企业、政府、研究机构等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实施方式和具体措施</a:t>
            </a:r>
            <a:endParaRPr altLang="en-US" lang="zh-CN"/>
          </a:p>
        </p:txBody>
      </p:sp>
      <p:sp>
        <p:nvSpPr>
          <p:cNvPr id="10494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线上推广：利用社交媒体、网络广告等方式进行宣传和推广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合作推广：与相关企业、机构合作，共同推广人工智能技术应用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培训和指导：为相关人员提供培训和指导，提高其对人工智能技术的认知和应用能力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线下推广：通过举办展览、研讨会等方式进行宣传和推广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实施时间和进度安排</a:t>
            </a:r>
            <a:endParaRPr altLang="en-US" lang="zh-CN"/>
          </a:p>
        </p:txBody>
      </p:sp>
      <p:sp>
        <p:nvSpPr>
          <p:cNvPr id="10495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2024年第一季度：方案准备和启动阶段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2024年第三季度：推广实施和部署阶段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2024年第四季度：总结评估和优化阶段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2024年第二季度：技术研发和测试阶段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推广方案评估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评估标准和评估方法</a:t>
            </a:r>
            <a:endParaRPr altLang="en-US" lang="zh-CN"/>
          </a:p>
        </p:txBody>
      </p:sp>
      <p:sp>
        <p:nvSpPr>
          <p:cNvPr id="1049686" name="对角圆角矩形 52"/>
          <p:cNvSpPr/>
          <p:nvPr>
            <p:custDataLst>
              <p:tags r:id="rId1"/>
            </p:custDataLst>
          </p:nvPr>
        </p:nvSpPr>
        <p:spPr>
          <a:xfrm>
            <a:off x="551935" y="2573993"/>
            <a:ext cx="11088129" cy="93349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53"/>
          <p:cNvSpPr/>
          <p:nvPr>
            <p:custDataLst>
              <p:tags r:id="rId2"/>
            </p:custDataLst>
          </p:nvPr>
        </p:nvSpPr>
        <p:spPr>
          <a:xfrm>
            <a:off x="551935" y="2403772"/>
            <a:ext cx="686765" cy="643208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54"/>
          <p:cNvSpPr/>
          <p:nvPr>
            <p:custDataLst>
              <p:tags r:id="rId3"/>
            </p:custDataLst>
          </p:nvPr>
        </p:nvSpPr>
        <p:spPr>
          <a:xfrm>
            <a:off x="1238600" y="2404415"/>
            <a:ext cx="101559" cy="16926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56"/>
          <p:cNvSpPr txBox="1"/>
          <p:nvPr>
            <p:custDataLst>
              <p:tags r:id="rId4"/>
            </p:custDataLst>
          </p:nvPr>
        </p:nvSpPr>
        <p:spPr>
          <a:xfrm>
            <a:off x="1282922" y="2619600"/>
            <a:ext cx="10006975" cy="83401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评估标准：推广方案的市场需求、技术可行性、经济效益等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5"/>
          <p:cNvSpPr/>
          <p:nvPr>
            <p:custDataLst>
              <p:tags r:id="rId5"/>
            </p:custDataLst>
          </p:nvPr>
        </p:nvSpPr>
        <p:spPr>
          <a:xfrm>
            <a:off x="551935" y="4205545"/>
            <a:ext cx="11088129" cy="93349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6"/>
          <p:cNvSpPr/>
          <p:nvPr>
            <p:custDataLst>
              <p:tags r:id="rId6"/>
            </p:custDataLst>
          </p:nvPr>
        </p:nvSpPr>
        <p:spPr>
          <a:xfrm>
            <a:off x="551935" y="4035324"/>
            <a:ext cx="686765" cy="643208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7"/>
          <p:cNvSpPr/>
          <p:nvPr>
            <p:custDataLst>
              <p:tags r:id="rId7"/>
            </p:custDataLst>
          </p:nvPr>
        </p:nvSpPr>
        <p:spPr>
          <a:xfrm>
            <a:off x="1238600" y="4036609"/>
            <a:ext cx="101559" cy="16926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8"/>
            </p:custDataLst>
          </p:nvPr>
        </p:nvSpPr>
        <p:spPr>
          <a:xfrm>
            <a:off x="1282922" y="4260144"/>
            <a:ext cx="10006975" cy="83401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评估方法：专家评审、用户调查、数据分析等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评估结果分析和总结</a:t>
            </a:r>
            <a:endParaRPr altLang="en-US" lang="zh-CN"/>
          </a:p>
        </p:txBody>
      </p:sp>
      <p:sp>
        <p:nvSpPr>
          <p:cNvPr id="104974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评估指标：技术成熟度、市场需求、经济效益、社会影响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总结：综合评估结果，提出改进建议和推广策略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评估结果：各项指标得分及排名，优缺点分析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评估方法：专家打分、用户调研、案例分析、数据对比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评估结果的应用和改进建议</a:t>
            </a:r>
            <a:endParaRPr altLang="en-US" lang="zh-CN"/>
          </a:p>
        </p:txBody>
      </p:sp>
      <p:sp>
        <p:nvSpPr>
          <p:cNvPr id="104982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根据评估结果，确定推广方案的有效性和可行性，为后续实施提供依据。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根据评估结果，分析推广方案中存在的问题和不足，提出针对性的改进建议。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将评估结果作为推广方案优化和完善的参考，不断优化推广方案，提高推广效果。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将评估结果作为推广方案调整和改进的依据，根据市场变化和需求调整推广策略。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推广方案保障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组织保障和人员保障</a:t>
            </a:r>
            <a:endParaRPr altLang="en-US" lang="zh-CN"/>
          </a:p>
        </p:txBody>
      </p:sp>
      <p:sp>
        <p:nvSpPr>
          <p:cNvPr id="1049928" name="对角圆角矩形 52"/>
          <p:cNvSpPr/>
          <p:nvPr>
            <p:custDataLst>
              <p:tags r:id="rId1"/>
            </p:custDataLst>
          </p:nvPr>
        </p:nvSpPr>
        <p:spPr>
          <a:xfrm>
            <a:off x="551935" y="2573993"/>
            <a:ext cx="11088129" cy="93349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53"/>
          <p:cNvSpPr/>
          <p:nvPr>
            <p:custDataLst>
              <p:tags r:id="rId2"/>
            </p:custDataLst>
          </p:nvPr>
        </p:nvSpPr>
        <p:spPr>
          <a:xfrm>
            <a:off x="551935" y="2403772"/>
            <a:ext cx="686765" cy="643208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54"/>
          <p:cNvSpPr/>
          <p:nvPr>
            <p:custDataLst>
              <p:tags r:id="rId3"/>
            </p:custDataLst>
          </p:nvPr>
        </p:nvSpPr>
        <p:spPr>
          <a:xfrm>
            <a:off x="1238600" y="2404415"/>
            <a:ext cx="101559" cy="16926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56"/>
          <p:cNvSpPr txBox="1"/>
          <p:nvPr>
            <p:custDataLst>
              <p:tags r:id="rId4"/>
            </p:custDataLst>
          </p:nvPr>
        </p:nvSpPr>
        <p:spPr>
          <a:xfrm>
            <a:off x="1282922" y="2619600"/>
            <a:ext cx="10006975" cy="83401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9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组织保障：建立推广团队，明确职责分工，确保推广工作的顺利进行。</a:t>
            </a:r>
            <a:endParaRPr altLang="en-US" dirty="0" sz="19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5"/>
          <p:cNvSpPr/>
          <p:nvPr>
            <p:custDataLst>
              <p:tags r:id="rId5"/>
            </p:custDataLst>
          </p:nvPr>
        </p:nvSpPr>
        <p:spPr>
          <a:xfrm>
            <a:off x="551935" y="4205545"/>
            <a:ext cx="11088129" cy="93349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6"/>
          <p:cNvSpPr/>
          <p:nvPr>
            <p:custDataLst>
              <p:tags r:id="rId6"/>
            </p:custDataLst>
          </p:nvPr>
        </p:nvSpPr>
        <p:spPr>
          <a:xfrm>
            <a:off x="551935" y="4035324"/>
            <a:ext cx="686765" cy="643208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7"/>
          <p:cNvSpPr/>
          <p:nvPr>
            <p:custDataLst>
              <p:tags r:id="rId7"/>
            </p:custDataLst>
          </p:nvPr>
        </p:nvSpPr>
        <p:spPr>
          <a:xfrm>
            <a:off x="1238600" y="4036609"/>
            <a:ext cx="101559" cy="16926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8"/>
            </p:custDataLst>
          </p:nvPr>
        </p:nvSpPr>
        <p:spPr>
          <a:xfrm>
            <a:off x="1282922" y="4260144"/>
            <a:ext cx="10006975" cy="834018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人员保障：培训专业人员，提高其技术水平和推广能力，为推广方案的实施提供人才支持。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资金保障和物资保障</a:t>
            </a:r>
            <a:endParaRPr altLang="en-US" lang="zh-CN"/>
          </a:p>
        </p:txBody>
      </p:sp>
      <p:sp>
        <p:nvSpPr>
          <p:cNvPr id="10499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资金来源：政府拨款、企业自筹、社会投资等多渠道筹措资金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物资采购：与供应商建立长期合作关系，确保设备、材料等物资的质量和供应稳定性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物资管理：建立完善的物资管理制度，确保物资的合理使用和有效管理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资金使用：用于研发、采购、培训等各个环节，确保项目顺利实施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风险评估和应对措施</a:t>
            </a:r>
            <a:endParaRPr altLang="en-US" lang="zh-CN"/>
          </a:p>
        </p:txBody>
      </p:sp>
      <p:sp>
        <p:nvSpPr>
          <p:cNvPr id="105006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风险来源：技术、市场、政策等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风险监控：建立风险预警机制，及时发现并处理风险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应对措施：制定应急预案、加强技术研发、优化产品结构等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风险评估方法：定性和定量分析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4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14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4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5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5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5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5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5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5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5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5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5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5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SLIDE_ID" val="custom202309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0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71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2024-01-05T13:19:05Z</dcterms:created>
  <dcterms:modified xsi:type="dcterms:W3CDTF">2024-01-05T13:19:05Z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1e3d962348114e478826c074fc971b16_21</vt:lpwstr>
  </property>
</Properties>
</file>