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</p:sldMasterIdLst>
  <p:notesMasterIdLst>
    <p:notesMasterId r:id="rId22"/>
  </p:notesMasterIdLst>
  <p:handoutMasterIdLst>
    <p:handoutMasterId r:id="rId23"/>
  </p:handoutMasterIdLst>
  <p:sldIdLst>
    <p:sldId id="465" r:id="rId4"/>
    <p:sldId id="392" r:id="rId5"/>
    <p:sldId id="419" r:id="rId6"/>
    <p:sldId id="467" r:id="rId7"/>
    <p:sldId id="423" r:id="rId8"/>
    <p:sldId id="444" r:id="rId9"/>
    <p:sldId id="446" r:id="rId10"/>
    <p:sldId id="425" r:id="rId11"/>
    <p:sldId id="468" r:id="rId12"/>
    <p:sldId id="449" r:id="rId13"/>
    <p:sldId id="450" r:id="rId14"/>
    <p:sldId id="430" r:id="rId15"/>
    <p:sldId id="431" r:id="rId16"/>
    <p:sldId id="469" r:id="rId17"/>
    <p:sldId id="470" r:id="rId18"/>
    <p:sldId id="432" r:id="rId19"/>
    <p:sldId id="471" r:id="rId20"/>
    <p:sldId id="460" r:id="rId21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7E63A"/>
    <a:srgbClr val="B13229"/>
    <a:srgbClr val="0033CC"/>
    <a:srgbClr val="FF66FF"/>
    <a:srgbClr val="FFFF99"/>
    <a:srgbClr val="EEF9F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42" autoAdjust="0"/>
    <p:restoredTop sz="97238" autoAdjust="0"/>
  </p:normalViewPr>
  <p:slideViewPr>
    <p:cSldViewPr showGuides="1">
      <p:cViewPr varScale="1">
        <p:scale>
          <a:sx n="128" d="100"/>
          <a:sy n="128" d="100"/>
        </p:scale>
        <p:origin x="90" y="4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24"/>
    </p:cViewPr>
  </p:sorterViewPr>
  <p:notesViewPr>
    <p:cSldViewPr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E15E094-789C-42B5-A97F-CFBAE0B53490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21B2960D-5418-4DBD-AC3D-921506EED5C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E1FF943-F5FA-4F8A-8E50-8CBE449EF77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325277F-1F44-4A7F-8E67-7E08D200D15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339725"/>
            <a:ext cx="9153525" cy="4608513"/>
            <a:chOff x="-4" y="467816"/>
            <a:chExt cx="12192004" cy="6138032"/>
          </a:xfrm>
        </p:grpSpPr>
        <p:pic>
          <p:nvPicPr>
            <p:cNvPr id="3" name="图片 5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118168"/>
              <a:ext cx="12192000" cy="487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467816"/>
              <a:ext cx="12192000" cy="487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90838" y="0"/>
            <a:ext cx="3362325" cy="10080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890963"/>
            <a:ext cx="1935163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0" y="-92075"/>
            <a:ext cx="9144000" cy="54006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组合 9"/>
          <p:cNvGrpSpPr/>
          <p:nvPr userDrawn="1"/>
        </p:nvGrpSpPr>
        <p:grpSpPr bwMode="auto">
          <a:xfrm>
            <a:off x="0" y="-92075"/>
            <a:ext cx="9144000" cy="5327650"/>
            <a:chOff x="-1" y="-74795"/>
            <a:chExt cx="9144002" cy="5293089"/>
          </a:xfrm>
        </p:grpSpPr>
        <p:pic>
          <p:nvPicPr>
            <p:cNvPr id="1028" name="图片 8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-10857"/>
              <a:ext cx="9144002" cy="5165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图片 2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1925456" y="-2000250"/>
              <a:ext cx="5293089" cy="9143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microsoft.com/office/2007/relationships/media" Target="file:///\\pc-2\&#26412;&#23395;&#19978;&#35838;&#27719;&#24635;\1.&#23567;&#35821;\&#24917;&#35838;&#22530;&#35838;&#20214;\2&#35821;&#19979;\ppt&#29256;\2.&#31532;&#20108;&#21333;&#20803;\5%20&#38647;&#38155;&#21460;&#21460;&#65292;&#20320;&#22312;&#21738;&#37324;&#65288;&#31532;&#20108;&#35838;&#26102;&#65289;\&#26391;&#35835;&#37197;&#20048;.mp3" TargetMode="External"/><Relationship Id="rId1" Type="http://schemas.openxmlformats.org/officeDocument/2006/relationships/audio" Target="file:///\\pc-2\&#26412;&#23395;&#19978;&#35838;&#27719;&#24635;\1.&#23567;&#35821;\&#24917;&#35838;&#22530;&#35838;&#20214;\2&#35821;&#19979;\ppt&#29256;\2.&#31532;&#20108;&#21333;&#20803;\5%20&#38647;&#38155;&#21460;&#21460;&#65292;&#20320;&#22312;&#21738;&#37324;&#65288;&#31532;&#20108;&#35838;&#26102;&#65289;\&#26391;&#35835;&#37197;&#20048;.mp3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21.png"/><Relationship Id="rId7" Type="http://schemas.microsoft.com/office/2007/relationships/media" Target="../media/media2.mp4"/><Relationship Id="rId6" Type="http://schemas.openxmlformats.org/officeDocument/2006/relationships/video" Target="../media/media2.mp4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microsoft.com/office/2007/relationships/media" Target="../media/media5.mp4"/><Relationship Id="rId7" Type="http://schemas.openxmlformats.org/officeDocument/2006/relationships/video" Target="../media/media5.mp4"/><Relationship Id="rId6" Type="http://schemas.openxmlformats.org/officeDocument/2006/relationships/image" Target="../media/image23.png"/><Relationship Id="rId5" Type="http://schemas.microsoft.com/office/2007/relationships/media" Target="../media/media4.mp4"/><Relationship Id="rId4" Type="http://schemas.openxmlformats.org/officeDocument/2006/relationships/video" Target="../media/media4.mp4"/><Relationship Id="rId3" Type="http://schemas.openxmlformats.org/officeDocument/2006/relationships/image" Target="../media/image22.png"/><Relationship Id="rId2" Type="http://schemas.microsoft.com/office/2007/relationships/media" Target="../media/media3.mp4"/><Relationship Id="rId13" Type="http://schemas.openxmlformats.org/officeDocument/2006/relationships/slideLayout" Target="../slideLayouts/slideLayout3.xml"/><Relationship Id="rId12" Type="http://schemas.openxmlformats.org/officeDocument/2006/relationships/image" Target="../media/image27.png"/><Relationship Id="rId11" Type="http://schemas.openxmlformats.org/officeDocument/2006/relationships/image" Target="../media/image26.png"/><Relationship Id="rId10" Type="http://schemas.openxmlformats.org/officeDocument/2006/relationships/image" Target="../media/image25.png"/><Relationship Id="rId1" Type="http://schemas.openxmlformats.org/officeDocument/2006/relationships/video" Target="../media/media3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27"/>
          <p:cNvGrpSpPr/>
          <p:nvPr/>
        </p:nvGrpSpPr>
        <p:grpSpPr bwMode="auto">
          <a:xfrm>
            <a:off x="3084513" y="788988"/>
            <a:ext cx="2605087" cy="604837"/>
            <a:chOff x="2610424" y="477282"/>
            <a:chExt cx="2492602" cy="534346"/>
          </a:xfrm>
        </p:grpSpPr>
        <p:sp>
          <p:nvSpPr>
            <p:cNvPr id="2" name="矩形: 圆角 28"/>
            <p:cNvSpPr/>
            <p:nvPr/>
          </p:nvSpPr>
          <p:spPr bwMode="auto">
            <a:xfrm rot="20572039">
              <a:off x="2610424" y="540393"/>
              <a:ext cx="565051" cy="47123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9999">
                  <a:alpha val="30196"/>
                </a:srgb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36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</a:t>
              </a:r>
              <a:endPara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矩形: 圆角 29"/>
            <p:cNvSpPr/>
            <p:nvPr/>
          </p:nvSpPr>
          <p:spPr bwMode="auto">
            <a:xfrm rot="21203441">
              <a:off x="3265092" y="477282"/>
              <a:ext cx="565051" cy="471235"/>
            </a:xfrm>
            <a:prstGeom prst="roundRect">
              <a:avLst/>
            </a:prstGeom>
            <a:solidFill>
              <a:srgbClr val="CCFFCC"/>
            </a:solidFill>
            <a:ln>
              <a:solidFill>
                <a:srgbClr val="99FF99">
                  <a:alpha val="20000"/>
                </a:srgb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36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后</a:t>
              </a:r>
              <a:endPara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: 圆角 30"/>
            <p:cNvSpPr/>
            <p:nvPr/>
          </p:nvSpPr>
          <p:spPr bwMode="auto">
            <a:xfrm rot="497406">
              <a:off x="3907610" y="498319"/>
              <a:ext cx="566569" cy="472638"/>
            </a:xfrm>
            <a:prstGeom prst="roundRect">
              <a:avLst/>
            </a:prstGeom>
            <a:solidFill>
              <a:srgbClr val="FFCC99"/>
            </a:solidFill>
            <a:ln>
              <a:solidFill>
                <a:srgbClr val="FFCC66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36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作</a:t>
              </a:r>
              <a:endPara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矩形: 圆角 30"/>
            <p:cNvSpPr/>
            <p:nvPr/>
          </p:nvSpPr>
          <p:spPr bwMode="auto">
            <a:xfrm rot="821595">
              <a:off x="4536457" y="540393"/>
              <a:ext cx="566569" cy="471235"/>
            </a:xfrm>
            <a:prstGeom prst="roundRect">
              <a:avLst/>
            </a:prstGeom>
            <a:solidFill>
              <a:srgbClr val="CCFF66">
                <a:alpha val="69804"/>
              </a:srgb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36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业</a:t>
              </a:r>
              <a:endPara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219" name="文本框 6"/>
          <p:cNvSpPr txBox="1">
            <a:spLocks noChangeArrowheads="1"/>
          </p:cNvSpPr>
          <p:nvPr/>
        </p:nvSpPr>
        <p:spPr bwMode="auto">
          <a:xfrm>
            <a:off x="611188" y="2787650"/>
            <a:ext cx="8353425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读句子，想画面，再根据课文内容，用自己的话说一说。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28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沿着长长的小溪，冒着蒙蒙的细雨，雷锋叔叔</a:t>
            </a:r>
            <a:endParaRPr lang="zh-CN" altLang="en-US" sz="2400" b="1" u="sng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220" name="组合 1"/>
          <p:cNvGrpSpPr/>
          <p:nvPr/>
        </p:nvGrpSpPr>
        <p:grpSpPr bwMode="auto">
          <a:xfrm>
            <a:off x="539750" y="1708150"/>
            <a:ext cx="7704138" cy="449263"/>
            <a:chOff x="748044" y="1181100"/>
            <a:chExt cx="7568314" cy="448969"/>
          </a:xfrm>
        </p:grpSpPr>
        <p:sp>
          <p:nvSpPr>
            <p:cNvPr id="9228" name="矩形 2"/>
            <p:cNvSpPr>
              <a:spLocks noChangeArrowheads="1"/>
            </p:cNvSpPr>
            <p:nvPr/>
          </p:nvSpPr>
          <p:spPr bwMode="auto">
            <a:xfrm>
              <a:off x="1180057" y="1181100"/>
              <a:ext cx="7136301" cy="448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猜猜下面词语的意思，说说你是用什么方法知道的。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9229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44" y="1249313"/>
              <a:ext cx="363835" cy="363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003550"/>
            <a:ext cx="36353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: 圆角 7"/>
          <p:cNvSpPr/>
          <p:nvPr/>
        </p:nvSpPr>
        <p:spPr>
          <a:xfrm>
            <a:off x="1259632" y="2283718"/>
            <a:ext cx="919163" cy="49371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 cap="flat" cmpd="thinThick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>
              <a:defRPr/>
            </a:pPr>
            <a:r>
              <a:rPr lang="zh-CN" altLang="en-US" sz="2400" b="1" kern="0" dirty="0">
                <a:latin typeface="Adobe 楷体 Std R" pitchFamily="18" charset="-122"/>
                <a:ea typeface="Adobe 楷体 Std R" pitchFamily="18" charset="-122"/>
              </a:rPr>
              <a:t>泥泞</a:t>
            </a:r>
            <a:endParaRPr lang="zh-CN" altLang="en-US" sz="2400" b="1" kern="0" dirty="0">
              <a:latin typeface="Adobe 楷体 Std R" pitchFamily="18" charset="-122"/>
              <a:ea typeface="Adobe 楷体 Std R" pitchFamily="18" charset="-122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339975" y="2355850"/>
            <a:ext cx="2519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 u="sng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因为有烂泥而不好走</a:t>
            </a:r>
            <a:endParaRPr lang="zh-CN" altLang="en-US" sz="2000" b="1" u="sng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1188" y="3363913"/>
            <a:ext cx="806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           </a:t>
            </a:r>
            <a:r>
              <a:rPr lang="zh-CN" altLang="en-US" sz="2000" b="1" u="sng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遇见一个迷路的孩子，他把孩子抱得紧紧的，小路泥泞不堪，坑坑洼洼，他抱着孩子，顶着细雨，一步一滑地向前走。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4940300" y="2173288"/>
            <a:ext cx="3308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借助图片理解，联系生活体验猜测。</a:t>
            </a:r>
            <a:endParaRPr lang="zh-CN" altLang="en-US" sz="2000" b="1" u="sng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2932113"/>
            <a:ext cx="3313113" cy="9953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43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"/>
          <a:stretch>
            <a:fillRect/>
          </a:stretch>
        </p:blipFill>
        <p:spPr bwMode="auto">
          <a:xfrm>
            <a:off x="5076825" y="987425"/>
            <a:ext cx="3557588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矩形 5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1908175" y="3067050"/>
            <a:ext cx="162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课时</a:t>
            </a:r>
            <a:endParaRPr lang="zh-CN" altLang="en-US" sz="32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288" y="1347788"/>
            <a:ext cx="5184775" cy="7572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5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雷锋叔叔，你在哪里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7"/>
          <p:cNvSpPr txBox="1">
            <a:spLocks noChangeArrowheads="1"/>
          </p:cNvSpPr>
          <p:nvPr/>
        </p:nvSpPr>
        <p:spPr bwMode="auto">
          <a:xfrm>
            <a:off x="900113" y="1138238"/>
            <a:ext cx="431958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顺着弯弯的小路，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寻找雷锋的足迹。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雷锋叔叔，你在哪里，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你在哪里？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1838" y="1058863"/>
            <a:ext cx="1712912" cy="1225550"/>
            <a:chOff x="5773617" y="847953"/>
            <a:chExt cx="3009863" cy="1966896"/>
          </a:xfrm>
        </p:grpSpPr>
        <p:sp>
          <p:nvSpPr>
            <p:cNvPr id="20" name="圆角矩形标注 19"/>
            <p:cNvSpPr/>
            <p:nvPr/>
          </p:nvSpPr>
          <p:spPr>
            <a:xfrm>
              <a:off x="5773617" y="847953"/>
              <a:ext cx="2884337" cy="1966896"/>
            </a:xfrm>
            <a:prstGeom prst="wedgeRoundRectCallout">
              <a:avLst>
                <a:gd name="adj1" fmla="val -113560"/>
                <a:gd name="adj2" fmla="val -1039"/>
                <a:gd name="adj3" fmla="val 16667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  </a:t>
              </a:r>
              <a:endParaRPr lang="zh-CN" altLang="en-US" sz="32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1271" name="矩形 2"/>
            <p:cNvSpPr>
              <a:spLocks noChangeArrowheads="1"/>
            </p:cNvSpPr>
            <p:nvPr/>
          </p:nvSpPr>
          <p:spPr bwMode="auto">
            <a:xfrm>
              <a:off x="5975194" y="964673"/>
              <a:ext cx="2808286" cy="172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33CC"/>
                  </a:solidFill>
                  <a:latin typeface="Adobe 楷体 Std R" pitchFamily="18" charset="-122"/>
                  <a:ea typeface="Adobe 楷体 Std R" pitchFamily="18" charset="-122"/>
                </a:rPr>
                <a:t>读句子</a:t>
              </a:r>
              <a:endParaRPr lang="en-US" altLang="zh-CN" sz="3200" b="1">
                <a:solidFill>
                  <a:srgbClr val="0033CC"/>
                </a:solidFill>
                <a:latin typeface="Adobe 楷体 Std R" pitchFamily="18" charset="-122"/>
                <a:ea typeface="Adobe 楷体 Std R" pitchFamily="18" charset="-122"/>
              </a:endParaRPr>
            </a:p>
            <a:p>
              <a:r>
                <a:rPr lang="zh-CN" altLang="en-US" sz="3200" b="1">
                  <a:solidFill>
                    <a:srgbClr val="0033CC"/>
                  </a:solidFill>
                  <a:latin typeface="Adobe 楷体 Std R" pitchFamily="18" charset="-122"/>
                  <a:ea typeface="Adobe 楷体 Std R" pitchFamily="18" charset="-122"/>
                </a:rPr>
                <a:t>想画面</a:t>
              </a:r>
              <a:endParaRPr lang="zh-CN" altLang="en-US" sz="1400">
                <a:solidFill>
                  <a:srgbClr val="0033CC"/>
                </a:solidFill>
                <a:latin typeface="Adobe 楷体 Std R" pitchFamily="18" charset="-122"/>
                <a:ea typeface="Adobe 楷体 Std R" pitchFamily="18" charset="-122"/>
              </a:endParaRPr>
            </a:p>
          </p:txBody>
        </p:sp>
      </p:grpSp>
      <p:sp>
        <p:nvSpPr>
          <p:cNvPr id="11268" name="矩形 3"/>
          <p:cNvSpPr>
            <a:spLocks noChangeArrowheads="1"/>
          </p:cNvSpPr>
          <p:nvPr/>
        </p:nvSpPr>
        <p:spPr bwMode="auto">
          <a:xfrm>
            <a:off x="3851275" y="125413"/>
            <a:ext cx="16271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课时</a:t>
            </a:r>
            <a:endParaRPr lang="zh-CN" altLang="en-US" sz="32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1550" y="3867150"/>
            <a:ext cx="6913563" cy="6683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Adobe 楷体 Std R" pitchFamily="18" charset="-122"/>
                <a:ea typeface="Adobe 楷体 Std R" pitchFamily="18" charset="-122"/>
              </a:rPr>
              <a:t>第三节写了“我们”在小路上寻找雷锋的足迹。</a:t>
            </a:r>
            <a:endParaRPr lang="zh-CN" altLang="en-US" sz="2400" b="1" dirty="0">
              <a:solidFill>
                <a:srgbClr val="FF0000"/>
              </a:solidFill>
              <a:latin typeface="Adobe 楷体 Std R" pitchFamily="18" charset="-122"/>
              <a:ea typeface="Adobe 楷体 Std R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7"/>
          <p:cNvSpPr txBox="1">
            <a:spLocks noChangeArrowheads="1"/>
          </p:cNvSpPr>
          <p:nvPr/>
        </p:nvSpPr>
        <p:spPr bwMode="auto">
          <a:xfrm>
            <a:off x="4572000" y="1276350"/>
            <a:ext cx="431958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③ 顺着弯弯的小路，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寻找雷锋的足迹。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雷锋叔叔，你在哪里，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你在哪里？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627313" y="2859088"/>
            <a:ext cx="1589087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27088" y="3363913"/>
            <a:ext cx="15875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293" name="矩形 3"/>
          <p:cNvSpPr>
            <a:spLocks noChangeArrowheads="1"/>
          </p:cNvSpPr>
          <p:nvPr/>
        </p:nvSpPr>
        <p:spPr bwMode="auto">
          <a:xfrm>
            <a:off x="3851275" y="125413"/>
            <a:ext cx="16271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课时</a:t>
            </a:r>
            <a:endParaRPr lang="zh-CN" altLang="en-US" sz="32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2"/>
          <p:cNvSpPr txBox="1">
            <a:spLocks noChangeArrowheads="1"/>
          </p:cNvSpPr>
          <p:nvPr/>
        </p:nvSpPr>
        <p:spPr bwMode="auto">
          <a:xfrm>
            <a:off x="287338" y="1276350"/>
            <a:ext cx="460851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① 沿着长长的小溪，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寻找雷锋的足迹。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雷锋叔叔，你在哪里，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你在哪里？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948488" y="2787650"/>
            <a:ext cx="15875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219700" y="3363913"/>
            <a:ext cx="15875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554288" y="3773488"/>
            <a:ext cx="4178300" cy="66833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由缓到急    急切心情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剪去对角 5"/>
          <p:cNvSpPr/>
          <p:nvPr/>
        </p:nvSpPr>
        <p:spPr bwMode="auto">
          <a:xfrm>
            <a:off x="1390650" y="2032000"/>
            <a:ext cx="863600" cy="576263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3315" name="TextBox 1"/>
          <p:cNvSpPr txBox="1">
            <a:spLocks noChangeArrowheads="1"/>
          </p:cNvSpPr>
          <p:nvPr/>
        </p:nvSpPr>
        <p:spPr bwMode="auto">
          <a:xfrm>
            <a:off x="468313" y="701675"/>
            <a:ext cx="43053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小路说：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昨天，他曾路过这里，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背着年迈的大娘，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踏着路上的荆棘。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3"/>
          <p:cNvGrpSpPr/>
          <p:nvPr/>
        </p:nvGrpSpPr>
        <p:grpSpPr bwMode="auto">
          <a:xfrm>
            <a:off x="5724525" y="2284413"/>
            <a:ext cx="1084263" cy="647700"/>
            <a:chOff x="5902299" y="1305020"/>
            <a:chExt cx="1085006" cy="833189"/>
          </a:xfrm>
        </p:grpSpPr>
        <p:sp>
          <p:nvSpPr>
            <p:cNvPr id="6" name="矩形: 剪去对角 5"/>
            <p:cNvSpPr/>
            <p:nvPr/>
          </p:nvSpPr>
          <p:spPr>
            <a:xfrm>
              <a:off x="5902299" y="1305020"/>
              <a:ext cx="1085006" cy="833189"/>
            </a:xfrm>
            <a:prstGeom prst="snip2Diag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3323" name="文本框 1"/>
            <p:cNvSpPr txBox="1">
              <a:spLocks noChangeArrowheads="1"/>
            </p:cNvSpPr>
            <p:nvPr/>
          </p:nvSpPr>
          <p:spPr bwMode="auto">
            <a:xfrm>
              <a:off x="5902299" y="1305020"/>
              <a:ext cx="1008609" cy="60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年老</a:t>
              </a:r>
              <a:endPara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" name="组合 10"/>
          <p:cNvGrpSpPr/>
          <p:nvPr/>
        </p:nvGrpSpPr>
        <p:grpSpPr bwMode="auto">
          <a:xfrm>
            <a:off x="5148263" y="771525"/>
            <a:ext cx="2809875" cy="993775"/>
            <a:chOff x="5188501" y="920367"/>
            <a:chExt cx="2808277" cy="994505"/>
          </a:xfrm>
        </p:grpSpPr>
        <p:sp>
          <p:nvSpPr>
            <p:cNvPr id="7" name="思想气泡: 云 6"/>
            <p:cNvSpPr/>
            <p:nvPr/>
          </p:nvSpPr>
          <p:spPr>
            <a:xfrm>
              <a:off x="5188501" y="920367"/>
              <a:ext cx="2663896" cy="994505"/>
            </a:xfrm>
            <a:prstGeom prst="cloudCallout">
              <a:avLst>
                <a:gd name="adj1" fmla="val -79580"/>
                <a:gd name="adj2" fmla="val 51987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3321" name="文本框 7"/>
            <p:cNvSpPr txBox="1">
              <a:spLocks noChangeArrowheads="1"/>
            </p:cNvSpPr>
            <p:nvPr/>
          </p:nvSpPr>
          <p:spPr bwMode="auto">
            <a:xfrm>
              <a:off x="5276962" y="1064492"/>
              <a:ext cx="2719816" cy="605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latin typeface="宋体" panose="02010600030101010101" pitchFamily="2" charset="-122"/>
                </a:rPr>
                <a:t> </a:t>
              </a:r>
              <a:r>
                <a:rPr lang="zh-CN" altLang="en-US" sz="28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联想近义词</a:t>
              </a:r>
              <a:endPara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27088" y="3940175"/>
            <a:ext cx="6481762" cy="6683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Adobe 楷体 Std R" pitchFamily="18" charset="-122"/>
                <a:ea typeface="Adobe 楷体 Std R" pitchFamily="18" charset="-122"/>
              </a:rPr>
              <a:t>第四节写了雷锋叔叔曾经帮助过年迈的大娘。</a:t>
            </a:r>
            <a:endParaRPr lang="zh-CN" altLang="en-US" sz="2400" b="1" dirty="0">
              <a:solidFill>
                <a:srgbClr val="FF0000"/>
              </a:solidFill>
              <a:latin typeface="Adobe 楷体 Std R" pitchFamily="18" charset="-122"/>
              <a:ea typeface="Adobe 楷体 Std R" pitchFamily="18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2411413" y="2355850"/>
            <a:ext cx="3240087" cy="2159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"/>
          <p:cNvSpPr>
            <a:spLocks noChangeArrowheads="1"/>
          </p:cNvSpPr>
          <p:nvPr/>
        </p:nvSpPr>
        <p:spPr bwMode="auto">
          <a:xfrm>
            <a:off x="2987675" y="1563688"/>
            <a:ext cx="6048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荆棘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泛指丛生于山野间的带刺小灌木。</a:t>
            </a:r>
            <a:endParaRPr lang="zh-CN" altLang="en-US" sz="24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3419475" y="2608263"/>
            <a:ext cx="5040313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联系图片，想象小路荆棘丛生，蜿蜒曲折的画面。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" b="3355"/>
          <a:stretch>
            <a:fillRect/>
          </a:stretch>
        </p:blipFill>
        <p:spPr bwMode="auto">
          <a:xfrm>
            <a:off x="323850" y="700088"/>
            <a:ext cx="26638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235450" y="498475"/>
            <a:ext cx="792163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363" name="矩形 1"/>
          <p:cNvSpPr>
            <a:spLocks noChangeArrowheads="1"/>
          </p:cNvSpPr>
          <p:nvPr/>
        </p:nvSpPr>
        <p:spPr bwMode="auto">
          <a:xfrm>
            <a:off x="1679575" y="411163"/>
            <a:ext cx="540067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瞧，那花瓣上晶莹的露珠，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就是他洒下的汗滴。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940425" y="1635125"/>
            <a:ext cx="24606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晶莹的泪珠</a:t>
            </a:r>
            <a:endParaRPr lang="en-US" altLang="zh-CN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晶莹的汗水</a:t>
            </a:r>
            <a:endParaRPr lang="en-US" altLang="zh-CN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晶莹的雨露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619250" y="1779588"/>
            <a:ext cx="111125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7200" b="1">
                <a:latin typeface="楷体" panose="02010609060101010101" pitchFamily="49" charset="-122"/>
                <a:ea typeface="楷体" panose="02010609060101010101" pitchFamily="49" charset="-122"/>
              </a:rPr>
              <a:t>晶</a:t>
            </a:r>
            <a:endParaRPr lang="zh-CN" altLang="en-US" sz="7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943100" y="1997075"/>
            <a:ext cx="468313" cy="503238"/>
          </a:xfrm>
          <a:prstGeom prst="ellipse">
            <a:avLst/>
          </a:prstGeom>
          <a:noFill/>
          <a:ln w="28575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79646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124075" y="2427288"/>
            <a:ext cx="468313" cy="504825"/>
          </a:xfrm>
          <a:prstGeom prst="ellipse">
            <a:avLst/>
          </a:prstGeom>
          <a:noFill/>
          <a:ln w="28575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79646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63713" y="2427288"/>
            <a:ext cx="468312" cy="504825"/>
          </a:xfrm>
          <a:prstGeom prst="ellipse">
            <a:avLst/>
          </a:prstGeom>
          <a:noFill/>
          <a:ln w="28575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79646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059113" y="2211388"/>
            <a:ext cx="224472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三个“日”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11188" y="3724275"/>
            <a:ext cx="52339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晶莹：形容光亮而透明的物体。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7" grpId="0" animBg="1"/>
      <p:bldP spid="8" grpId="0" animBg="1"/>
      <p:bldP spid="9" grpId="0" animBg="1"/>
      <p:bldP spid="4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311400" y="3335338"/>
            <a:ext cx="792163" cy="4286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58888" y="2262188"/>
            <a:ext cx="720725" cy="4286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58888" y="1730375"/>
            <a:ext cx="792162" cy="4286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圆角矩形标注 3"/>
          <p:cNvSpPr/>
          <p:nvPr/>
        </p:nvSpPr>
        <p:spPr>
          <a:xfrm>
            <a:off x="5724525" y="842963"/>
            <a:ext cx="1727200" cy="1152525"/>
          </a:xfrm>
          <a:prstGeom prst="wedgeRoundRectCallout">
            <a:avLst>
              <a:gd name="adj1" fmla="val -68610"/>
              <a:gd name="adj2" fmla="val 76483"/>
              <a:gd name="adj3" fmla="val 16667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抓动作</a:t>
            </a:r>
            <a:endParaRPr lang="en-US" altLang="zh-CN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想画面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90" name="文本框 3"/>
          <p:cNvSpPr txBox="1">
            <a:spLocks noChangeArrowheads="1"/>
          </p:cNvSpPr>
          <p:nvPr/>
        </p:nvSpPr>
        <p:spPr bwMode="auto">
          <a:xfrm>
            <a:off x="827088" y="533400"/>
            <a:ext cx="5113337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 </a:t>
            </a: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小路说：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昨天，他曾路过这里，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</a:t>
            </a: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背着年迈的大娘，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</a:t>
            </a: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踏着路上的荆棘。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  <a:p>
            <a:pPr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</a:t>
            </a: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瞧，那花瓣上晶莹的露珠，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</a:t>
            </a: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就是他洒下的汗滴。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7" grpId="0" bldLvl="0" animBg="1"/>
      <p:bldP spid="7" grpId="1" animBg="1"/>
      <p:bldP spid="6" grpId="0" bldLvl="0" animBg="1"/>
      <p:bldP spid="6" grpId="1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1187450" y="2316163"/>
            <a:ext cx="4537075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 ④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小路说：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    昨天，他曾路过这里，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 背 着年迈的大娘，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 踏着路上的荆 棘。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瞧，那花瓣上晶莹的露珠</a:t>
            </a:r>
            <a:r>
              <a:rPr lang="en-US" altLang="zh-CN" sz="24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，</a:t>
            </a:r>
            <a:endParaRPr lang="en-US" altLang="zh-CN" sz="24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   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就是他洒下的汗滴。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971550" y="493713"/>
            <a:ext cx="3743325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顺着弯弯的小路，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      寻找雷锋的足迹。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      雷锋叔叔，你在哪里，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      你在哪里？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243263" y="1671638"/>
            <a:ext cx="968375" cy="50323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1319213" y="931863"/>
            <a:ext cx="38909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乘着温暖的春风，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我们四处寻觅。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55650" y="3579813"/>
            <a:ext cx="415131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像这样的词语还有哪些？</a:t>
            </a:r>
            <a:endParaRPr lang="en-US" altLang="zh-CN" sz="28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 bwMode="auto">
          <a:xfrm>
            <a:off x="5724525" y="1131888"/>
            <a:ext cx="2516188" cy="841375"/>
            <a:chOff x="5364088" y="1318897"/>
            <a:chExt cx="2516278" cy="841570"/>
          </a:xfrm>
        </p:grpSpPr>
        <p:sp>
          <p:nvSpPr>
            <p:cNvPr id="18444" name="文本框 2"/>
            <p:cNvSpPr txBox="1">
              <a:spLocks noChangeArrowheads="1"/>
            </p:cNvSpPr>
            <p:nvPr/>
          </p:nvSpPr>
          <p:spPr bwMode="auto">
            <a:xfrm>
              <a:off x="5364088" y="1491630"/>
              <a:ext cx="647934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600" b="1">
                  <a:latin typeface="楷体" panose="02010609060101010101" pitchFamily="49" charset="-122"/>
                  <a:ea typeface="楷体" panose="02010609060101010101" pitchFamily="49" charset="-122"/>
                </a:rPr>
                <a:t>寻</a:t>
              </a:r>
              <a:endParaRPr lang="zh-CN" altLang="en-US" sz="36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8445" name="文本框 8"/>
            <p:cNvSpPr txBox="1">
              <a:spLocks noChangeArrowheads="1"/>
            </p:cNvSpPr>
            <p:nvPr/>
          </p:nvSpPr>
          <p:spPr bwMode="auto">
            <a:xfrm>
              <a:off x="7232432" y="1491630"/>
              <a:ext cx="647934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600" b="1">
                  <a:latin typeface="楷体" panose="02010609060101010101" pitchFamily="49" charset="-122"/>
                  <a:ea typeface="楷体" panose="02010609060101010101" pitchFamily="49" charset="-122"/>
                </a:rPr>
                <a:t>觅</a:t>
              </a:r>
              <a:endParaRPr lang="zh-CN" altLang="en-US" sz="36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5940372" y="1923874"/>
              <a:ext cx="1439914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18447" name="文本框 11"/>
            <p:cNvSpPr txBox="1">
              <a:spLocks noChangeArrowheads="1"/>
            </p:cNvSpPr>
            <p:nvPr/>
          </p:nvSpPr>
          <p:spPr bwMode="auto">
            <a:xfrm>
              <a:off x="5965506" y="1318897"/>
              <a:ext cx="1420582" cy="6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近义词</a:t>
              </a:r>
              <a:endPara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10" name="直接箭头连接符 9"/>
          <p:cNvCxnSpPr/>
          <p:nvPr/>
        </p:nvCxnSpPr>
        <p:spPr>
          <a:xfrm>
            <a:off x="3708400" y="2211388"/>
            <a:ext cx="1295400" cy="431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3"/>
          <p:cNvGrpSpPr/>
          <p:nvPr/>
        </p:nvGrpSpPr>
        <p:grpSpPr bwMode="auto">
          <a:xfrm>
            <a:off x="5076825" y="2427288"/>
            <a:ext cx="1084263" cy="647700"/>
            <a:chOff x="5901900" y="1305020"/>
            <a:chExt cx="1085405" cy="833189"/>
          </a:xfrm>
        </p:grpSpPr>
        <p:sp>
          <p:nvSpPr>
            <p:cNvPr id="14" name="矩形: 剪去对角 5"/>
            <p:cNvSpPr/>
            <p:nvPr/>
          </p:nvSpPr>
          <p:spPr>
            <a:xfrm>
              <a:off x="5901900" y="1305020"/>
              <a:ext cx="1085405" cy="833189"/>
            </a:xfrm>
            <a:prstGeom prst="snip2Diag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8443" name="文本框 1"/>
            <p:cNvSpPr txBox="1">
              <a:spLocks noChangeArrowheads="1"/>
            </p:cNvSpPr>
            <p:nvPr/>
          </p:nvSpPr>
          <p:spPr bwMode="auto">
            <a:xfrm>
              <a:off x="5901900" y="1305020"/>
              <a:ext cx="1009300" cy="777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寻找</a:t>
              </a:r>
              <a:endPara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16" name="直接箭头连接符 15"/>
          <p:cNvCxnSpPr/>
          <p:nvPr/>
        </p:nvCxnSpPr>
        <p:spPr>
          <a:xfrm flipV="1">
            <a:off x="4284663" y="1708150"/>
            <a:ext cx="1295400" cy="2159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84213" y="4156075"/>
            <a:ext cx="6119812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美丽  温暖  寒冷  遥远  饥饿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1547813" y="987425"/>
            <a:ext cx="5451475" cy="2254250"/>
          </a:xfrm>
          <a:prstGeom prst="round1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啊，终于找到了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哪里需要献出爱心，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雷锋叔叔就出现在哪里。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3059113" y="1635125"/>
            <a:ext cx="238125" cy="14446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2700338" y="1635125"/>
            <a:ext cx="238125" cy="14446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3563938" y="1635125"/>
            <a:ext cx="238125" cy="14446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4067175" y="1635125"/>
            <a:ext cx="238125" cy="14446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1700213" y="2351088"/>
            <a:ext cx="855662" cy="476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5292725" y="3073400"/>
            <a:ext cx="976313" cy="3175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等腰三角形 10"/>
          <p:cNvSpPr/>
          <p:nvPr/>
        </p:nvSpPr>
        <p:spPr>
          <a:xfrm>
            <a:off x="4500563" y="1635125"/>
            <a:ext cx="238125" cy="14446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圆角矩形标注 11"/>
          <p:cNvSpPr/>
          <p:nvPr/>
        </p:nvSpPr>
        <p:spPr>
          <a:xfrm>
            <a:off x="5508625" y="411163"/>
            <a:ext cx="1366838" cy="576262"/>
          </a:xfrm>
          <a:prstGeom prst="wedgeRoundRectCallout">
            <a:avLst>
              <a:gd name="adj1" fmla="val -110803"/>
              <a:gd name="adj2" fmla="val 73929"/>
              <a:gd name="adj3" fmla="val 16667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惊喜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2987675" y="3508375"/>
            <a:ext cx="2879725" cy="576263"/>
          </a:xfrm>
          <a:prstGeom prst="wedgeRoundRectCallout">
            <a:avLst>
              <a:gd name="adj1" fmla="val 47213"/>
              <a:gd name="adj2" fmla="val -112649"/>
              <a:gd name="adj3" fmla="val 16667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放慢语速重读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3656013" y="88900"/>
            <a:ext cx="18319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仿编诗歌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3995738" y="1203325"/>
            <a:ext cx="4376737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说：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昨天，他曾路过这里，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____________,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____________,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瞧，那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___________________,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就是他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539750" y="1276350"/>
            <a:ext cx="295275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顺着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寻找雷锋的足迹。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雷锋叔叔，你在哪里，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你在哪里？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1258888" y="1276350"/>
            <a:ext cx="22336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广阔的田野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4500563" y="1203325"/>
            <a:ext cx="10080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果 树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7" name="TextBox 6"/>
          <p:cNvSpPr txBox="1">
            <a:spLocks noChangeArrowheads="1"/>
          </p:cNvSpPr>
          <p:nvPr/>
        </p:nvSpPr>
        <p:spPr bwMode="auto">
          <a:xfrm>
            <a:off x="4356100" y="2252663"/>
            <a:ext cx="4318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8" name="TextBox 7"/>
          <p:cNvSpPr txBox="1">
            <a:spLocks noChangeArrowheads="1"/>
          </p:cNvSpPr>
          <p:nvPr/>
        </p:nvSpPr>
        <p:spPr bwMode="auto">
          <a:xfrm>
            <a:off x="5508625" y="2238375"/>
            <a:ext cx="22320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沉重的水桶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9" name="TextBox 8"/>
          <p:cNvSpPr txBox="1">
            <a:spLocks noChangeArrowheads="1"/>
          </p:cNvSpPr>
          <p:nvPr/>
        </p:nvSpPr>
        <p:spPr bwMode="auto">
          <a:xfrm>
            <a:off x="4356100" y="2755900"/>
            <a:ext cx="57626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帮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90" name="TextBox 9"/>
          <p:cNvSpPr txBox="1">
            <a:spLocks noChangeArrowheads="1"/>
          </p:cNvSpPr>
          <p:nvPr/>
        </p:nvSpPr>
        <p:spPr bwMode="auto">
          <a:xfrm>
            <a:off x="5508625" y="2743200"/>
            <a:ext cx="22320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年迈的果农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91" name="TextBox 10"/>
          <p:cNvSpPr txBox="1">
            <a:spLocks noChangeArrowheads="1"/>
          </p:cNvSpPr>
          <p:nvPr/>
        </p:nvSpPr>
        <p:spPr bwMode="auto">
          <a:xfrm>
            <a:off x="5148263" y="3260725"/>
            <a:ext cx="26638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叶片上晶莹的露珠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92" name="TextBox 11"/>
          <p:cNvSpPr txBox="1">
            <a:spLocks noChangeArrowheads="1"/>
          </p:cNvSpPr>
          <p:nvPr/>
        </p:nvSpPr>
        <p:spPr bwMode="auto">
          <a:xfrm>
            <a:off x="5148263" y="3751263"/>
            <a:ext cx="22320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洒下的汗滴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4284663" y="1419225"/>
            <a:ext cx="453548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“向雷锋同志学习” 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3767138" y="123825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拓展延伸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1508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"/>
          <a:stretch>
            <a:fillRect/>
          </a:stretch>
        </p:blipFill>
        <p:spPr bwMode="auto">
          <a:xfrm>
            <a:off x="468313" y="1058863"/>
            <a:ext cx="3557587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716463" y="2139950"/>
            <a:ext cx="36718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日“学雷锋日”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643438" y="2787650"/>
            <a:ext cx="2376487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“雷锋精神”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643438" y="3363913"/>
            <a:ext cx="2449512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“活雷锋”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6"/>
          <p:cNvSpPr txBox="1">
            <a:spLocks noChangeArrowheads="1"/>
          </p:cNvSpPr>
          <p:nvPr/>
        </p:nvSpPr>
        <p:spPr bwMode="auto">
          <a:xfrm>
            <a:off x="2519363" y="123825"/>
            <a:ext cx="4105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初读诗歌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531" name="文本框 2"/>
          <p:cNvSpPr txBox="1">
            <a:spLocks noChangeArrowheads="1"/>
          </p:cNvSpPr>
          <p:nvPr/>
        </p:nvSpPr>
        <p:spPr bwMode="auto">
          <a:xfrm>
            <a:off x="147638" y="1023938"/>
            <a:ext cx="3878262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①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沿着长长的小溪，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   寻找雷锋的足迹。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   雷锋叔叔，你在哪里，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   你在哪里？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532" name="文本框 1"/>
          <p:cNvSpPr txBox="1">
            <a:spLocks noChangeArrowheads="1"/>
          </p:cNvSpPr>
          <p:nvPr/>
        </p:nvSpPr>
        <p:spPr bwMode="auto">
          <a:xfrm>
            <a:off x="147638" y="2579688"/>
            <a:ext cx="3287712" cy="230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②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小溪说：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昨天</a:t>
            </a:r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，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他曾路过这里，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抱着迷路的孩子，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冒着蒙蒙的细雨。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瞧，那泥泞路上的脚窝，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就是他留下的足迹。</a:t>
            </a:r>
            <a:endParaRPr lang="en-US" altLang="zh-CN" sz="2400" b="1">
              <a:latin typeface="宋体" panose="02010600030101010101" pitchFamily="2" charset="-122"/>
            </a:endParaRPr>
          </a:p>
          <a:p>
            <a:endParaRPr lang="en-US" altLang="zh-CN" sz="2400" b="1">
              <a:latin typeface="宋体" panose="02010600030101010101" pitchFamily="2" charset="-122"/>
            </a:endParaRPr>
          </a:p>
        </p:txBody>
      </p:sp>
      <p:sp>
        <p:nvSpPr>
          <p:cNvPr id="22533" name="文本框 2"/>
          <p:cNvSpPr txBox="1">
            <a:spLocks noChangeArrowheads="1"/>
          </p:cNvSpPr>
          <p:nvPr/>
        </p:nvSpPr>
        <p:spPr bwMode="auto">
          <a:xfrm>
            <a:off x="2995613" y="1095375"/>
            <a:ext cx="355758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③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顺着弯弯的小路，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   寻找雷锋的足迹。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   雷锋叔叔，你在哪里，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   你在哪里？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534" name="文本框 3"/>
          <p:cNvSpPr txBox="1">
            <a:spLocks noChangeArrowheads="1"/>
          </p:cNvSpPr>
          <p:nvPr/>
        </p:nvSpPr>
        <p:spPr bwMode="auto">
          <a:xfrm>
            <a:off x="3067050" y="2579688"/>
            <a:ext cx="3665538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④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小路说：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昨天，他曾路过这里，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背着年迈的大娘，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踏着路上的荆棘。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瞧，那花瓣上晶莹的露珠，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就是他洒下的汗滴。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5" name="文本框 4"/>
          <p:cNvSpPr txBox="1">
            <a:spLocks noChangeArrowheads="1"/>
          </p:cNvSpPr>
          <p:nvPr/>
        </p:nvSpPr>
        <p:spPr bwMode="auto">
          <a:xfrm>
            <a:off x="5959475" y="1095375"/>
            <a:ext cx="33655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⑤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乘着温暖的春风，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我们四处寻觅。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啊，终于找到了——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哪里需要献出爱心，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   雷锋叔叔就出现在哪里。</a:t>
            </a:r>
            <a:endParaRPr lang="en-US" altLang="zh-CN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8" name="朗读配乐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940175"/>
            <a:ext cx="531812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6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/>
          <p:cNvSpPr/>
          <p:nvPr/>
        </p:nvSpPr>
        <p:spPr>
          <a:xfrm>
            <a:off x="2744788" y="1092200"/>
            <a:ext cx="333375" cy="3046413"/>
          </a:xfrm>
          <a:prstGeom prst="leftBrace">
            <a:avLst>
              <a:gd name="adj1" fmla="val 39762"/>
              <a:gd name="adj2" fmla="val 50000"/>
            </a:avLst>
          </a:prstGeom>
          <a:ln w="31750">
            <a:solidFill>
              <a:srgbClr val="67E6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23555" name="矩形 3"/>
          <p:cNvSpPr>
            <a:spLocks noChangeArrowheads="1"/>
          </p:cNvSpPr>
          <p:nvPr/>
        </p:nvSpPr>
        <p:spPr bwMode="auto">
          <a:xfrm>
            <a:off x="2994025" y="776288"/>
            <a:ext cx="4065588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小溪边</a:t>
            </a: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抱着孩子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冒着细雨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留下足迹</a:t>
            </a:r>
            <a:endParaRPr lang="zh-CN" altLang="en-US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3556" name="矩形 15"/>
          <p:cNvSpPr>
            <a:spLocks noChangeArrowheads="1"/>
          </p:cNvSpPr>
          <p:nvPr/>
        </p:nvSpPr>
        <p:spPr bwMode="auto">
          <a:xfrm>
            <a:off x="1119188" y="1974850"/>
            <a:ext cx="197961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雷锋叔叔，你在哪里</a:t>
            </a:r>
            <a:endParaRPr lang="zh-CN" altLang="en-US" sz="2800" b="1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987675" y="2284413"/>
            <a:ext cx="4378325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小路上</a:t>
            </a: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背着大娘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踏着荆棘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洒下汗滴</a:t>
            </a:r>
            <a:endParaRPr lang="zh-CN" altLang="en-US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074988" y="3767138"/>
            <a:ext cx="4610100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乘春风</a:t>
            </a: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四处寻觅</a:t>
            </a:r>
            <a:endParaRPr lang="en-US" altLang="zh-CN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</a:rPr>
              <a:t>哪里需要在哪里</a:t>
            </a:r>
            <a:endParaRPr lang="zh-CN" altLang="en-US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875463" y="1924050"/>
            <a:ext cx="18224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奉献爱心乐于助人</a:t>
            </a:r>
            <a:endParaRPr lang="zh-CN" altLang="en-US" sz="2800" b="1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右大括号 8"/>
          <p:cNvSpPr/>
          <p:nvPr/>
        </p:nvSpPr>
        <p:spPr>
          <a:xfrm>
            <a:off x="6588125" y="987425"/>
            <a:ext cx="227013" cy="3097213"/>
          </a:xfrm>
          <a:prstGeom prst="rightBrace">
            <a:avLst>
              <a:gd name="adj1" fmla="val 29226"/>
              <a:gd name="adj2" fmla="val 50000"/>
            </a:avLst>
          </a:prstGeom>
          <a:ln w="31750">
            <a:solidFill>
              <a:srgbClr val="67E6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latin typeface="宋体" panose="02010600030101010101" pitchFamily="2" charset="-122"/>
            </a:endParaRPr>
          </a:p>
        </p:txBody>
      </p:sp>
      <p:sp>
        <p:nvSpPr>
          <p:cNvPr id="23561" name="文本框 6"/>
          <p:cNvSpPr txBox="1">
            <a:spLocks noChangeArrowheads="1"/>
          </p:cNvSpPr>
          <p:nvPr/>
        </p:nvSpPr>
        <p:spPr bwMode="auto">
          <a:xfrm>
            <a:off x="2519363" y="123825"/>
            <a:ext cx="4105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板书梳理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4"/>
          <p:cNvGrpSpPr/>
          <p:nvPr/>
        </p:nvGrpSpPr>
        <p:grpSpPr bwMode="auto">
          <a:xfrm>
            <a:off x="2700338" y="1635125"/>
            <a:ext cx="1263650" cy="1362075"/>
            <a:chOff x="1409624" y="1740239"/>
            <a:chExt cx="1043720" cy="931616"/>
          </a:xfrm>
        </p:grpSpPr>
        <p:grpSp>
          <p:nvGrpSpPr>
            <p:cNvPr id="24609" name="组合 7"/>
            <p:cNvGrpSpPr/>
            <p:nvPr/>
          </p:nvGrpSpPr>
          <p:grpSpPr bwMode="auto">
            <a:xfrm>
              <a:off x="1409624" y="1820282"/>
              <a:ext cx="1013486" cy="851573"/>
              <a:chOff x="2307" y="2032"/>
              <a:chExt cx="1507" cy="1265"/>
            </a:xfrm>
          </p:grpSpPr>
          <p:sp>
            <p:nvSpPr>
              <p:cNvPr id="6" name="矩形 1"/>
              <p:cNvSpPr>
                <a:spLocks noChangeArrowheads="1"/>
              </p:cNvSpPr>
              <p:nvPr/>
            </p:nvSpPr>
            <p:spPr bwMode="auto">
              <a:xfrm>
                <a:off x="2307" y="2032"/>
                <a:ext cx="1507" cy="1245"/>
              </a:xfrm>
              <a:prstGeom prst="rect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000" b="1" ker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4612" name="直接连接符 4"/>
              <p:cNvCxnSpPr>
                <a:cxnSpLocks noChangeShapeType="1"/>
              </p:cNvCxnSpPr>
              <p:nvPr/>
            </p:nvCxnSpPr>
            <p:spPr bwMode="auto">
              <a:xfrm>
                <a:off x="2307" y="2645"/>
                <a:ext cx="150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613" name="直接连接符 6"/>
              <p:cNvCxnSpPr>
                <a:cxnSpLocks noChangeShapeType="1"/>
              </p:cNvCxnSpPr>
              <p:nvPr/>
            </p:nvCxnSpPr>
            <p:spPr bwMode="auto">
              <a:xfrm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1413557" y="1740239"/>
              <a:ext cx="1039787" cy="90447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0" b="1" kern="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背</a:t>
              </a:r>
              <a:endParaRPr lang="zh-CN" altLang="en-US" sz="80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4579" name="组合 4"/>
          <p:cNvGrpSpPr/>
          <p:nvPr/>
        </p:nvGrpSpPr>
        <p:grpSpPr bwMode="auto">
          <a:xfrm>
            <a:off x="4210050" y="1654175"/>
            <a:ext cx="1290638" cy="1336675"/>
            <a:chOff x="1409624" y="1759599"/>
            <a:chExt cx="1067133" cy="912256"/>
          </a:xfrm>
        </p:grpSpPr>
        <p:grpSp>
          <p:nvGrpSpPr>
            <p:cNvPr id="24604" name="组合 7"/>
            <p:cNvGrpSpPr/>
            <p:nvPr/>
          </p:nvGrpSpPr>
          <p:grpSpPr bwMode="auto">
            <a:xfrm>
              <a:off x="1409624" y="1820282"/>
              <a:ext cx="1013486" cy="851573"/>
              <a:chOff x="2307" y="2032"/>
              <a:chExt cx="1507" cy="1265"/>
            </a:xfrm>
          </p:grpSpPr>
          <p:sp>
            <p:nvSpPr>
              <p:cNvPr id="12" name="矩形 1"/>
              <p:cNvSpPr>
                <a:spLocks noChangeArrowheads="1"/>
              </p:cNvSpPr>
              <p:nvPr/>
            </p:nvSpPr>
            <p:spPr bwMode="auto">
              <a:xfrm>
                <a:off x="2307" y="2032"/>
                <a:ext cx="1507" cy="1246"/>
              </a:xfrm>
              <a:prstGeom prst="rect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000" b="1" ker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4607" name="直接连接符 4"/>
              <p:cNvCxnSpPr>
                <a:cxnSpLocks noChangeShapeType="1"/>
              </p:cNvCxnSpPr>
              <p:nvPr/>
            </p:nvCxnSpPr>
            <p:spPr bwMode="auto">
              <a:xfrm>
                <a:off x="2307" y="2645"/>
                <a:ext cx="150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608" name="直接连接符 6"/>
              <p:cNvCxnSpPr>
                <a:cxnSpLocks noChangeShapeType="1"/>
              </p:cNvCxnSpPr>
              <p:nvPr/>
            </p:nvCxnSpPr>
            <p:spPr bwMode="auto">
              <a:xfrm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1437189" y="1759599"/>
              <a:ext cx="1039568" cy="9035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0" b="1" kern="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洒</a:t>
              </a:r>
              <a:endParaRPr lang="zh-CN" altLang="en-US" sz="80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4580" name="组合 4"/>
          <p:cNvGrpSpPr/>
          <p:nvPr/>
        </p:nvGrpSpPr>
        <p:grpSpPr bwMode="auto">
          <a:xfrm>
            <a:off x="5724525" y="1635125"/>
            <a:ext cx="1257300" cy="1349375"/>
            <a:chOff x="1396582" y="1749919"/>
            <a:chExt cx="1039568" cy="921936"/>
          </a:xfrm>
        </p:grpSpPr>
        <p:grpSp>
          <p:nvGrpSpPr>
            <p:cNvPr id="24599" name="组合 7"/>
            <p:cNvGrpSpPr/>
            <p:nvPr/>
          </p:nvGrpSpPr>
          <p:grpSpPr bwMode="auto">
            <a:xfrm>
              <a:off x="1409624" y="1820282"/>
              <a:ext cx="1013486" cy="851573"/>
              <a:chOff x="2307" y="2032"/>
              <a:chExt cx="1507" cy="1265"/>
            </a:xfrm>
          </p:grpSpPr>
          <p:sp>
            <p:nvSpPr>
              <p:cNvPr id="18" name="矩形 1"/>
              <p:cNvSpPr>
                <a:spLocks noChangeArrowheads="1"/>
              </p:cNvSpPr>
              <p:nvPr/>
            </p:nvSpPr>
            <p:spPr bwMode="auto">
              <a:xfrm>
                <a:off x="2307" y="2032"/>
                <a:ext cx="1507" cy="1245"/>
              </a:xfrm>
              <a:prstGeom prst="rect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000" b="1" ker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4602" name="直接连接符 4"/>
              <p:cNvCxnSpPr>
                <a:cxnSpLocks noChangeShapeType="1"/>
              </p:cNvCxnSpPr>
              <p:nvPr/>
            </p:nvCxnSpPr>
            <p:spPr bwMode="auto">
              <a:xfrm>
                <a:off x="2307" y="2645"/>
                <a:ext cx="150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603" name="直接连接符 6"/>
              <p:cNvCxnSpPr>
                <a:cxnSpLocks noChangeShapeType="1"/>
              </p:cNvCxnSpPr>
              <p:nvPr/>
            </p:nvCxnSpPr>
            <p:spPr bwMode="auto">
              <a:xfrm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" name="TextBox 1"/>
            <p:cNvSpPr txBox="1">
              <a:spLocks noChangeArrowheads="1"/>
            </p:cNvSpPr>
            <p:nvPr/>
          </p:nvSpPr>
          <p:spPr bwMode="auto">
            <a:xfrm>
              <a:off x="1396582" y="1749919"/>
              <a:ext cx="1039568" cy="9045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0" b="1" kern="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温</a:t>
              </a:r>
              <a:endParaRPr lang="zh-CN" altLang="en-US" sz="80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4581" name="组合 4"/>
          <p:cNvGrpSpPr/>
          <p:nvPr/>
        </p:nvGrpSpPr>
        <p:grpSpPr bwMode="auto">
          <a:xfrm>
            <a:off x="1116013" y="1654175"/>
            <a:ext cx="1284287" cy="1323975"/>
            <a:chOff x="1409624" y="1769279"/>
            <a:chExt cx="1061272" cy="904067"/>
          </a:xfrm>
        </p:grpSpPr>
        <p:grpSp>
          <p:nvGrpSpPr>
            <p:cNvPr id="24594" name="组合 7"/>
            <p:cNvGrpSpPr/>
            <p:nvPr/>
          </p:nvGrpSpPr>
          <p:grpSpPr bwMode="auto">
            <a:xfrm>
              <a:off x="1409624" y="1820282"/>
              <a:ext cx="1013486" cy="851573"/>
              <a:chOff x="2307" y="2032"/>
              <a:chExt cx="1507" cy="1265"/>
            </a:xfrm>
          </p:grpSpPr>
          <p:sp>
            <p:nvSpPr>
              <p:cNvPr id="24" name="矩形 1"/>
              <p:cNvSpPr>
                <a:spLocks noChangeArrowheads="1"/>
              </p:cNvSpPr>
              <p:nvPr/>
            </p:nvSpPr>
            <p:spPr bwMode="auto">
              <a:xfrm>
                <a:off x="2307" y="2032"/>
                <a:ext cx="1521" cy="1246"/>
              </a:xfrm>
              <a:prstGeom prst="rect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000" b="1" ker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4597" name="直接连接符 4"/>
              <p:cNvCxnSpPr>
                <a:cxnSpLocks noChangeShapeType="1"/>
              </p:cNvCxnSpPr>
              <p:nvPr/>
            </p:nvCxnSpPr>
            <p:spPr bwMode="auto">
              <a:xfrm>
                <a:off x="2307" y="2645"/>
                <a:ext cx="150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598" name="直接连接符 6"/>
              <p:cNvCxnSpPr>
                <a:cxnSpLocks noChangeShapeType="1"/>
              </p:cNvCxnSpPr>
              <p:nvPr/>
            </p:nvCxnSpPr>
            <p:spPr bwMode="auto">
              <a:xfrm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3" name="TextBox 1"/>
            <p:cNvSpPr txBox="1">
              <a:spLocks noChangeArrowheads="1"/>
            </p:cNvSpPr>
            <p:nvPr/>
          </p:nvSpPr>
          <p:spPr bwMode="auto">
            <a:xfrm>
              <a:off x="1431925" y="1769279"/>
              <a:ext cx="1038971" cy="9040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0" b="1" kern="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弯</a:t>
              </a:r>
              <a:endParaRPr lang="zh-CN" altLang="en-US" sz="80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4582" name="组合 4"/>
          <p:cNvGrpSpPr/>
          <p:nvPr/>
        </p:nvGrpSpPr>
        <p:grpSpPr bwMode="auto">
          <a:xfrm>
            <a:off x="7165975" y="1657350"/>
            <a:ext cx="1290638" cy="1349375"/>
            <a:chOff x="1409624" y="1749919"/>
            <a:chExt cx="1067133" cy="921936"/>
          </a:xfrm>
        </p:grpSpPr>
        <p:grpSp>
          <p:nvGrpSpPr>
            <p:cNvPr id="24589" name="组合 7"/>
            <p:cNvGrpSpPr/>
            <p:nvPr/>
          </p:nvGrpSpPr>
          <p:grpSpPr bwMode="auto">
            <a:xfrm>
              <a:off x="1409624" y="1820282"/>
              <a:ext cx="1013486" cy="851573"/>
              <a:chOff x="2307" y="2032"/>
              <a:chExt cx="1507" cy="1265"/>
            </a:xfrm>
          </p:grpSpPr>
          <p:sp>
            <p:nvSpPr>
              <p:cNvPr id="30" name="矩形 1"/>
              <p:cNvSpPr>
                <a:spLocks noChangeArrowheads="1"/>
              </p:cNvSpPr>
              <p:nvPr/>
            </p:nvSpPr>
            <p:spPr bwMode="auto">
              <a:xfrm>
                <a:off x="2307" y="2032"/>
                <a:ext cx="1507" cy="1245"/>
              </a:xfrm>
              <a:prstGeom prst="rect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000" b="1" ker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4592" name="直接连接符 4"/>
              <p:cNvCxnSpPr>
                <a:cxnSpLocks noChangeShapeType="1"/>
              </p:cNvCxnSpPr>
              <p:nvPr/>
            </p:nvCxnSpPr>
            <p:spPr bwMode="auto">
              <a:xfrm>
                <a:off x="2307" y="2645"/>
                <a:ext cx="150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593" name="直接连接符 6"/>
              <p:cNvCxnSpPr>
                <a:cxnSpLocks noChangeShapeType="1"/>
              </p:cNvCxnSpPr>
              <p:nvPr/>
            </p:nvCxnSpPr>
            <p:spPr bwMode="auto">
              <a:xfrm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9" name="TextBox 1"/>
            <p:cNvSpPr txBox="1">
              <a:spLocks noChangeArrowheads="1"/>
            </p:cNvSpPr>
            <p:nvPr/>
          </p:nvSpPr>
          <p:spPr bwMode="auto">
            <a:xfrm>
              <a:off x="1437189" y="1749919"/>
              <a:ext cx="1039568" cy="9045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0" b="1" kern="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暖</a:t>
              </a:r>
              <a:endParaRPr lang="zh-CN" altLang="en-US" sz="80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4040" name="TextBox 2"/>
          <p:cNvSpPr txBox="1">
            <a:spLocks noChangeArrowheads="1"/>
          </p:cNvSpPr>
          <p:nvPr/>
        </p:nvSpPr>
        <p:spPr bwMode="auto">
          <a:xfrm>
            <a:off x="1187450" y="3219450"/>
            <a:ext cx="1011238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弯曲</a:t>
            </a:r>
            <a:endParaRPr lang="en-US" altLang="zh-CN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弯腰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84" name="矩形 38"/>
          <p:cNvSpPr>
            <a:spLocks noChangeArrowheads="1"/>
          </p:cNvSpPr>
          <p:nvPr/>
        </p:nvSpPr>
        <p:spPr bwMode="auto">
          <a:xfrm>
            <a:off x="3705225" y="136525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书写指导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2"/>
          <p:cNvSpPr txBox="1">
            <a:spLocks noChangeArrowheads="1"/>
          </p:cNvSpPr>
          <p:nvPr/>
        </p:nvSpPr>
        <p:spPr bwMode="auto">
          <a:xfrm>
            <a:off x="2771775" y="3219450"/>
            <a:ext cx="1008063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背后</a:t>
            </a:r>
            <a:endParaRPr lang="en-US" altLang="zh-CN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背心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2"/>
          <p:cNvSpPr txBox="1">
            <a:spLocks noChangeArrowheads="1"/>
          </p:cNvSpPr>
          <p:nvPr/>
        </p:nvSpPr>
        <p:spPr bwMode="auto">
          <a:xfrm>
            <a:off x="4356100" y="3241675"/>
            <a:ext cx="1008063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洒水</a:t>
            </a:r>
            <a:endParaRPr lang="en-US" altLang="zh-CN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泼洒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2"/>
          <p:cNvSpPr txBox="1">
            <a:spLocks noChangeArrowheads="1"/>
          </p:cNvSpPr>
          <p:nvPr/>
        </p:nvSpPr>
        <p:spPr bwMode="auto">
          <a:xfrm>
            <a:off x="5867400" y="3219450"/>
            <a:ext cx="100965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温暖</a:t>
            </a:r>
            <a:endParaRPr lang="en-US" altLang="zh-CN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温和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2"/>
          <p:cNvSpPr txBox="1">
            <a:spLocks noChangeArrowheads="1"/>
          </p:cNvSpPr>
          <p:nvPr/>
        </p:nvSpPr>
        <p:spPr bwMode="auto">
          <a:xfrm>
            <a:off x="7308850" y="3219450"/>
            <a:ext cx="1008063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冷暖</a:t>
            </a:r>
            <a:endParaRPr lang="en-US" altLang="zh-CN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保暖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0" grpId="0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背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71549" y="2859088"/>
            <a:ext cx="1439863" cy="1439863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059113" y="987425"/>
            <a:ext cx="3744912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00"/>
                </a:solidFill>
                <a:latin typeface="Adobe 楷体 Std R" pitchFamily="18" charset="-122"/>
                <a:ea typeface="Adobe 楷体 Std R" pitchFamily="18" charset="-122"/>
              </a:rPr>
              <a:t>巧记小锦囊：</a:t>
            </a:r>
            <a:endParaRPr lang="en-US" altLang="zh-CN" sz="2400" b="1">
              <a:solidFill>
                <a:srgbClr val="000000"/>
              </a:solidFill>
              <a:latin typeface="Adobe 楷体 Std R" pitchFamily="18" charset="-122"/>
              <a:ea typeface="Adobe 楷体 Std R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Adobe 楷体 Std R" pitchFamily="18" charset="-122"/>
                <a:ea typeface="Adobe 楷体 Std R" pitchFamily="18" charset="-122"/>
              </a:rPr>
              <a:t>“变”</a:t>
            </a:r>
            <a:r>
              <a:rPr lang="zh-CN" altLang="en-US" sz="2400" b="1">
                <a:solidFill>
                  <a:srgbClr val="0000FF"/>
                </a:solidFill>
                <a:latin typeface="Adobe 楷体 Std R" pitchFamily="18" charset="-122"/>
                <a:ea typeface="Adobe 楷体 Std R" pitchFamily="18" charset="-122"/>
              </a:rPr>
              <a:t>字下面换张</a:t>
            </a:r>
            <a:r>
              <a:rPr lang="zh-CN" altLang="en-US" sz="2400" b="1">
                <a:solidFill>
                  <a:srgbClr val="FF0000"/>
                </a:solidFill>
                <a:latin typeface="Adobe 楷体 Std R" pitchFamily="18" charset="-122"/>
                <a:ea typeface="Adobe 楷体 Std R" pitchFamily="18" charset="-122"/>
              </a:rPr>
              <a:t>“弓”</a:t>
            </a:r>
            <a:endParaRPr lang="en-US" altLang="zh-CN" sz="2400" b="1">
              <a:solidFill>
                <a:srgbClr val="FF0000"/>
              </a:solidFill>
              <a:latin typeface="Adobe 楷体 Std R" pitchFamily="18" charset="-122"/>
              <a:ea typeface="Adobe 楷体 Std R" pitchFamily="18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059113" y="3230563"/>
            <a:ext cx="3744912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00"/>
                </a:solidFill>
                <a:latin typeface="Adobe 楷体 Std R" pitchFamily="18" charset="-122"/>
                <a:ea typeface="Adobe 楷体 Std R" pitchFamily="18" charset="-122"/>
              </a:rPr>
              <a:t>巧记小锦囊：</a:t>
            </a:r>
            <a:endParaRPr lang="en-US" altLang="zh-CN" sz="2400" b="1">
              <a:solidFill>
                <a:srgbClr val="000000"/>
              </a:solidFill>
              <a:latin typeface="Adobe 楷体 Std R" pitchFamily="18" charset="-122"/>
              <a:ea typeface="Adobe 楷体 Std R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Adobe 楷体 Std R" pitchFamily="18" charset="-122"/>
                <a:ea typeface="Adobe 楷体 Std R" pitchFamily="18" charset="-122"/>
              </a:rPr>
              <a:t>“月”</a:t>
            </a:r>
            <a:r>
              <a:rPr lang="zh-CN" altLang="en-US" sz="2400" b="1">
                <a:solidFill>
                  <a:srgbClr val="000000"/>
                </a:solidFill>
                <a:latin typeface="Adobe 楷体 Std R" pitchFamily="18" charset="-122"/>
                <a:ea typeface="Adobe 楷体 Std R" pitchFamily="18" charset="-122"/>
              </a:rPr>
              <a:t>底</a:t>
            </a:r>
            <a:r>
              <a:rPr lang="zh-CN" altLang="en-US" sz="2400" b="1">
                <a:solidFill>
                  <a:srgbClr val="FF0000"/>
                </a:solidFill>
                <a:latin typeface="Adobe 楷体 Std R" pitchFamily="18" charset="-122"/>
                <a:ea typeface="Adobe 楷体 Std R" pitchFamily="18" charset="-122"/>
              </a:rPr>
              <a:t>“北”</a:t>
            </a:r>
            <a:r>
              <a:rPr lang="zh-CN" altLang="en-US" sz="2400" b="1">
                <a:solidFill>
                  <a:srgbClr val="000000"/>
                </a:solidFill>
                <a:latin typeface="Adobe 楷体 Std R" pitchFamily="18" charset="-122"/>
                <a:ea typeface="Adobe 楷体 Std R" pitchFamily="18" charset="-122"/>
              </a:rPr>
              <a:t>上</a:t>
            </a:r>
            <a:endParaRPr lang="en-US" altLang="zh-CN" sz="2400" b="1">
              <a:solidFill>
                <a:srgbClr val="000000"/>
              </a:solidFill>
              <a:latin typeface="Adobe 楷体 Std R" pitchFamily="18" charset="-122"/>
              <a:ea typeface="Adobe 楷体 Std R" pitchFamily="18" charset="-122"/>
            </a:endParaRPr>
          </a:p>
        </p:txBody>
      </p:sp>
      <p:pic>
        <p:nvPicPr>
          <p:cNvPr id="8" name="图片 5" descr="KT弯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555625"/>
            <a:ext cx="38163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" descr="KT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787650"/>
            <a:ext cx="4032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椭圆 9"/>
          <p:cNvSpPr/>
          <p:nvPr/>
        </p:nvSpPr>
        <p:spPr>
          <a:xfrm>
            <a:off x="1258888" y="3435350"/>
            <a:ext cx="865187" cy="865188"/>
          </a:xfrm>
          <a:prstGeom prst="ellipse">
            <a:avLst/>
          </a:prstGeom>
          <a:noFill/>
          <a:ln w="28575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79646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pic>
        <p:nvPicPr>
          <p:cNvPr id="2" name="弯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8331" y="726549"/>
            <a:ext cx="1399555" cy="1399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3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暖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43608" y="3363914"/>
            <a:ext cx="1087438" cy="1087438"/>
          </a:xfrm>
          <a:prstGeom prst="rect">
            <a:avLst/>
          </a:prstGeom>
        </p:spPr>
      </p:pic>
      <p:pic>
        <p:nvPicPr>
          <p:cNvPr id="4" name="温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650" y="1965348"/>
            <a:ext cx="1087438" cy="1087438"/>
          </a:xfrm>
          <a:prstGeom prst="rect">
            <a:avLst/>
          </a:prstGeom>
        </p:spPr>
      </p:pic>
      <p:pic>
        <p:nvPicPr>
          <p:cNvPr id="3" name="洒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5650" y="555625"/>
            <a:ext cx="1087438" cy="1087438"/>
          </a:xfrm>
          <a:prstGeom prst="rect">
            <a:avLst/>
          </a:prstGeom>
        </p:spPr>
      </p:pic>
      <p:pic>
        <p:nvPicPr>
          <p:cNvPr id="9" name="图片 5" descr="KT洒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55625"/>
            <a:ext cx="316865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" descr="KT温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95488"/>
            <a:ext cx="38163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5" descr="KT暖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363913"/>
            <a:ext cx="40322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051050" y="987425"/>
            <a:ext cx="64087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Adobe 楷体 Std R" pitchFamily="18" charset="-122"/>
                <a:ea typeface="Adobe 楷体 Std R" pitchFamily="18" charset="-122"/>
              </a:rPr>
              <a:t>巧记小锦囊：</a:t>
            </a:r>
            <a:r>
              <a:rPr lang="zh-CN" altLang="en-US" sz="2400" b="1">
                <a:solidFill>
                  <a:srgbClr val="0000FF"/>
                </a:solidFill>
                <a:latin typeface="Adobe 楷体 Std R" pitchFamily="18" charset="-122"/>
                <a:ea typeface="Adobe 楷体 Std R" pitchFamily="18" charset="-122"/>
              </a:rPr>
              <a:t>三滴西瓜水</a:t>
            </a:r>
            <a:r>
              <a:rPr lang="zh-CN" altLang="en-US" sz="2400" b="1">
                <a:solidFill>
                  <a:srgbClr val="FF0000"/>
                </a:solidFill>
                <a:latin typeface="Adobe 楷体 Std R" pitchFamily="18" charset="-122"/>
                <a:ea typeface="Adobe 楷体 Std R" pitchFamily="18" charset="-122"/>
              </a:rPr>
              <a:t>（氵）</a:t>
            </a:r>
            <a:endParaRPr lang="en-US" altLang="zh-CN" sz="2400" b="1">
              <a:solidFill>
                <a:srgbClr val="FF0000"/>
              </a:solidFill>
              <a:latin typeface="Adobe 楷体 Std R" pitchFamily="18" charset="-122"/>
              <a:ea typeface="Adobe 楷体 Std R" pitchFamily="18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051050" y="2427288"/>
            <a:ext cx="72009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Adobe 楷体 Std R" pitchFamily="18" charset="-122"/>
                <a:ea typeface="Adobe 楷体 Std R" pitchFamily="18" charset="-122"/>
              </a:rPr>
              <a:t>巧记小锦囊：</a:t>
            </a:r>
            <a:r>
              <a:rPr lang="zh-CN" altLang="en-US" sz="2400" b="1">
                <a:solidFill>
                  <a:srgbClr val="0000FF"/>
                </a:solidFill>
                <a:latin typeface="Adobe 楷体 Std R" pitchFamily="18" charset="-122"/>
                <a:ea typeface="Adobe 楷体 Std R" pitchFamily="18" charset="-122"/>
              </a:rPr>
              <a:t>酒半盅，在日下，不太热，就是它。</a:t>
            </a:r>
            <a:endParaRPr lang="en-US" altLang="zh-CN" sz="2400" b="1">
              <a:solidFill>
                <a:srgbClr val="0000FF"/>
              </a:solidFill>
              <a:latin typeface="Adobe 楷体 Std R" pitchFamily="18" charset="-122"/>
              <a:ea typeface="Adobe 楷体 Std R" pitchFamily="18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051050" y="3795713"/>
            <a:ext cx="72009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Adobe 楷体 Std R" pitchFamily="18" charset="-122"/>
                <a:ea typeface="Adobe 楷体 Std R" pitchFamily="18" charset="-122"/>
              </a:rPr>
              <a:t>巧记小锦囊：</a:t>
            </a:r>
            <a:r>
              <a:rPr lang="zh-CN" altLang="en-US" sz="2400" b="1">
                <a:solidFill>
                  <a:srgbClr val="0000FF"/>
                </a:solidFill>
                <a:latin typeface="Adobe 楷体 Std R" pitchFamily="18" charset="-122"/>
                <a:ea typeface="Adobe 楷体 Std R" pitchFamily="18" charset="-122"/>
              </a:rPr>
              <a:t>爪</a:t>
            </a:r>
            <a:r>
              <a:rPr lang="zh-CN" altLang="en-US" sz="2400" b="1">
                <a:solidFill>
                  <a:srgbClr val="FF0000"/>
                </a:solidFill>
                <a:latin typeface="Adobe 楷体 Std R" pitchFamily="18" charset="-122"/>
                <a:ea typeface="Adobe 楷体 Std R" pitchFamily="18" charset="-122"/>
              </a:rPr>
              <a:t>（爫）</a:t>
            </a:r>
            <a:r>
              <a:rPr lang="zh-CN" altLang="en-US" sz="2400" b="1">
                <a:solidFill>
                  <a:srgbClr val="0000FF"/>
                </a:solidFill>
                <a:latin typeface="Adobe 楷体 Std R" pitchFamily="18" charset="-122"/>
                <a:ea typeface="Adobe 楷体 Std R" pitchFamily="18" charset="-122"/>
              </a:rPr>
              <a:t>下一友日照看。</a:t>
            </a:r>
            <a:endParaRPr lang="en-US" altLang="zh-CN" sz="2400" b="1">
              <a:solidFill>
                <a:srgbClr val="0000FF"/>
              </a:solidFill>
              <a:latin typeface="Adobe 楷体 Std R" pitchFamily="18" charset="-122"/>
              <a:ea typeface="Adobe 楷体 Std R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4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ags/tag1.xml><?xml version="1.0" encoding="utf-8"?>
<p:tagLst xmlns:p="http://schemas.openxmlformats.org/presentationml/2006/main">
  <p:tag name="commondata" val="eyJoZGlkIjoiNzUyMDExMTMyY2ZjZTg2MDQ4ZDViOGVhMmU5Mzc0Mj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20000"/>
          </a:lnSpc>
          <a:defRPr sz="3200" b="1" dirty="0">
            <a:latin typeface="楷体" panose="02010609060101010101" pitchFamily="49" charset="-122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1639</Words>
  <Application>WPS 演示</Application>
  <PresentationFormat>全屏显示(16:9)</PresentationFormat>
  <Paragraphs>257</Paragraphs>
  <Slides>18</Slides>
  <Notes>0</Notes>
  <HiddenSlides>0</HiddenSlides>
  <MMClips>6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Arial</vt:lpstr>
      <vt:lpstr>宋体</vt:lpstr>
      <vt:lpstr>Wingdings</vt:lpstr>
      <vt:lpstr>Calibri</vt:lpstr>
      <vt:lpstr>楷体</vt:lpstr>
      <vt:lpstr>华文楷体</vt:lpstr>
      <vt:lpstr>微软雅黑</vt:lpstr>
      <vt:lpstr>黑体</vt:lpstr>
      <vt:lpstr>Adobe 楷体 Std R</vt:lpstr>
      <vt:lpstr>楷体_GB2312</vt:lpstr>
      <vt:lpstr>Arial</vt:lpstr>
      <vt:lpstr>Arial Unicode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声  明
 本文件仅用于个人学习、研究或欣赏，以及其他非商业性或非盈利性用途，但同时应遵守著作权法及其他相关法律的规定，不得侵犯本司及相关权利人的合法权利。
 除此以外，将本文件任何内容用于其他用途时，应获得授权，如发现未经授权用于商业或盈利用途将追加侵权者的法律责任。
武汉天成贵龙文化传播有限公司</dc:description>
  <dc:subject>状元成才路</dc:subject>
  <cp:category>状元成才路</cp:category>
  <cp:lastModifiedBy>覃义周</cp:lastModifiedBy>
  <cp:revision>628</cp:revision>
  <dcterms:created xsi:type="dcterms:W3CDTF">2016-10-29T08:56:00Z</dcterms:created>
  <dcterms:modified xsi:type="dcterms:W3CDTF">2024-03-01T01:52:50Z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来源">
    <vt:lpwstr>状元成才路系列</vt:lpwstr>
  </property>
  <property fmtid="{D5CDD505-2E9C-101B-9397-08002B2CF9AE}" pid="3" name="ICV">
    <vt:lpwstr>130760C386864C2FA424D8DFC3D0B2D1_12</vt:lpwstr>
  </property>
  <property fmtid="{D5CDD505-2E9C-101B-9397-08002B2CF9AE}" pid="4" name="KSOProductBuildVer">
    <vt:lpwstr>2052-12.1.0.16388</vt:lpwstr>
  </property>
</Properties>
</file>