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414" r:id="rId1"/>
    <p:sldMasterId id="2147497451" r:id="rId2"/>
  </p:sldMasterIdLst>
  <p:notesMasterIdLst>
    <p:notesMasterId r:id="rId3"/>
  </p:notesMasterIdLst>
  <p:sldIdLst>
    <p:sldId id="6328" r:id="rId4"/>
    <p:sldId id="6333" r:id="rId5"/>
    <p:sldId id="6337" r:id="rId6"/>
    <p:sldId id="6340" r:id="rId7"/>
    <p:sldId id="6343" r:id="rId8"/>
    <p:sldId id="6346" r:id="rId9"/>
    <p:sldId id="6349" r:id="rId10"/>
    <p:sldId id="6352" r:id="rId11"/>
    <p:sldId id="6355" r:id="rId12"/>
    <p:sldId id="6358" r:id="rId13"/>
    <p:sldId id="6361" r:id="rId14"/>
    <p:sldId id="6364" r:id="rId15"/>
    <p:sldId id="6367" r:id="rId16"/>
    <p:sldId id="6370" r:id="rId17"/>
    <p:sldId id="6373" r:id="rId18"/>
    <p:sldId id="6376" r:id="rId19"/>
    <p:sldId id="6379" r:id="rId20"/>
    <p:sldId id="6382" r:id="rId21"/>
    <p:sldId id="6385" r:id="rId22"/>
    <p:sldId id="6388" r:id="rId23"/>
    <p:sldId id="6391" r:id="rId24"/>
    <p:sldId id="6394" r:id="rId25"/>
    <p:sldId id="6397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3.jpe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image" Target="../media/image4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image" Target="../media/image1.png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image" Target="../media/image2.png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10"/>
          <p:cNvSpPr/>
          <p:nvPr>
            <p:custDataLst>
              <p:tags r:id="rId1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68" name="椭圆 18"/>
          <p:cNvSpPr/>
          <p:nvPr>
            <p:custDataLst>
              <p:tags r:id="rId2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53" name="图片 23" descr="花瓶里插着绿色的植物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pic>
        <p:nvPicPr>
          <p:cNvPr id="2097155" name="图形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670" name="矩形: 圆角 4"/>
          <p:cNvSpPr/>
          <p:nvPr>
            <p:custDataLst>
              <p:tags r:id="rId7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2" name="矩形: 圆角 5"/>
          <p:cNvSpPr/>
          <p:nvPr>
            <p:custDataLst>
              <p:tags r:id="rId8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1247775" y="4543425"/>
            <a:ext cx="1495425" cy="4851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155700" y="3700780"/>
            <a:ext cx="5519420" cy="4146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>
                    <a:lumMod val="5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 descr="7b0a20202020227461726765744d6f64756c65223a202270726f636573734f6e6c696e65466f6e7473220a7d0a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155700" y="1637665"/>
            <a:ext cx="5520055" cy="201676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7" descr="绿色的叶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60741"/>
          <a:stretch>
            <a:fillRect/>
          </a:stretch>
        </p:blipFill>
        <p:spPr>
          <a:xfrm>
            <a:off x="10172700" y="0"/>
            <a:ext cx="20193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1156335" y="648000"/>
            <a:ext cx="5486400" cy="91313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任意多边形 8"/>
          <p:cNvSpPr/>
          <p:nvPr>
            <p:custDataLst>
              <p:tags r:id="rId1"/>
            </p:custDataLst>
          </p:nvPr>
        </p:nvSpPr>
        <p:spPr>
          <a:xfrm>
            <a:off x="7042150" y="2153920"/>
            <a:ext cx="5149850" cy="47040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11" h="6861">
                <a:moveTo>
                  <a:pt x="3593" y="0"/>
                </a:moveTo>
                <a:lnTo>
                  <a:pt x="5137" y="0"/>
                </a:lnTo>
                <a:lnTo>
                  <a:pt x="5138" y="0"/>
                </a:lnTo>
                <a:cubicBezTo>
                  <a:pt x="6051" y="163"/>
                  <a:pt x="6866" y="611"/>
                  <a:pt x="7488" y="1248"/>
                </a:cubicBezTo>
                <a:lnTo>
                  <a:pt x="7511" y="1271"/>
                </a:lnTo>
                <a:lnTo>
                  <a:pt x="7511" y="6861"/>
                </a:lnTo>
                <a:lnTo>
                  <a:pt x="832" y="6861"/>
                </a:lnTo>
                <a:lnTo>
                  <a:pt x="805" y="6824"/>
                </a:lnTo>
                <a:cubicBezTo>
                  <a:pt x="298" y="6111"/>
                  <a:pt x="0" y="5239"/>
                  <a:pt x="0" y="4297"/>
                </a:cubicBezTo>
                <a:cubicBezTo>
                  <a:pt x="0" y="2150"/>
                  <a:pt x="1550" y="365"/>
                  <a:pt x="3592" y="0"/>
                </a:cubicBezTo>
                <a:lnTo>
                  <a:pt x="359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" panose="00000500000000000000" pitchFamily="2" charset="-122"/>
            </a:endParaRPr>
          </a:p>
        </p:txBody>
      </p:sp>
      <p:sp>
        <p:nvSpPr>
          <p:cNvPr id="1048706" name="圆角矩形 32"/>
          <p:cNvSpPr/>
          <p:nvPr>
            <p:custDataLst>
              <p:tags r:id="rId2"/>
            </p:custDataLst>
          </p:nvPr>
        </p:nvSpPr>
        <p:spPr>
          <a:xfrm>
            <a:off x="1245870" y="4949825"/>
            <a:ext cx="572770" cy="75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pic>
        <p:nvPicPr>
          <p:cNvPr id="2097159" name="文本框 10" descr="VCG41N12789169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880" r="29823"/>
          <a:stretch>
            <a:fillRect/>
          </a:stretch>
        </p:blipFill>
        <p:spPr>
          <a:xfrm flipH="1">
            <a:off x="6134100" y="945515"/>
            <a:ext cx="6057900" cy="5912485"/>
          </a:xfrm>
          <a:prstGeom prst="rect"/>
          <a:noFill/>
        </p:spPr>
      </p:pic>
      <p:sp>
        <p:nvSpPr>
          <p:cNvPr id="1048708" name="矩形: 圆角 4"/>
          <p:cNvSpPr/>
          <p:nvPr>
            <p:custDataLst>
              <p:tags r:id="rId5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0" name="矩形: 圆角 5"/>
          <p:cNvSpPr/>
          <p:nvPr>
            <p:custDataLst>
              <p:tags r:id="rId6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1118235" y="1363345"/>
            <a:ext cx="4742180" cy="202311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11600" i="0" kern="1200" kumimoji="0" lang="en-US" noProof="1" normalizeH="0" spc="0" strike="noStrike" u="none">
                <a:ln w="15875"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118235" y="3429000"/>
            <a:ext cx="5520055" cy="14179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pitchFamily="2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: 圆角 4"/>
          <p:cNvSpPr/>
          <p:nvPr>
            <p:custDataLst>
              <p:tags r:id="rId1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4" name="矩形: 圆角 5"/>
          <p:cNvSpPr/>
          <p:nvPr>
            <p:custDataLst>
              <p:tags r:id="rId2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6" name="椭圆 10"/>
          <p:cNvSpPr/>
          <p:nvPr>
            <p:custDataLst>
              <p:tags r:id="rId3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8" name="椭圆 13"/>
          <p:cNvSpPr/>
          <p:nvPr>
            <p:custDataLst>
              <p:tags r:id="rId4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61" name="图片 23" descr="花瓶里插着绿色的植物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sp>
        <p:nvSpPr>
          <p:cNvPr id="104879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1256665" y="4291965"/>
            <a:ext cx="1495425" cy="46799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92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1160145" y="1906905"/>
            <a:ext cx="5520055" cy="191389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形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415" r:id="rId1"/>
    <p:sldLayoutId id="2147497416" r:id="rId2"/>
    <p:sldLayoutId id="2147497417" r:id="rId3"/>
    <p:sldLayoutId id="2147497418" r:id="rId4"/>
    <p:sldLayoutId id="2147497419" r:id="rId5"/>
    <p:sldLayoutId id="2147497420" r:id="rId6"/>
    <p:sldLayoutId id="2147497421" r:id="rId7"/>
    <p:sldLayoutId id="2147497422" r:id="rId8"/>
    <p:sldLayoutId id="2147497423" r:id="rId9"/>
    <p:sldLayoutId id="2147497424" r:id="rId10"/>
    <p:sldLayoutId id="21474974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93130"/>
            <a:ext cx="10969200" cy="458383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090568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18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7452" r:id="rId1"/>
    <p:sldLayoutId id="2147497453" r:id="rId2"/>
    <p:sldLayoutId id="2147497454" r:id="rId3"/>
    <p:sldLayoutId id="2147497455" r:id="rId4"/>
    <p:sldLayoutId id="2147497456" r:id="rId5"/>
    <p:sldLayoutId id="2147497457" r:id="rId6"/>
    <p:sldLayoutId id="2147497458" r:id="rId7"/>
    <p:sldLayoutId id="2147497459" r:id="rId8"/>
    <p:sldLayoutId id="2147497460" r:id="rId9"/>
    <p:sldLayoutId id="2147497461" r:id="rId10"/>
    <p:sldLayoutId id="2147497462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pitchFamily="2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1.xml"/><Relationship Id="rId2" Type="http://schemas.openxmlformats.org/officeDocument/2006/relationships/tags" Target="../tags/tag82.xml"/><Relationship Id="rId3" Type="http://schemas.openxmlformats.org/officeDocument/2006/relationships/tags" Target="../tags/tag83.xml"/><Relationship Id="rId4" Type="http://schemas.openxmlformats.org/officeDocument/2006/relationships/tags" Target="../tags/tag84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tags" Target="../tags/tag112.xml"/><Relationship Id="rId14" Type="http://schemas.openxmlformats.org/officeDocument/2006/relationships/tags" Target="../tags/tag113.xml"/><Relationship Id="rId15" Type="http://schemas.openxmlformats.org/officeDocument/2006/relationships/tags" Target="../tags/tag114.xml"/><Relationship Id="rId16" Type="http://schemas.openxmlformats.org/officeDocument/2006/relationships/tags" Target="../tags/tag115.xml"/><Relationship Id="rId17" Type="http://schemas.openxmlformats.org/officeDocument/2006/relationships/tags" Target="../tags/tag116.xml"/><Relationship Id="rId18" Type="http://schemas.openxmlformats.org/officeDocument/2006/relationships/tags" Target="../tags/tag117.xml"/><Relationship Id="rId19" Type="http://schemas.openxmlformats.org/officeDocument/2006/relationships/tags" Target="../tags/tag118.xml"/><Relationship Id="rId20" Type="http://schemas.openxmlformats.org/officeDocument/2006/relationships/tags" Target="../tags/tag119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90909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学习乐园2024小学教育的新愿景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2" name="序号"/>
          <p:cNvSpPr txBox="1"/>
          <p:nvPr>
            <p:custDataLst>
              <p:tags r:id="rId2"/>
            </p:custDataLst>
          </p:nvPr>
        </p:nvSpPr>
        <p:spPr>
          <a:xfrm>
            <a:off x="1352550" y="2124075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01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4" name="标题"/>
          <p:cNvSpPr txBox="1"/>
          <p:nvPr>
            <p:custDataLst>
              <p:tags r:id="rId3"/>
            </p:custDataLst>
          </p:nvPr>
        </p:nvSpPr>
        <p:spPr>
          <a:xfrm>
            <a:off x="1352550" y="2868930"/>
            <a:ext cx="187706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学习乐园2024的背景和目标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6" name="序号"/>
          <p:cNvSpPr txBox="1"/>
          <p:nvPr>
            <p:custDataLst>
              <p:tags r:id="rId4"/>
            </p:custDataLst>
          </p:nvPr>
        </p:nvSpPr>
        <p:spPr>
          <a:xfrm>
            <a:off x="4210685" y="2124075"/>
            <a:ext cx="164592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02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8" name="标题"/>
          <p:cNvSpPr txBox="1"/>
          <p:nvPr>
            <p:custDataLst>
              <p:tags r:id="rId5"/>
            </p:custDataLst>
          </p:nvPr>
        </p:nvSpPr>
        <p:spPr>
          <a:xfrm>
            <a:off x="4210685" y="2868930"/>
            <a:ext cx="187960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学习乐园2024的核心内容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0" name="序号"/>
          <p:cNvSpPr txBox="1"/>
          <p:nvPr>
            <p:custDataLst>
              <p:tags r:id="rId6"/>
            </p:custDataLst>
          </p:nvPr>
        </p:nvSpPr>
        <p:spPr>
          <a:xfrm>
            <a:off x="7171055" y="2124075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03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7"/>
            </p:custDataLst>
          </p:nvPr>
        </p:nvSpPr>
        <p:spPr>
          <a:xfrm>
            <a:off x="7171055" y="2868930"/>
            <a:ext cx="1877695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学习乐园2024的技术支持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8"/>
            </p:custDataLst>
          </p:nvPr>
        </p:nvSpPr>
        <p:spPr>
          <a:xfrm>
            <a:off x="2976245" y="4214495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04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6" name="标题"/>
          <p:cNvSpPr txBox="1"/>
          <p:nvPr>
            <p:custDataLst>
              <p:tags r:id="rId9"/>
            </p:custDataLst>
          </p:nvPr>
        </p:nvSpPr>
        <p:spPr>
          <a:xfrm>
            <a:off x="2976245" y="4959350"/>
            <a:ext cx="187706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学习乐园2024的实践和案例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8" name="序号"/>
          <p:cNvSpPr txBox="1"/>
          <p:nvPr>
            <p:custDataLst>
              <p:tags r:id="rId10"/>
            </p:custDataLst>
          </p:nvPr>
        </p:nvSpPr>
        <p:spPr>
          <a:xfrm>
            <a:off x="5586730" y="4214495"/>
            <a:ext cx="162877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05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11"/>
            </p:custDataLst>
          </p:nvPr>
        </p:nvSpPr>
        <p:spPr>
          <a:xfrm>
            <a:off x="5586730" y="4959350"/>
            <a:ext cx="184023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学习乐园2024的挑战和前景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8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学习乐园2024的背景和目标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当前小学教育的挑战和问题</a:t>
            </a:r>
            <a:endParaRPr altLang="en-US" lang="zh-CN"/>
          </a:p>
        </p:txBody>
      </p:sp>
      <p:sp>
        <p:nvSpPr>
          <p:cNvPr id="10489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传统教育模式的局限性和改革需求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学生个性化发展的需求与教育资源的匹配问题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教师专业素养和教育质量的提升需求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科技发展对教育的影响和挑战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学习乐园2024的提出和目标</a:t>
            </a:r>
            <a:endParaRPr altLang="en-US" lang="zh-CN"/>
          </a:p>
        </p:txBody>
      </p:sp>
      <p:sp>
        <p:nvSpPr>
          <p:cNvPr id="1048998" name="正文"/>
          <p:cNvSpPr txBox="1"/>
          <p:nvPr>
            <p:custDataLst>
              <p:tags r:id="rId1"/>
            </p:custDataLst>
          </p:nvPr>
        </p:nvSpPr>
        <p:spPr>
          <a:xfrm>
            <a:off x="608400" y="2201612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提出背景：随着社会的发展和教育的变革，小学教育面临着新的挑战和机遇。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2"/>
            </p:custDataLst>
          </p:nvPr>
        </p:nvSpPr>
        <p:spPr>
          <a:xfrm>
            <a:off x="608400" y="4088265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目标：培养具有创新精神和实践能力的人才，促进学生的全面发展。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愿景的定位和意义</a:t>
            </a:r>
            <a:endParaRPr altLang="en-US" lang="zh-CN"/>
          </a:p>
        </p:txBody>
      </p:sp>
      <p:sp>
        <p:nvSpPr>
          <p:cNvPr id="1049036" name="任意多边形 20"/>
          <p:cNvSpPr/>
          <p:nvPr>
            <p:custDataLst>
              <p:tags r:id="rId1"/>
            </p:custDataLst>
          </p:nvPr>
        </p:nvSpPr>
        <p:spPr>
          <a:xfrm rot="2700000">
            <a:off x="4209652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55792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定位：学习乐园2024旨在成为小学教育的新标杆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2"/>
          <p:cNvSpPr/>
          <p:nvPr>
            <p:custDataLst>
              <p:tags r:id="rId3"/>
            </p:custDataLst>
          </p:nvPr>
        </p:nvSpPr>
        <p:spPr>
          <a:xfrm>
            <a:off x="3987431" y="2843282"/>
            <a:ext cx="1723347" cy="12203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任意多边形 18"/>
          <p:cNvSpPr/>
          <p:nvPr>
            <p:custDataLst>
              <p:tags r:id="rId4"/>
            </p:custDataLst>
          </p:nvPr>
        </p:nvSpPr>
        <p:spPr>
          <a:xfrm rot="5400000">
            <a:off x="6699060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3896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意义：满足未来社会对人才的需求，培养具备创新能力和全球视野的下一代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43"/>
          <p:cNvSpPr/>
          <p:nvPr>
            <p:custDataLst>
              <p:tags r:id="rId6"/>
            </p:custDataLst>
          </p:nvPr>
        </p:nvSpPr>
        <p:spPr>
          <a:xfrm>
            <a:off x="6475535" y="2843282"/>
            <a:ext cx="1723347" cy="12203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90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学习乐园2024的核心内容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课程设置和学习模式</a:t>
            </a:r>
            <a:endParaRPr altLang="en-US" lang="zh-CN"/>
          </a:p>
        </p:txBody>
      </p:sp>
      <p:sp>
        <p:nvSpPr>
          <p:cNvPr id="104913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教师角色：引导者、合作者，关注学生全面发展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4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课程评价：多元评价，注重过程与结果相结合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学习模式：个性化学习，学生自主选择学习路径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5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课程设置：注重跨学科整合，强调创新与实践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教师角色和培训</a:t>
            </a:r>
            <a:endParaRPr altLang="en-US" lang="zh-CN"/>
          </a:p>
        </p:txBody>
      </p:sp>
      <p:sp>
        <p:nvSpPr>
          <p:cNvPr id="104919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教师将扮演多重角色，包括指导者、合作者和促进者。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教师将接受专业培训，以掌握新的教学方法和技能。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学习乐园2024将为教师提供持续的专业发展机会。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教师将与其他教育工作者合作，共同促进学生的学习和发展。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教育评价和反馈机制</a:t>
            </a:r>
            <a:endParaRPr altLang="en-US" lang="zh-CN"/>
          </a:p>
        </p:txBody>
      </p:sp>
      <p:sp>
        <p:nvSpPr>
          <p:cNvPr id="104923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建立多元评价体系，注重过程评价和表现评价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利用大数据和人工智能技术，实时收集和分析学生的学习数据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建立学生个人学习档案，记录学生的学习进步和成果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定期开展学生和教师座谈会，及时了解学生的学习需求和反馈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2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学习乐园2024的技术支持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教育信息化的现状和发展趋势</a:t>
            </a:r>
            <a:endParaRPr altLang="en-US" lang="zh-CN"/>
          </a:p>
        </p:txBody>
      </p:sp>
      <p:sp>
        <p:nvSpPr>
          <p:cNvPr id="104934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当前教育信息化现状：技术在教学中的广泛应用，提高了教育质量和效率。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未来发展趋势：人工智能、大数据、云计算等新兴技术将进一步推动教育信息化发展。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技术支持在学习乐园2024中的应用：个性化学习、智能辅导、在线评估等功能得以实现。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技术对教育的影响：技术将改变传统的教学模式，实现更加灵活、高效的学习方式。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学习乐园2024的技术框架和解决方案</a:t>
            </a:r>
            <a:endParaRPr altLang="en-US" lang="zh-CN"/>
          </a:p>
        </p:txBody>
      </p:sp>
      <p:sp>
        <p:nvSpPr>
          <p:cNvPr id="104939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9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技术框架：基于云计算和大数据技术，构建一个智能化的学习平台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解决方案：提供个性化的学习资源和智能化的学习服务，满足学生的学习需求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技术特点：支持多种终端设备，实现随时随地的学习体验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1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技术应用：结合实际教学场景，提供丰富的教学功能和工具，提高教学质量和效果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技术在教育中的创新应用和价值</a:t>
            </a:r>
            <a:endParaRPr altLang="en-US" lang="zh-CN"/>
          </a:p>
        </p:txBody>
      </p:sp>
      <p:sp>
        <p:nvSpPr>
          <p:cNvPr id="10494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人工智能：个性化学习，提高学习效率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虚拟现实：沉浸式学习，增强学习体验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大数据分析：精准评估，优化教学策略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移动设备：随时随地学习，打破地域限制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5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学习乐园2024的实践和案例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国内外小学教育的成功案例</a:t>
            </a:r>
            <a:endParaRPr altLang="en-US" lang="zh-CN"/>
          </a:p>
        </p:txBody>
      </p:sp>
      <p:sp>
        <p:nvSpPr>
          <p:cNvPr id="10495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国内案例：上海市浦东新区某小学的“合作学习”模式，通过小组合作和互动探究，培养学生的团队协作和自主探究能力。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国内案例：北京市海淀区某小学的“快乐教育”模式，注重学生兴趣和个性发展，提高学生学习积极性。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国外案例：芬兰小学的“现象教学”模式，通过跨学科的主题式学习，培养学生的综合素质和创新能力。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国外案例：新加坡小学的“全面教育”模式，注重学生的全面发展，包括学术、体育、艺术和社会情感等方面。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学习乐园2024的试点和实践经验</a:t>
            </a:r>
            <a:endParaRPr altLang="en-US" lang="zh-CN"/>
          </a:p>
        </p:txBody>
      </p:sp>
      <p:sp>
        <p:nvSpPr>
          <p:cNvPr id="10496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实践效果：试点学校取得了显著的教学成果，学生的学习积极性、创新能力和综合素质得到提高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经验总结：学习乐园2024的实践经验可以为其他小学提供借鉴和参考，推动小学教育的改革和发展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试点学校：选取具有代表性的小学作为试点，如北京市海淀区某小学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实践内容：开展综合性学习、探究性学习等新型教学方式，注重学生综合素质的培养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实践成果和影响</a:t>
            </a:r>
            <a:endParaRPr altLang="en-US" lang="zh-CN"/>
          </a:p>
        </p:txBody>
      </p:sp>
      <p:sp>
        <p:nvSpPr>
          <p:cNvPr id="1049666" name="矩形: 圆角 44"/>
          <p:cNvSpPr/>
          <p:nvPr>
            <p:custDataLst>
              <p:tags r:id="rId1"/>
            </p:custDataLst>
          </p:nvPr>
        </p:nvSpPr>
        <p:spPr>
          <a:xfrm>
            <a:off x="608400" y="2320585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29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820350" y="2628815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68" name="标题"/>
          <p:cNvSpPr txBox="1"/>
          <p:nvPr>
            <p:custDataLst>
              <p:tags r:id="rId3"/>
            </p:custDataLst>
          </p:nvPr>
        </p:nvSpPr>
        <p:spPr>
          <a:xfrm>
            <a:off x="738683" y="244197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70" name="正文"/>
          <p:cNvSpPr txBox="1"/>
          <p:nvPr>
            <p:custDataLst>
              <p:tags r:id="rId4"/>
            </p:custDataLst>
          </p:nvPr>
        </p:nvSpPr>
        <p:spPr>
          <a:xfrm>
            <a:off x="1901062" y="2429895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成功实施了多个创新教育项目，提高了学生的学习积极性和成绩。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72" name="矩形: 圆角 48"/>
          <p:cNvSpPr/>
          <p:nvPr>
            <p:custDataLst>
              <p:tags r:id="rId5"/>
            </p:custDataLst>
          </p:nvPr>
        </p:nvSpPr>
        <p:spPr>
          <a:xfrm>
            <a:off x="6237900" y="2320585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1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49851" y="2628815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74" name="标题"/>
          <p:cNvSpPr txBox="1"/>
          <p:nvPr>
            <p:custDataLst>
              <p:tags r:id="rId7"/>
            </p:custDataLst>
          </p:nvPr>
        </p:nvSpPr>
        <p:spPr>
          <a:xfrm>
            <a:off x="6368183" y="244197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76" name="正文"/>
          <p:cNvSpPr txBox="1"/>
          <p:nvPr>
            <p:custDataLst>
              <p:tags r:id="rId8"/>
            </p:custDataLst>
          </p:nvPr>
        </p:nvSpPr>
        <p:spPr>
          <a:xfrm>
            <a:off x="7529927" y="2429895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学习乐园2024的实践案例被广泛推广和应用，为其他地区的教育改革提供了借鉴和参考。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78" name="矩形: 圆角 53"/>
          <p:cNvSpPr/>
          <p:nvPr>
            <p:custDataLst>
              <p:tags r:id="rId9"/>
            </p:custDataLst>
          </p:nvPr>
        </p:nvSpPr>
        <p:spPr>
          <a:xfrm>
            <a:off x="608400" y="3974226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3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20350" y="428245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80" name="标题"/>
          <p:cNvSpPr txBox="1"/>
          <p:nvPr>
            <p:custDataLst>
              <p:tags r:id="rId11"/>
            </p:custDataLst>
          </p:nvPr>
        </p:nvSpPr>
        <p:spPr>
          <a:xfrm>
            <a:off x="738683" y="4094977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82" name="正文"/>
          <p:cNvSpPr txBox="1"/>
          <p:nvPr>
            <p:custDataLst>
              <p:tags r:id="rId12"/>
            </p:custDataLst>
          </p:nvPr>
        </p:nvSpPr>
        <p:spPr>
          <a:xfrm>
            <a:off x="1901062" y="4083537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通过学习乐园2024的实践，培养了一批优秀的教师和教育管理者，为未来的教育发展提供了人才保障。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84" name="矩形: 圆角 57"/>
          <p:cNvSpPr/>
          <p:nvPr>
            <p:custDataLst>
              <p:tags r:id="rId13"/>
            </p:custDataLst>
          </p:nvPr>
        </p:nvSpPr>
        <p:spPr>
          <a:xfrm>
            <a:off x="6237900" y="3974226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5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49851" y="428245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86" name="标题"/>
          <p:cNvSpPr txBox="1"/>
          <p:nvPr>
            <p:custDataLst>
              <p:tags r:id="rId15"/>
            </p:custDataLst>
          </p:nvPr>
        </p:nvSpPr>
        <p:spPr>
          <a:xfrm>
            <a:off x="6368183" y="4094977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88" name="正文"/>
          <p:cNvSpPr txBox="1"/>
          <p:nvPr>
            <p:custDataLst>
              <p:tags r:id="rId16"/>
            </p:custDataLst>
          </p:nvPr>
        </p:nvSpPr>
        <p:spPr>
          <a:xfrm>
            <a:off x="7529927" y="4083537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学习乐园2024的实践成果不仅在国内产生了积极影响，还为国际教育界所认可和赞誉，为我国的教育改革树立了良好形象。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05</a:t>
            </a:r>
            <a:endParaRPr altLang="en-US" lang="zh-CN"/>
          </a:p>
        </p:txBody>
      </p:sp>
      <p:sp>
        <p:nvSpPr>
          <p:cNvPr id="104972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学习乐园2024的挑战和前景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实施过程中可能遇到的挑战和问题</a:t>
            </a:r>
            <a:endParaRPr altLang="en-US" lang="zh-CN"/>
          </a:p>
        </p:txBody>
      </p:sp>
      <p:sp>
        <p:nvSpPr>
          <p:cNvPr id="104977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技术难题：如何将先进技术融入教育体系，并确保其稳定性和安全性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教师培训：如何培训教师掌握新技术，提高教学质量和效果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资源分配：如何合理分配教育资源，确保所有学生都能享受到优质教育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家长接受度：如何让家长接受新技术，并积极参与孩子的教育过程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学习乐园2024的可持续发展前景</a:t>
            </a:r>
            <a:endParaRPr altLang="en-US" lang="zh-CN"/>
          </a:p>
        </p:txBody>
      </p:sp>
      <p:sp>
        <p:nvSpPr>
          <p:cNvPr id="10498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提升教育质量：注重个性化教育，提高教育质量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培养创新精神：鼓励学生发挥创造力，培养创新精神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促进教育公平：缩小城乡教育差距，实现教育公平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推进数字化转型：利用信息技术手段，提高教育效率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对未来小学教育的展望和启示</a:t>
            </a:r>
            <a:endParaRPr altLang="en-US" lang="zh-CN"/>
          </a:p>
        </p:txBody>
      </p:sp>
      <p:sp>
        <p:nvSpPr>
          <p:cNvPr id="104989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挑战：适应未来社会的发展需求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前景：培养具备创新能力和跨学科知识的复合型人才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启示：注重个性化教育，提高教育质量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展望：加强教育信息化和国际化建设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9934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6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0"/>
  <p:tag name="KSO_WM_SPECIAL_SOURCE" val="bdnull"/>
  <p:tag name="KSO_WM_TEMPLATE_THUMBS_INDEX" val="1、11"/>
</p:tagLst>
</file>

<file path=ppt/tags/tag8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0_1*b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单击此处 添加文档标题"/>
</p:tagLst>
</file>

<file path=ppt/tags/tag84.xml><?xml version="1.0" encoding="utf-8"?>
<p:tagLst xmlns:p="http://schemas.openxmlformats.org/presentationml/2006/main">
  <p:tag name="KSO_WM_SLIDE_ID" val="custom2023027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48.4&quot;,&quot;top&quot;:&quot;87.45&quot;,&quot;width&quot;:&quot;505.15&quot;,&quot;height&quot;:&quot;339.1&quot;}"/>
</p:tagLst>
</file>

<file path=ppt/tags/tag8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5*a*1"/>
  <p:tag name="KSO_WM_TEMPLATE_CATEGORY" val="custom"/>
  <p:tag name="KSO_WM_TEMPLATE_INDEX" val="20230270"/>
  <p:tag name="KSO_WM_UNIT_LAYERLEVEL" val="1"/>
  <p:tag name="KSO_WM_TAG_VERSION" val="1.0"/>
  <p:tag name="KSO_WM_DIAGRAM_GROUP_CODE" val="l1-1"/>
  <p:tag name="KSO_WM_BEAUTIFY_FLAG" val="#wm#"/>
  <p:tag name="KSO_WM_UNIT_PRESET_TEXT" val="目录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70_5*l_h_i*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70_5*l_h_i*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70_5*l_h_i*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70_5*l_h_i*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70_5*l_h_i*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27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7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99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0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3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4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3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264.xml><?xml version="1.0" encoding="utf-8"?>
<p:tagLst xmlns:p="http://schemas.openxmlformats.org/presentationml/2006/main">
  <p:tag name="KSO_WM_SLIDE_ID" val="custom20230270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8.4&quot;,&quot;top&quot;:&quot;87.45&quot;,&quot;width&quot;:&quot;505.15&quot;,&quot;height&quot;:&quot;339.1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6">
      <a:dk1>
        <a:srgbClr val="000000"/>
      </a:dk1>
      <a:lt1>
        <a:srgbClr val="FFFFFF"/>
      </a:lt1>
      <a:dk2>
        <a:srgbClr val="49412A"/>
      </a:dk2>
      <a:lt2>
        <a:srgbClr val="F9F8F5"/>
      </a:lt2>
      <a:accent1>
        <a:srgbClr val="458731"/>
      </a:accent1>
      <a:accent2>
        <a:srgbClr val="629532"/>
      </a:accent2>
      <a:accent3>
        <a:srgbClr val="7FA333"/>
      </a:accent3>
      <a:accent4>
        <a:srgbClr val="9BB135"/>
      </a:accent4>
      <a:accent5>
        <a:srgbClr val="B8BF36"/>
      </a:accent5>
      <a:accent6>
        <a:srgbClr val="D5CD37"/>
      </a:accent6>
      <a:hlink>
        <a:srgbClr val="0563C1"/>
      </a:hlink>
      <a:folHlink>
        <a:srgbClr val="954D72"/>
      </a:folHlink>
    </a:clrScheme>
    <a:fontScheme name="自定义 10">
      <a:majorFont>
        <a:latin typeface="汉仪书宋二简"/>
        <a:ea typeface="汉仪书宋二简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2024-01-05T14:00:12Z</dcterms:created>
  <dcterms:modified xsi:type="dcterms:W3CDTF">2024-01-05T14:00:12Z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dd45cf9dc1cd498ebed3f8468258c3bc_21</vt:lpwstr>
  </property>
</Properties>
</file>