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3653" r:id="rId1"/>
    <p:sldMasterId id="2147493690" r:id="rId2"/>
  </p:sldMasterIdLst>
  <p:notesMasterIdLst>
    <p:notesMasterId r:id="rId3"/>
  </p:notesMasterIdLst>
  <p:sldIdLst>
    <p:sldId id="4596" r:id="rId4"/>
    <p:sldId id="4600" r:id="rId5"/>
    <p:sldId id="4604" r:id="rId6"/>
    <p:sldId id="4607" r:id="rId7"/>
    <p:sldId id="4610" r:id="rId8"/>
    <p:sldId id="4613" r:id="rId9"/>
    <p:sldId id="4616" r:id="rId10"/>
    <p:sldId id="4619" r:id="rId11"/>
    <p:sldId id="4622" r:id="rId12"/>
    <p:sldId id="4625" r:id="rId13"/>
    <p:sldId id="4628" r:id="rId14"/>
    <p:sldId id="4631" r:id="rId15"/>
    <p:sldId id="4634" r:id="rId16"/>
    <p:sldId id="4637" r:id="rId17"/>
    <p:sldId id="4640" r:id="rId18"/>
    <p:sldId id="4643" r:id="rId19"/>
    <p:sldId id="4646" r:id="rId20"/>
    <p:sldId id="4649" r:id="rId21"/>
    <p:sldId id="4652" r:id="rId22"/>
    <p:sldId id="4655" r:id="rId23"/>
    <p:sldId id="4658" r:id="rId24"/>
    <p:sldId id="4661" r:id="rId2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tableStyles" Target="tableStyles.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2" name="幻灯片图像占位符 1"/>
          <p:cNvSpPr>
            <a:spLocks noChangeAspect="1" noRot="1" noGrp="1"/>
          </p:cNvSpPr>
          <p:nvPr>
            <p:ph type="sldImg"/>
          </p:nvPr>
        </p:nvSpPr>
        <p:spPr/>
      </p:sp>
      <p:sp>
        <p:nvSpPr>
          <p:cNvPr id="1048614" name="备注占位符 2"/>
          <p:cNvSpPr>
            <a:spLocks noGrp="1"/>
          </p:cNvSpPr>
          <p:nvPr>
            <p:ph type="body" idx="1"/>
          </p:nvPr>
        </p:nvSpPr>
        <p:spPr/>
        <p:txBody>
          <a:bodyPr/>
          <a:p>
            <a:endParaRPr altLang="en-US" dirty="0" lang="zh-CN"/>
          </a:p>
        </p:txBody>
      </p:sp>
      <p:sp>
        <p:nvSpPr>
          <p:cNvPr id="1048616"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tags" Target="../tags/tag6.xml"/><Relationship Id="rId3" Type="http://schemas.openxmlformats.org/officeDocument/2006/relationships/tags" Target="../tags/tag7.xml"/><Relationship Id="rId4" Type="http://schemas.openxmlformats.org/officeDocument/2006/relationships/tags" Target="../tags/tag8.xml"/><Relationship Id="rId5" Type="http://schemas.openxmlformats.org/officeDocument/2006/relationships/tags" Target="../tags/tag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image" Target="../media/image2.jpeg"/><Relationship Id="rId3" Type="http://schemas.openxmlformats.org/officeDocument/2006/relationships/tags" Target="../tags/tag11.xml"/><Relationship Id="rId4" Type="http://schemas.openxmlformats.org/officeDocument/2006/relationships/tags" Target="../tags/tag12.xml"/><Relationship Id="rId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1.jpe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3.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33" name=""/>
        <p:cNvGrpSpPr/>
        <p:nvPr/>
      </p:nvGrpSpPr>
      <p:grpSpPr>
        <a:xfrm>
          <a:off x="0" y="0"/>
          <a:ext cx="0" cy="0"/>
          <a:chOff x="0" y="0"/>
          <a:chExt cx="0" cy="0"/>
        </a:xfrm>
      </p:grpSpPr>
      <p:pic>
        <p:nvPicPr>
          <p:cNvPr id="2097155"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6" name="标题 1"/>
          <p:cNvSpPr>
            <a:spLocks noGrp="1"/>
          </p:cNvSpPr>
          <p:nvPr>
            <p:ph type="ctrTitle" hasCustomPrompt="1"/>
            <p:custDataLst>
              <p:tags r:id="rId3"/>
            </p:custDataLst>
          </p:nvPr>
        </p:nvSpPr>
        <p:spPr>
          <a:xfrm>
            <a:off x="2292545" y="1840534"/>
            <a:ext cx="7601258" cy="1987554"/>
          </a:xfrm>
        </p:spPr>
        <p:txBody>
          <a:bodyPr anchor="t">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编辑标题样式</a:t>
            </a:r>
            <a:endParaRPr altLang="en-US" dirty="0" lang="zh-CN"/>
          </a:p>
        </p:txBody>
      </p:sp>
      <p:sp>
        <p:nvSpPr>
          <p:cNvPr id="1048668" name="副标题 2"/>
          <p:cNvSpPr>
            <a:spLocks noGrp="1"/>
          </p:cNvSpPr>
          <p:nvPr>
            <p:ph type="subTitle" idx="1"/>
            <p:custDataLst>
              <p:tags r:id="rId4"/>
            </p:custDataLst>
          </p:nvPr>
        </p:nvSpPr>
        <p:spPr>
          <a:xfrm>
            <a:off x="2292545" y="4102538"/>
            <a:ext cx="7601258" cy="711200"/>
          </a:xfrm>
        </p:spPr>
        <p:txBody>
          <a:bodyPr>
            <a:normAutofit/>
          </a:bodyPr>
          <a:lstStyle>
            <a:lvl1pPr algn="ctr" indent="0" marL="0">
              <a:lnSpc>
                <a:spcPct val="100000"/>
              </a:lnSpc>
              <a:buNone/>
              <a:defRPr sz="24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文本占位符 23"/>
          <p:cNvSpPr>
            <a:spLocks noGrp="1"/>
          </p:cNvSpPr>
          <p:nvPr>
            <p:ph type="body" sz="quarter" idx="17" hasCustomPrompt="1"/>
            <p:custDataLst>
              <p:tags r:id="rId5"/>
            </p:custDataLst>
          </p:nvPr>
        </p:nvSpPr>
        <p:spPr>
          <a:xfrm>
            <a:off x="4721574" y="4834209"/>
            <a:ext cx="2743199"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2" name="标题 1"/>
          <p:cNvSpPr>
            <a:spLocks noGrp="1"/>
          </p:cNvSpPr>
          <p:nvPr>
            <p:ph type="title"/>
            <p:custDataLst>
              <p:tags r:id="rId1"/>
            </p:custDataLst>
          </p:nvPr>
        </p:nvSpPr>
        <p:spPr>
          <a:xfrm>
            <a:off x="1524000" y="360000"/>
            <a:ext cx="9829800" cy="864000"/>
          </a:xfrm>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2"/>
            </p:custDataLst>
          </p:nvPr>
        </p:nvSpPr>
        <p:spPr>
          <a:xfrm>
            <a:off x="1524000" y="1364400"/>
            <a:ext cx="98298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4"/>
            </p:custDataLst>
          </p:nvPr>
        </p:nvSpPr>
        <p:spPr/>
        <p:txBody>
          <a:bodyPr/>
          <a:p>
            <a:endParaRPr altLang="en-US" lang="zh-CN"/>
          </a:p>
        </p:txBody>
      </p:sp>
      <p:sp>
        <p:nvSpPr>
          <p:cNvPr id="104868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7" name=""/>
        <p:cNvGrpSpPr/>
        <p:nvPr/>
      </p:nvGrpSpPr>
      <p:grpSpPr>
        <a:xfrm>
          <a:off x="0" y="0"/>
          <a:ext cx="0" cy="0"/>
          <a:chOff x="0" y="0"/>
          <a:chExt cx="0" cy="0"/>
        </a:xfrm>
      </p:grpSpPr>
      <p:pic>
        <p:nvPicPr>
          <p:cNvPr id="2097157" name="图片 5"/>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2" name="标题 1"/>
          <p:cNvSpPr>
            <a:spLocks noGrp="1"/>
          </p:cNvSpPr>
          <p:nvPr>
            <p:ph type="title" hasCustomPrompt="1"/>
            <p:custDataLst>
              <p:tags r:id="rId3"/>
            </p:custDataLst>
          </p:nvPr>
        </p:nvSpPr>
        <p:spPr>
          <a:xfrm>
            <a:off x="4655999" y="919175"/>
            <a:ext cx="2880000" cy="1081088"/>
          </a:xfrm>
        </p:spPr>
        <p:txBody>
          <a:bodyPr anchor="b">
            <a:normAutofit/>
          </a:bodyPr>
          <a:lstStyle>
            <a:lvl1pPr algn="ctr">
              <a:defRPr sz="6600">
                <a:solidFill>
                  <a:schemeClr val="bg1"/>
                </a:solidFill>
              </a:defRPr>
            </a:lvl1pPr>
          </a:lstStyle>
          <a:p>
            <a:r>
              <a:rPr altLang="en-US" dirty="0" lang="zh-CN"/>
              <a:t>标题</a:t>
            </a:r>
            <a:endParaRPr altLang="en-US" dirty="0" lang="zh-CN"/>
          </a:p>
        </p:txBody>
      </p:sp>
      <p:sp>
        <p:nvSpPr>
          <p:cNvPr id="1048684" name="文本占位符 2"/>
          <p:cNvSpPr>
            <a:spLocks noGrp="1"/>
          </p:cNvSpPr>
          <p:nvPr>
            <p:ph type="body" idx="1" hasCustomPrompt="1"/>
            <p:custDataLst>
              <p:tags r:id="rId4"/>
            </p:custDataLst>
          </p:nvPr>
        </p:nvSpPr>
        <p:spPr>
          <a:xfrm>
            <a:off x="4656000" y="2089175"/>
            <a:ext cx="2880000" cy="504000"/>
          </a:xfrm>
        </p:spPr>
        <p:txBody>
          <a:bodyPr anchor="t">
            <a:normAutofit/>
          </a:bodyPr>
          <a:lstStyle>
            <a:lvl1pPr algn="ctr" indent="0" marL="0">
              <a:buNone/>
              <a:defRPr b="0" sz="1800">
                <a:solidFill>
                  <a:schemeClr val="bg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6" name="标题 1"/>
          <p:cNvSpPr>
            <a:spLocks noGrp="1"/>
          </p:cNvSpPr>
          <p:nvPr>
            <p:ph type="title" hasCustomPrompt="1"/>
            <p:custDataLst>
              <p:tags r:id="rId3"/>
            </p:custDataLst>
          </p:nvPr>
        </p:nvSpPr>
        <p:spPr>
          <a:xfrm>
            <a:off x="1526400" y="3381109"/>
            <a:ext cx="9144000" cy="1152000"/>
          </a:xfrm>
        </p:spPr>
        <p:txBody>
          <a:bodyPr anchor="b">
            <a:noAutofit/>
          </a:bodyPr>
          <a:lstStyle>
            <a:lvl1pPr algn="ctr">
              <a:defRPr sz="6600">
                <a:solidFill>
                  <a:schemeClr val="lt1">
                    <a:lumMod val="100000"/>
                  </a:schemeClr>
                </a:solidFill>
              </a:defRPr>
            </a:lvl1pPr>
          </a:lstStyle>
          <a:p>
            <a:r>
              <a:rPr altLang="en-US" dirty="0" lang="zh-CN"/>
              <a:t>单击此处编辑标题</a:t>
            </a:r>
            <a:endParaRPr altLang="en-US" dirty="0" lang="zh-CN"/>
          </a:p>
        </p:txBody>
      </p:sp>
      <p:sp>
        <p:nvSpPr>
          <p:cNvPr id="10486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8690" name="文本占位符 7"/>
          <p:cNvSpPr>
            <a:spLocks noGrp="1"/>
          </p:cNvSpPr>
          <p:nvPr>
            <p:ph type="body" sz="quarter" idx="13" hasCustomPrompt="1"/>
            <p:custDataLst>
              <p:tags r:id="rId5"/>
            </p:custDataLst>
          </p:nvPr>
        </p:nvSpPr>
        <p:spPr>
          <a:xfrm>
            <a:off x="1524000" y="2189693"/>
            <a:ext cx="9144000" cy="1148675"/>
          </a:xfrm>
        </p:spPr>
        <p:txBody>
          <a:bodyPr anchor="b">
            <a:noAutofit/>
          </a:bodyPr>
          <a:lstStyle>
            <a:lvl1pPr algn="ctr" indent="0" marL="0">
              <a:buNone/>
              <a:defRPr sz="8000">
                <a:solidFill>
                  <a:schemeClr val="lt1">
                    <a:lumMod val="100000"/>
                  </a:schemeClr>
                </a:solidFill>
                <a:latin typeface="Montserrat ExtraBold" panose="00000900000000000000" pitchFamily="2" charset="0"/>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694" name="内容占位符 2"/>
          <p:cNvSpPr>
            <a:spLocks noGrp="1"/>
          </p:cNvSpPr>
          <p:nvPr>
            <p:ph sz="half" idx="1"/>
            <p:custDataLst>
              <p:tags r:id="rId2"/>
            </p:custDataLst>
          </p:nvPr>
        </p:nvSpPr>
        <p:spPr>
          <a:xfrm>
            <a:off x="838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内容占位符 3"/>
          <p:cNvSpPr>
            <a:spLocks noGrp="1"/>
          </p:cNvSpPr>
          <p:nvPr>
            <p:ph sz="half" idx="2"/>
            <p:custDataLst>
              <p:tags r:id="rId3"/>
            </p:custDataLst>
          </p:nvPr>
        </p:nvSpPr>
        <p:spPr>
          <a:xfrm>
            <a:off x="6172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5"/>
          <p:cNvSpPr>
            <a:spLocks noGrp="1"/>
          </p:cNvSpPr>
          <p:nvPr>
            <p:ph type="ftr" sz="quarter" idx="11"/>
            <p:custDataLst>
              <p:tags r:id="rId5"/>
            </p:custDataLst>
          </p:nvPr>
        </p:nvSpPr>
        <p:spPr/>
        <p:txBody>
          <a:bodyPr/>
          <a:p>
            <a:endParaRPr altLang="en-US" lang="zh-CN"/>
          </a:p>
        </p:txBody>
      </p:sp>
      <p:sp>
        <p:nvSpPr>
          <p:cNvPr id="104870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70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3"/>
          <p:cNvSpPr>
            <a:spLocks noGrp="1"/>
          </p:cNvSpPr>
          <p:nvPr>
            <p:ph sz="half" idx="2"/>
            <p:custDataLst>
              <p:tags r:id="rId3"/>
            </p:custDataLst>
          </p:nvPr>
        </p:nvSpPr>
        <p:spPr>
          <a:xfrm>
            <a:off x="839788" y="2061275"/>
            <a:ext cx="5157787"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2" name="内容占位符 5"/>
          <p:cNvSpPr>
            <a:spLocks noGrp="1"/>
          </p:cNvSpPr>
          <p:nvPr>
            <p:ph sz="quarter" idx="4"/>
            <p:custDataLst>
              <p:tags r:id="rId5"/>
            </p:custDataLst>
          </p:nvPr>
        </p:nvSpPr>
        <p:spPr>
          <a:xfrm>
            <a:off x="6172200" y="2061275"/>
            <a:ext cx="5183188"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6" name="页脚占位符 7"/>
          <p:cNvSpPr>
            <a:spLocks noGrp="1"/>
          </p:cNvSpPr>
          <p:nvPr>
            <p:ph type="ftr" sz="quarter" idx="11"/>
            <p:custDataLst>
              <p:tags r:id="rId7"/>
            </p:custDataLst>
          </p:nvPr>
        </p:nvSpPr>
        <p:spPr/>
        <p:txBody>
          <a:bodyPr/>
          <a:p>
            <a:endParaRPr altLang="en-US" lang="zh-CN"/>
          </a:p>
        </p:txBody>
      </p:sp>
      <p:sp>
        <p:nvSpPr>
          <p:cNvPr id="104871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0" name="标题 1"/>
          <p:cNvSpPr>
            <a:spLocks noGrp="1"/>
          </p:cNvSpPr>
          <p:nvPr>
            <p:ph type="title"/>
            <p:custDataLst>
              <p:tags r:id="rId1"/>
            </p:custDataLst>
          </p:nvPr>
        </p:nvSpPr>
        <p:spPr>
          <a:xfrm>
            <a:off x="1992922" y="360000"/>
            <a:ext cx="9360877" cy="864000"/>
          </a:xfrm>
          <a:noFill/>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72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4" name="页脚占位符 3"/>
          <p:cNvSpPr>
            <a:spLocks noGrp="1"/>
          </p:cNvSpPr>
          <p:nvPr>
            <p:ph type="ftr" sz="quarter" idx="11"/>
            <p:custDataLst>
              <p:tags r:id="rId3"/>
            </p:custDataLst>
          </p:nvPr>
        </p:nvSpPr>
        <p:spPr/>
        <p:txBody>
          <a:bodyPr/>
          <a:p>
            <a:endParaRPr altLang="en-US" lang="zh-CN"/>
          </a:p>
        </p:txBody>
      </p:sp>
      <p:sp>
        <p:nvSpPr>
          <p:cNvPr id="104872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0" name="页脚占位符 2"/>
          <p:cNvSpPr>
            <a:spLocks noGrp="1"/>
          </p:cNvSpPr>
          <p:nvPr>
            <p:ph type="ftr" sz="quarter" idx="11"/>
            <p:custDataLst>
              <p:tags r:id="rId2"/>
            </p:custDataLst>
          </p:nvPr>
        </p:nvSpPr>
        <p:spPr/>
        <p:txBody>
          <a:bodyPr/>
          <a:p>
            <a:endParaRPr altLang="en-US" lang="zh-CN"/>
          </a:p>
        </p:txBody>
      </p:sp>
      <p:sp>
        <p:nvSpPr>
          <p:cNvPr id="104873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4" name="内容占位符 2"/>
          <p:cNvSpPr>
            <a:spLocks noGrp="1"/>
          </p:cNvSpPr>
          <p:nvPr>
            <p:ph idx="1"/>
            <p:custDataLst>
              <p:tags r:id="rId1"/>
            </p:custDataLst>
          </p:nvPr>
        </p:nvSpPr>
        <p:spPr>
          <a:xfrm>
            <a:off x="1688122" y="360000"/>
            <a:ext cx="9665677" cy="58176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8" name="页脚占位符 4"/>
          <p:cNvSpPr>
            <a:spLocks noGrp="1"/>
          </p:cNvSpPr>
          <p:nvPr>
            <p:ph type="ftr" sz="quarter" idx="11"/>
            <p:custDataLst>
              <p:tags r:id="rId3"/>
            </p:custDataLst>
          </p:nvPr>
        </p:nvSpPr>
        <p:spPr/>
        <p:txBody>
          <a:bodyPr/>
          <a:p>
            <a:endParaRPr altLang="en-US" lang="zh-CN"/>
          </a:p>
        </p:txBody>
      </p:sp>
      <p:sp>
        <p:nvSpPr>
          <p:cNvPr id="104874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1664676" y="360000"/>
            <a:ext cx="9690711" cy="864000"/>
          </a:xfrm>
        </p:spPr>
        <p:txBody>
          <a:bodyPr/>
          <a:lstStyle>
            <a:lvl1pPr>
              <a:defRPr>
                <a:solidFill>
                  <a:schemeClr val="accent1"/>
                </a:solidFill>
              </a:defRPr>
            </a:lvl1pPr>
          </a:lstStyle>
          <a:p>
            <a:r>
              <a:rPr altLang="en-US" dirty="0" lang="zh-CN"/>
              <a:t>单击此处编辑母版标题样式</a:t>
            </a:r>
            <a:endParaRPr altLang="en-US" dirty="0" lang="zh-CN"/>
          </a:p>
        </p:txBody>
      </p:sp>
      <p:sp>
        <p:nvSpPr>
          <p:cNvPr id="1048744" name="文本占位符 2"/>
          <p:cNvSpPr>
            <a:spLocks noGrp="1"/>
          </p:cNvSpPr>
          <p:nvPr>
            <p:ph type="body" idx="1" hasCustomPrompt="1"/>
            <p:custDataLst>
              <p:tags r:id="rId2"/>
            </p:custDataLst>
          </p:nvPr>
        </p:nvSpPr>
        <p:spPr>
          <a:xfrm>
            <a:off x="1662964" y="1296000"/>
            <a:ext cx="9689248" cy="576000"/>
          </a:xfrm>
        </p:spPr>
        <p:txBody>
          <a:bodyPr anchor="t"/>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8" name="页脚占位符 7"/>
          <p:cNvSpPr>
            <a:spLocks noGrp="1"/>
          </p:cNvSpPr>
          <p:nvPr>
            <p:ph type="ftr" sz="quarter" idx="11"/>
            <p:custDataLst>
              <p:tags r:id="rId4"/>
            </p:custDataLst>
          </p:nvPr>
        </p:nvSpPr>
        <p:spPr/>
        <p:txBody>
          <a:bodyPr/>
          <a:p>
            <a:endParaRPr altLang="en-US" lang="zh-CN"/>
          </a:p>
        </p:txBody>
      </p:sp>
      <p:sp>
        <p:nvSpPr>
          <p:cNvPr id="104875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53"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标题 1"/>
          <p:cNvSpPr>
            <a:spLocks noGrp="1"/>
          </p:cNvSpPr>
          <p:nvPr>
            <p:ph type="ctrTitle" hasCustomPrompt="1"/>
            <p:custDataLst>
              <p:tags r:id="rId3"/>
            </p:custDataLst>
          </p:nvPr>
        </p:nvSpPr>
        <p:spPr>
          <a:xfrm>
            <a:off x="2711116" y="1532672"/>
            <a:ext cx="6769768" cy="2139650"/>
          </a:xfrm>
        </p:spPr>
        <p:txBody>
          <a:bodyPr anchor="b">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编辑母版标题样式</a:t>
            </a:r>
            <a:endParaRPr altLang="en-US" dirty="0" lang="zh-CN"/>
          </a:p>
        </p:txBody>
      </p:sp>
      <p:sp>
        <p:nvSpPr>
          <p:cNvPr id="1048754" name="文本占位符 23"/>
          <p:cNvSpPr>
            <a:spLocks noGrp="1"/>
          </p:cNvSpPr>
          <p:nvPr>
            <p:ph type="body" sz="quarter" idx="17" hasCustomPrompt="1"/>
            <p:custDataLst>
              <p:tags r:id="rId4"/>
            </p:custDataLst>
          </p:nvPr>
        </p:nvSpPr>
        <p:spPr>
          <a:xfrm>
            <a:off x="4724400" y="4154172"/>
            <a:ext cx="2743200"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0.xml"/><Relationship Id="rId13" Type="http://schemas.openxmlformats.org/officeDocument/2006/relationships/image" Target="../media/image4.jpeg"/><Relationship Id="rId14" Type="http://schemas.openxmlformats.org/officeDocument/2006/relationships/tags" Target="../tags/tag51.xml"/><Relationship Id="rId15" Type="http://schemas.openxmlformats.org/officeDocument/2006/relationships/tags" Target="../tags/tag52.xml"/><Relationship Id="rId16" Type="http://schemas.openxmlformats.org/officeDocument/2006/relationships/tags" Target="../tags/tag53.xml"/><Relationship Id="rId17" Type="http://schemas.openxmlformats.org/officeDocument/2006/relationships/tags" Target="../tags/tag54.xml"/><Relationship Id="rId18" Type="http://schemas.openxmlformats.org/officeDocument/2006/relationships/tags" Target="../tags/tag55.xml"/><Relationship Id="rId19" Type="http://schemas.openxmlformats.org/officeDocument/2006/relationships/tags" Target="../tags/tag5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3654" r:id="rId1"/>
    <p:sldLayoutId id="2147493655" r:id="rId2"/>
    <p:sldLayoutId id="2147493656" r:id="rId3"/>
    <p:sldLayoutId id="2147493657" r:id="rId4"/>
    <p:sldLayoutId id="2147493658" r:id="rId5"/>
    <p:sldLayoutId id="2147493659" r:id="rId6"/>
    <p:sldLayoutId id="2147493660" r:id="rId7"/>
    <p:sldLayoutId id="2147493661" r:id="rId8"/>
    <p:sldLayoutId id="2147493662" r:id="rId9"/>
    <p:sldLayoutId id="2147493663" r:id="rId10"/>
    <p:sldLayoutId id="214749366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占位符 1"/>
          <p:cNvSpPr>
            <a:spLocks noGrp="1"/>
          </p:cNvSpPr>
          <p:nvPr>
            <p:ph type="title"/>
            <p:custDataLst>
              <p:tags r:id="rId14"/>
            </p:custDataLst>
          </p:nvPr>
        </p:nvSpPr>
        <p:spPr>
          <a:xfrm>
            <a:off x="1664676" y="360000"/>
            <a:ext cx="9689123"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664676" y="1364400"/>
            <a:ext cx="9689123"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3691" r:id="rId1"/>
    <p:sldLayoutId id="2147493692" r:id="rId2"/>
    <p:sldLayoutId id="2147493693" r:id="rId3"/>
    <p:sldLayoutId id="2147493694" r:id="rId4"/>
    <p:sldLayoutId id="2147493695" r:id="rId5"/>
    <p:sldLayoutId id="2147493696" r:id="rId6"/>
    <p:sldLayoutId id="2147493697" r:id="rId7"/>
    <p:sldLayoutId id="2147493698" r:id="rId8"/>
    <p:sldLayoutId id="2147493699" r:id="rId9"/>
    <p:sldLayoutId id="2147493700" r:id="rId10"/>
    <p:sldLayoutId id="2147493701" r:id="rId11"/>
  </p:sldLayoutIdLst>
  <p:txStyles>
    <p:titleStyle>
      <a:lvl1pPr algn="l" defTabSz="914400" eaLnBrk="1" hangingPunct="1" latinLnBrk="0" rtl="0">
        <a:lnSpc>
          <a:spcPct val="100000"/>
        </a:lnSpc>
        <a:spcBef>
          <a:spcPct val="0"/>
        </a:spcBef>
        <a:buNone/>
        <a:defRPr b="1" sz="32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accent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accent1"/>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accent1"/>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accent1"/>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accent1"/>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tags" Target="../tags/tag75.xml"/><Relationship Id="rId16" Type="http://schemas.openxmlformats.org/officeDocument/2006/relationships/slideLayout" Target="../slideLayouts/slideLayout14.xml"/><Relationship Id="rId17"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tags" Target="../tags/tag77.xml"/><Relationship Id="rId3" Type="http://schemas.openxmlformats.org/officeDocument/2006/relationships/tags" Target="../tags/tag7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91.xml"/><Relationship Id="rId2" Type="http://schemas.openxmlformats.org/officeDocument/2006/relationships/tags" Target="../tags/tag92.xml"/><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tags" Target="../tags/tag101.xml"/><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04.xml"/><Relationship Id="rId2" Type="http://schemas.openxmlformats.org/officeDocument/2006/relationships/tags" Target="../tags/tag105.xml"/><Relationship Id="rId3" Type="http://schemas.openxmlformats.org/officeDocument/2006/relationships/tags" Target="../tags/tag106.xml"/><Relationship Id="rId4" Type="http://schemas.openxmlformats.org/officeDocument/2006/relationships/tags" Target="../tags/tag107.xml"/><Relationship Id="rId5" Type="http://schemas.openxmlformats.org/officeDocument/2006/relationships/tags" Target="../tags/tag108.xml"/><Relationship Id="rId6" Type="http://schemas.openxmlformats.org/officeDocument/2006/relationships/tags" Target="../tags/tag109.xml"/><Relationship Id="rId7" Type="http://schemas.openxmlformats.org/officeDocument/2006/relationships/tags" Target="../tags/tag110.xml"/><Relationship Id="rId8" Type="http://schemas.openxmlformats.org/officeDocument/2006/relationships/tags" Target="../tags/tag111.xml"/><Relationship Id="rId9" Type="http://schemas.openxmlformats.org/officeDocument/2006/relationships/tags" Target="../tags/tag112.xml"/><Relationship Id="rId10" Type="http://schemas.openxmlformats.org/officeDocument/2006/relationships/tags" Target="../tags/tag113.xml"/><Relationship Id="rId11" Type="http://schemas.openxmlformats.org/officeDocument/2006/relationships/tags" Target="../tags/tag114.xml"/><Relationship Id="rId12" Type="http://schemas.openxmlformats.org/officeDocument/2006/relationships/tags" Target="../tags/tag115.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tags" Target="../tags/tag134.xml"/><Relationship Id="rId8" Type="http://schemas.openxmlformats.org/officeDocument/2006/relationships/tags" Target="../tags/tag135.xml"/><Relationship Id="rId9" Type="http://schemas.openxmlformats.org/officeDocument/2006/relationships/tags" Target="../tags/tag136.xml"/><Relationship Id="rId10" Type="http://schemas.openxmlformats.org/officeDocument/2006/relationships/tags" Target="../tags/tag137.xml"/><Relationship Id="rId11" Type="http://schemas.openxmlformats.org/officeDocument/2006/relationships/tags" Target="../tags/tag138.xml"/><Relationship Id="rId12" Type="http://schemas.openxmlformats.org/officeDocument/2006/relationships/tags" Target="../tags/tag139.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tags" Target="../tags/tag183.xml"/><Relationship Id="rId14" Type="http://schemas.openxmlformats.org/officeDocument/2006/relationships/tags" Target="../tags/tag184.xml"/><Relationship Id="rId15" Type="http://schemas.openxmlformats.org/officeDocument/2006/relationships/tags" Target="../tags/tag185.xml"/><Relationship Id="rId16" Type="http://schemas.openxmlformats.org/officeDocument/2006/relationships/tags" Target="../tags/tag186.xml"/><Relationship Id="rId17" Type="http://schemas.openxmlformats.org/officeDocument/2006/relationships/tags" Target="../tags/tag187.xml"/><Relationship Id="rId18" Type="http://schemas.openxmlformats.org/officeDocument/2006/relationships/tags" Target="../tags/tag188.xml"/><Relationship Id="rId19" Type="http://schemas.openxmlformats.org/officeDocument/2006/relationships/tags" Target="../tags/tag189.xml"/><Relationship Id="rId20" Type="http://schemas.openxmlformats.org/officeDocument/2006/relationships/tags" Target="../tags/tag190.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tags" Target="../tags/tag226.xml"/><Relationship Id="rId6" Type="http://schemas.openxmlformats.org/officeDocument/2006/relationships/tags" Target="../tags/tag227.xml"/><Relationship Id="rId7" Type="http://schemas.openxmlformats.org/officeDocument/2006/relationships/tags" Target="../tags/tag228.xml"/><Relationship Id="rId8" Type="http://schemas.openxmlformats.org/officeDocument/2006/relationships/tags" Target="../tags/tag229.xml"/><Relationship Id="rId9" Type="http://schemas.openxmlformats.org/officeDocument/2006/relationships/tags" Target="../tags/tag230.xml"/><Relationship Id="rId10" Type="http://schemas.openxmlformats.org/officeDocument/2006/relationships/tags" Target="../tags/tag231.xml"/><Relationship Id="rId11" Type="http://schemas.openxmlformats.org/officeDocument/2006/relationships/tags" Target="../tags/tag232.xml"/><Relationship Id="rId12" Type="http://schemas.openxmlformats.org/officeDocument/2006/relationships/tags" Target="../tags/tag233.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2292545" y="1840534"/>
            <a:ext cx="7601258" cy="1987554"/>
          </a:xfrm>
        </p:spPr>
        <p:txBody>
          <a:bodyPr/>
          <a:p>
            <a:r>
              <a:rPr altLang="en-US" dirty="0" lang="zh-CN"/>
              <a:t>初中教育中的社会调查研究方法</a:t>
            </a:r>
            <a:endParaRPr altLang="en-US" dirty="0" lang="zh-CN"/>
          </a:p>
        </p:txBody>
      </p:sp>
      <p:sp>
        <p:nvSpPr>
          <p:cNvPr id="1048650" name="副标题"/>
          <p:cNvSpPr>
            <a:spLocks noGrp="1"/>
          </p:cNvSpPr>
          <p:nvPr>
            <p:ph type="subTitle" idx="1"/>
            <p:custDataLst>
              <p:tags r:id="rId2"/>
            </p:custDataLst>
          </p:nvPr>
        </p:nvSpPr>
        <p:spPr>
          <a:xfrm>
            <a:off x="2292545" y="4102538"/>
            <a:ext cx="7601258" cy="711200"/>
          </a:xfrm>
        </p:spPr>
        <p:txBody>
          <a:bodyPr/>
          <a:p>
            <a:r>
              <a:rPr altLang="en-US" dirty="0" lang="zh-CN"/>
              <a:t>单击此处添加副标题</a:t>
            </a:r>
            <a:endParaRPr altLang="en-US" dirty="0" lang="zh-CN"/>
          </a:p>
        </p:txBody>
      </p:sp>
      <p:sp>
        <p:nvSpPr>
          <p:cNvPr id="1048652" name="文本占位符 23"/>
          <p:cNvSpPr>
            <a:spLocks noGrp="1"/>
          </p:cNvSpPr>
          <p:nvPr>
            <p:ph type="body" sz="quarter" idx="17"/>
            <p:custDataLst>
              <p:tags r:id="rId3"/>
            </p:custDataLst>
          </p:nvPr>
        </p:nvSpPr>
        <p:spPr>
          <a:xfrm>
            <a:off x="4721574" y="4834209"/>
            <a:ext cx="2743199" cy="504000"/>
          </a:xfrm>
        </p:spPr>
        <p:txBody>
          <a:bodyPr/>
          <a:p>
            <a:r>
              <a:rPr altLang="en-US" lang="zh-CN"/>
              <a:t>汇报人：</a:t>
            </a:r>
            <a:r>
              <a:rPr altLang="zh-CN" lang="en-US"/>
              <a:t>xxx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2" name="标题"/>
          <p:cNvSpPr>
            <a:spLocks noGrp="1"/>
          </p:cNvSpPr>
          <p:nvPr>
            <p:ph type="title"/>
            <p:custDataLst>
              <p:tags r:id="rId1"/>
            </p:custDataLst>
          </p:nvPr>
        </p:nvSpPr>
        <p:spPr>
          <a:xfrm>
            <a:off x="4655999" y="919175"/>
            <a:ext cx="2880000" cy="1081088"/>
          </a:xfrm>
        </p:spPr>
        <p:txBody>
          <a:bodyPr/>
          <a:p>
            <a:r>
              <a:rPr altLang="en-US" dirty="0" lang="zh-CN"/>
              <a:t>目录</a:t>
            </a:r>
            <a:endParaRPr altLang="en-US" dirty="0" lang="zh-CN"/>
          </a:p>
        </p:txBody>
      </p:sp>
      <p:sp>
        <p:nvSpPr>
          <p:cNvPr id="1048764" name="副标题"/>
          <p:cNvSpPr>
            <a:spLocks noGrp="1"/>
          </p:cNvSpPr>
          <p:nvPr>
            <p:ph type="body" idx="1"/>
            <p:custDataLst>
              <p:tags r:id="rId2"/>
            </p:custDataLst>
          </p:nvPr>
        </p:nvSpPr>
        <p:spPr>
          <a:xfrm>
            <a:off x="4656000" y="2089175"/>
            <a:ext cx="2880000" cy="504000"/>
          </a:xfrm>
        </p:spPr>
        <p:txBody>
          <a:bodyPr/>
          <a:p>
            <a:r>
              <a:rPr altLang="zh-CN" dirty="0" lang="en-US"/>
              <a:t>CONTENTS</a:t>
            </a:r>
            <a:endParaRPr altLang="en-US" dirty="0" lang="zh-CN"/>
          </a:p>
        </p:txBody>
      </p:sp>
      <p:sp>
        <p:nvSpPr>
          <p:cNvPr id="1048766" name="矩形: 圆角 7"/>
          <p:cNvSpPr/>
          <p:nvPr>
            <p:custDataLst>
              <p:tags r:id="rId3"/>
            </p:custDataLst>
          </p:nvPr>
        </p:nvSpPr>
        <p:spPr>
          <a:xfrm>
            <a:off x="414336" y="3979718"/>
            <a:ext cx="2717165" cy="2635885"/>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68" name="文本框 14"/>
          <p:cNvSpPr txBox="1"/>
          <p:nvPr>
            <p:custDataLst>
              <p:tags r:id="rId4"/>
            </p:custDataLst>
          </p:nvPr>
        </p:nvSpPr>
        <p:spPr>
          <a:xfrm flipH="1">
            <a:off x="590231" y="5111799"/>
            <a:ext cx="2477770" cy="127416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社会调查研究方法概述</a:t>
            </a:r>
            <a:endParaRPr altLang="en-US" b="1" dirty="0" sz="2400" lang="zh-CN">
              <a:solidFill>
                <a:schemeClr val="accent1"/>
              </a:solidFill>
              <a:effectLst/>
              <a:latin typeface="+mj-ea"/>
              <a:ea typeface="+mj-ea"/>
              <a:cs typeface="微软雅黑" panose="020B0503020204020204" charset="-122"/>
            </a:endParaRPr>
          </a:p>
        </p:txBody>
      </p:sp>
      <p:sp>
        <p:nvSpPr>
          <p:cNvPr id="1048770" name="文本框 17"/>
          <p:cNvSpPr txBox="1"/>
          <p:nvPr>
            <p:custDataLst>
              <p:tags r:id="rId5"/>
            </p:custDataLst>
          </p:nvPr>
        </p:nvSpPr>
        <p:spPr>
          <a:xfrm>
            <a:off x="590230" y="4203120"/>
            <a:ext cx="2477769" cy="810254"/>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One</a:t>
            </a:r>
            <a:endParaRPr altLang="zh-CN" dirty="0" sz="2000" lang="en-US">
              <a:solidFill>
                <a:schemeClr val="accent1"/>
              </a:solidFill>
              <a:latin typeface="+mj-ea"/>
              <a:ea typeface="+mj-ea"/>
              <a:cs typeface="微软雅黑" panose="020B0503020204020204" charset="-122"/>
            </a:endParaRPr>
          </a:p>
        </p:txBody>
      </p:sp>
      <p:sp>
        <p:nvSpPr>
          <p:cNvPr id="1048772" name="矩形: 圆角 10"/>
          <p:cNvSpPr/>
          <p:nvPr>
            <p:custDataLst>
              <p:tags r:id="rId6"/>
            </p:custDataLst>
          </p:nvPr>
        </p:nvSpPr>
        <p:spPr>
          <a:xfrm>
            <a:off x="3295966" y="3979718"/>
            <a:ext cx="2717165" cy="2635885"/>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74" name="文本框 1034"/>
          <p:cNvSpPr txBox="1"/>
          <p:nvPr>
            <p:custDataLst>
              <p:tags r:id="rId7"/>
            </p:custDataLst>
          </p:nvPr>
        </p:nvSpPr>
        <p:spPr>
          <a:xfrm flipH="1">
            <a:off x="3473130" y="5116244"/>
            <a:ext cx="2477135" cy="127416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初中教育中社会调查研究方法的应用</a:t>
            </a:r>
            <a:endParaRPr altLang="en-US" b="1" dirty="0" sz="2400" lang="zh-CN">
              <a:solidFill>
                <a:schemeClr val="accent1"/>
              </a:solidFill>
              <a:effectLst/>
              <a:latin typeface="+mj-ea"/>
              <a:ea typeface="+mj-ea"/>
              <a:cs typeface="微软雅黑" panose="020B0503020204020204" charset="-122"/>
            </a:endParaRPr>
          </a:p>
        </p:txBody>
      </p:sp>
      <p:sp>
        <p:nvSpPr>
          <p:cNvPr id="1048776" name="文本框 1041"/>
          <p:cNvSpPr txBox="1"/>
          <p:nvPr>
            <p:custDataLst>
              <p:tags r:id="rId8"/>
            </p:custDataLst>
          </p:nvPr>
        </p:nvSpPr>
        <p:spPr>
          <a:xfrm>
            <a:off x="3479481" y="4203120"/>
            <a:ext cx="2454514" cy="810254"/>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Two</a:t>
            </a:r>
            <a:endParaRPr altLang="zh-CN" dirty="0" sz="2000" lang="en-US">
              <a:solidFill>
                <a:schemeClr val="accent1"/>
              </a:solidFill>
              <a:latin typeface="+mj-ea"/>
              <a:ea typeface="+mj-ea"/>
              <a:cs typeface="微软雅黑" panose="020B0503020204020204" charset="-122"/>
            </a:endParaRPr>
          </a:p>
        </p:txBody>
      </p:sp>
      <p:sp>
        <p:nvSpPr>
          <p:cNvPr id="1048778" name="矩形: 圆角 13"/>
          <p:cNvSpPr/>
          <p:nvPr>
            <p:custDataLst>
              <p:tags r:id="rId9"/>
            </p:custDataLst>
          </p:nvPr>
        </p:nvSpPr>
        <p:spPr>
          <a:xfrm>
            <a:off x="6178231" y="3979718"/>
            <a:ext cx="2717165" cy="2635885"/>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80" name="文本框 1046"/>
          <p:cNvSpPr txBox="1"/>
          <p:nvPr>
            <p:custDataLst>
              <p:tags r:id="rId10"/>
            </p:custDataLst>
          </p:nvPr>
        </p:nvSpPr>
        <p:spPr>
          <a:xfrm flipH="1">
            <a:off x="6354761" y="5116244"/>
            <a:ext cx="2477770" cy="127416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初中教育中社会调查研究方法的实践案例</a:t>
            </a:r>
            <a:endParaRPr altLang="en-US" b="1" dirty="0" sz="2400" lang="zh-CN">
              <a:solidFill>
                <a:schemeClr val="accent1"/>
              </a:solidFill>
              <a:effectLst/>
              <a:latin typeface="+mj-ea"/>
              <a:ea typeface="+mj-ea"/>
              <a:cs typeface="微软雅黑" panose="020B0503020204020204" charset="-122"/>
            </a:endParaRPr>
          </a:p>
        </p:txBody>
      </p:sp>
      <p:sp>
        <p:nvSpPr>
          <p:cNvPr id="1048782" name="文本框 1049"/>
          <p:cNvSpPr txBox="1"/>
          <p:nvPr>
            <p:custDataLst>
              <p:tags r:id="rId11"/>
            </p:custDataLst>
          </p:nvPr>
        </p:nvSpPr>
        <p:spPr>
          <a:xfrm>
            <a:off x="6354761" y="4203120"/>
            <a:ext cx="2477770" cy="810254"/>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Three</a:t>
            </a:r>
            <a:endParaRPr altLang="zh-CN" dirty="0" sz="2000" lang="en-US">
              <a:solidFill>
                <a:schemeClr val="accent1"/>
              </a:solidFill>
              <a:latin typeface="+mj-ea"/>
              <a:ea typeface="+mj-ea"/>
              <a:cs typeface="微软雅黑" panose="020B0503020204020204" charset="-122"/>
            </a:endParaRPr>
          </a:p>
        </p:txBody>
      </p:sp>
      <p:sp>
        <p:nvSpPr>
          <p:cNvPr id="1048784" name="矩形: 圆角 16"/>
          <p:cNvSpPr/>
          <p:nvPr>
            <p:custDataLst>
              <p:tags r:id="rId12"/>
            </p:custDataLst>
          </p:nvPr>
        </p:nvSpPr>
        <p:spPr>
          <a:xfrm>
            <a:off x="9060496" y="3979718"/>
            <a:ext cx="2717165" cy="2635885"/>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solidFill>
                <a:schemeClr val="accent1"/>
              </a:solidFill>
              <a:cs typeface="微软雅黑" panose="020B0503020204020204" charset="-122"/>
            </a:endParaRPr>
          </a:p>
        </p:txBody>
      </p:sp>
      <p:sp>
        <p:nvSpPr>
          <p:cNvPr id="1048786" name="文本框 1053"/>
          <p:cNvSpPr txBox="1"/>
          <p:nvPr>
            <p:custDataLst>
              <p:tags r:id="rId13"/>
            </p:custDataLst>
          </p:nvPr>
        </p:nvSpPr>
        <p:spPr>
          <a:xfrm flipH="1">
            <a:off x="9237025" y="5116244"/>
            <a:ext cx="2477135" cy="127416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初中教育中社会调查研究方法的评价与反思</a:t>
            </a:r>
            <a:endParaRPr altLang="en-US" b="1" dirty="0" sz="2400" lang="zh-CN">
              <a:solidFill>
                <a:schemeClr val="accent1"/>
              </a:solidFill>
              <a:effectLst/>
              <a:latin typeface="+mj-ea"/>
              <a:ea typeface="+mj-ea"/>
              <a:cs typeface="微软雅黑" panose="020B0503020204020204" charset="-122"/>
            </a:endParaRPr>
          </a:p>
        </p:txBody>
      </p:sp>
      <p:sp>
        <p:nvSpPr>
          <p:cNvPr id="1048788" name="文本框 1056"/>
          <p:cNvSpPr txBox="1"/>
          <p:nvPr>
            <p:custDataLst>
              <p:tags r:id="rId14"/>
            </p:custDataLst>
          </p:nvPr>
        </p:nvSpPr>
        <p:spPr>
          <a:xfrm>
            <a:off x="9237025" y="4203120"/>
            <a:ext cx="2341229" cy="810254"/>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Four</a:t>
            </a:r>
            <a:endParaRPr altLang="zh-CN" dirty="0" sz="2000" lang="en-US">
              <a:solidFill>
                <a:schemeClr val="accent1"/>
              </a:solidFill>
              <a:latin typeface="+mj-ea"/>
              <a:ea typeface="+mj-ea"/>
              <a:cs typeface="微软雅黑" panose="020B0503020204020204" charset="-122"/>
            </a:endParaRPr>
          </a:p>
        </p:txBody>
      </p:sp>
    </p:spTree>
    <p:custDataLst>
      <p:tags r:id="rId1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1526400" y="3381109"/>
            <a:ext cx="9144000" cy="1152000"/>
          </a:xfrm>
        </p:spPr>
        <p:txBody>
          <a:bodyPr/>
          <a:p>
            <a:r>
              <a:rPr altLang="en-US" dirty="0" lang="zh-CN"/>
              <a:t>社会调查研究方法概述</a:t>
            </a:r>
            <a:endParaRPr altLang="en-US" dirty="0" lang="zh-CN"/>
          </a:p>
        </p:txBody>
      </p:sp>
      <p:sp>
        <p:nvSpPr>
          <p:cNvPr id="1048812" name="节编号"/>
          <p:cNvSpPr>
            <a:spLocks noGrp="1"/>
          </p:cNvSpPr>
          <p:nvPr>
            <p:ph type="body" sz="quarter" idx="13"/>
            <p:custDataLst>
              <p:tags r:id="rId2"/>
            </p:custDataLst>
          </p:nvPr>
        </p:nvSpPr>
        <p:spPr>
          <a:xfrm>
            <a:off x="1524000" y="2189693"/>
            <a:ext cx="9144000" cy="1148675"/>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38" name="标题 1"/>
          <p:cNvSpPr>
            <a:spLocks noGrp="1"/>
          </p:cNvSpPr>
          <p:nvPr>
            <p:ph type="title"/>
          </p:nvPr>
        </p:nvSpPr>
        <p:spPr/>
        <p:txBody>
          <a:bodyPr/>
          <a:p>
            <a:r>
              <a:rPr altLang="en-US" lang="zh-CN"/>
              <a:t>定义和作用</a:t>
            </a:r>
            <a:endParaRPr altLang="en-US" lang="zh-CN"/>
          </a:p>
        </p:txBody>
      </p:sp>
      <p:sp>
        <p:nvSpPr>
          <p:cNvPr id="1048840" name="矩形 5"/>
          <p:cNvSpPr/>
          <p:nvPr>
            <p:custDataLst>
              <p:tags r:id="rId1"/>
            </p:custDataLst>
          </p:nvPr>
        </p:nvSpPr>
        <p:spPr>
          <a:xfrm>
            <a:off x="1524000" y="1449280"/>
            <a:ext cx="4600210" cy="465268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842" name="矩形 10"/>
          <p:cNvSpPr/>
          <p:nvPr>
            <p:custDataLst>
              <p:tags r:id="rId2"/>
            </p:custDataLst>
          </p:nvPr>
        </p:nvSpPr>
        <p:spPr>
          <a:xfrm>
            <a:off x="2153382" y="1440380"/>
            <a:ext cx="944530" cy="48975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844" name="TextBox 2"/>
          <p:cNvSpPr txBox="1"/>
          <p:nvPr>
            <p:custDataLst>
              <p:tags r:id="rId3"/>
            </p:custDataLst>
          </p:nvPr>
        </p:nvSpPr>
        <p:spPr>
          <a:xfrm>
            <a:off x="1799275" y="2728388"/>
            <a:ext cx="4049817" cy="2456944"/>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定义：社会调查研究方法是一种系统地收集和分析有关社会现象的数据和信息的方法。</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846" name="矩形 6"/>
          <p:cNvSpPr/>
          <p:nvPr>
            <p:custDataLst>
              <p:tags r:id="rId4"/>
            </p:custDataLst>
          </p:nvPr>
        </p:nvSpPr>
        <p:spPr>
          <a:xfrm>
            <a:off x="6753591" y="1449280"/>
            <a:ext cx="4600210" cy="465268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848" name="矩形 11"/>
          <p:cNvSpPr/>
          <p:nvPr>
            <p:custDataLst>
              <p:tags r:id="rId5"/>
            </p:custDataLst>
          </p:nvPr>
        </p:nvSpPr>
        <p:spPr>
          <a:xfrm>
            <a:off x="7418574" y="1440380"/>
            <a:ext cx="944530" cy="48975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850" name="TextBox 2"/>
          <p:cNvSpPr txBox="1"/>
          <p:nvPr>
            <p:custDataLst>
              <p:tags r:id="rId6"/>
            </p:custDataLst>
          </p:nvPr>
        </p:nvSpPr>
        <p:spPr>
          <a:xfrm>
            <a:off x="7028866" y="2728388"/>
            <a:ext cx="4049817" cy="2456944"/>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作用：帮助人们了解社会现象，探究社会问题，为政策制定和社会发展提供科学依据。</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884" name="标题 1"/>
          <p:cNvSpPr>
            <a:spLocks noGrp="1"/>
          </p:cNvSpPr>
          <p:nvPr>
            <p:ph type="title"/>
          </p:nvPr>
        </p:nvSpPr>
        <p:spPr/>
        <p:txBody>
          <a:bodyPr/>
          <a:p>
            <a:r>
              <a:rPr altLang="en-US" lang="zh-CN"/>
              <a:t>类型和特点</a:t>
            </a:r>
            <a:endParaRPr altLang="en-US" lang="zh-CN"/>
          </a:p>
        </p:txBody>
      </p:sp>
      <p:sp>
        <p:nvSpPr>
          <p:cNvPr id="1048886" name="矩形 5"/>
          <p:cNvSpPr/>
          <p:nvPr>
            <p:custDataLst>
              <p:tags r:id="rId1"/>
            </p:custDataLst>
          </p:nvPr>
        </p:nvSpPr>
        <p:spPr>
          <a:xfrm>
            <a:off x="1524000" y="1449280"/>
            <a:ext cx="4600210" cy="465268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888" name="矩形 10"/>
          <p:cNvSpPr/>
          <p:nvPr>
            <p:custDataLst>
              <p:tags r:id="rId2"/>
            </p:custDataLst>
          </p:nvPr>
        </p:nvSpPr>
        <p:spPr>
          <a:xfrm>
            <a:off x="2153382" y="1440380"/>
            <a:ext cx="944530" cy="48975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890" name="TextBox 2"/>
          <p:cNvSpPr txBox="1"/>
          <p:nvPr>
            <p:custDataLst>
              <p:tags r:id="rId3"/>
            </p:custDataLst>
          </p:nvPr>
        </p:nvSpPr>
        <p:spPr>
          <a:xfrm>
            <a:off x="1799275" y="2728388"/>
            <a:ext cx="4049817" cy="2456944"/>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类型：定性研究、定量研究</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892" name="矩形 6"/>
          <p:cNvSpPr/>
          <p:nvPr>
            <p:custDataLst>
              <p:tags r:id="rId4"/>
            </p:custDataLst>
          </p:nvPr>
        </p:nvSpPr>
        <p:spPr>
          <a:xfrm>
            <a:off x="6753591" y="1449280"/>
            <a:ext cx="4600210" cy="465268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894" name="矩形 11"/>
          <p:cNvSpPr/>
          <p:nvPr>
            <p:custDataLst>
              <p:tags r:id="rId5"/>
            </p:custDataLst>
          </p:nvPr>
        </p:nvSpPr>
        <p:spPr>
          <a:xfrm>
            <a:off x="7418574" y="1440380"/>
            <a:ext cx="944530" cy="48975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896" name="TextBox 2"/>
          <p:cNvSpPr txBox="1"/>
          <p:nvPr>
            <p:custDataLst>
              <p:tags r:id="rId6"/>
            </p:custDataLst>
          </p:nvPr>
        </p:nvSpPr>
        <p:spPr>
          <a:xfrm>
            <a:off x="7028866" y="2728388"/>
            <a:ext cx="4049817" cy="2456944"/>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特点：系统性、实证性、综合性、动态性</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30" name="标题 1"/>
          <p:cNvSpPr>
            <a:spLocks noGrp="1"/>
          </p:cNvSpPr>
          <p:nvPr>
            <p:ph type="title"/>
          </p:nvPr>
        </p:nvSpPr>
        <p:spPr/>
        <p:txBody>
          <a:bodyPr/>
          <a:p>
            <a:r>
              <a:rPr altLang="en-US" lang="zh-CN"/>
              <a:t>原则和步骤</a:t>
            </a:r>
            <a:endParaRPr altLang="en-US" lang="zh-CN"/>
          </a:p>
        </p:txBody>
      </p:sp>
      <p:sp>
        <p:nvSpPr>
          <p:cNvPr id="1048932" name="矩形 5"/>
          <p:cNvSpPr/>
          <p:nvPr>
            <p:custDataLst>
              <p:tags r:id="rId1"/>
            </p:custDataLst>
          </p:nvPr>
        </p:nvSpPr>
        <p:spPr>
          <a:xfrm>
            <a:off x="1524000" y="1449280"/>
            <a:ext cx="4600210" cy="465268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34" name="矩形 10"/>
          <p:cNvSpPr/>
          <p:nvPr>
            <p:custDataLst>
              <p:tags r:id="rId2"/>
            </p:custDataLst>
          </p:nvPr>
        </p:nvSpPr>
        <p:spPr>
          <a:xfrm>
            <a:off x="2153382" y="1440380"/>
            <a:ext cx="944530" cy="48975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36" name="TextBox 2"/>
          <p:cNvSpPr txBox="1"/>
          <p:nvPr>
            <p:custDataLst>
              <p:tags r:id="rId3"/>
            </p:custDataLst>
          </p:nvPr>
        </p:nvSpPr>
        <p:spPr>
          <a:xfrm>
            <a:off x="1799275" y="2728388"/>
            <a:ext cx="4049817" cy="2456944"/>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原则：客观性、科学性、系统性、可行性</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38" name="矩形 6"/>
          <p:cNvSpPr/>
          <p:nvPr>
            <p:custDataLst>
              <p:tags r:id="rId4"/>
            </p:custDataLst>
          </p:nvPr>
        </p:nvSpPr>
        <p:spPr>
          <a:xfrm>
            <a:off x="6753591" y="1449280"/>
            <a:ext cx="4600210" cy="465268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40" name="矩形 11"/>
          <p:cNvSpPr/>
          <p:nvPr>
            <p:custDataLst>
              <p:tags r:id="rId5"/>
            </p:custDataLst>
          </p:nvPr>
        </p:nvSpPr>
        <p:spPr>
          <a:xfrm>
            <a:off x="7418574" y="1440380"/>
            <a:ext cx="944530" cy="48975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42" name="TextBox 2"/>
          <p:cNvSpPr txBox="1"/>
          <p:nvPr>
            <p:custDataLst>
              <p:tags r:id="rId6"/>
            </p:custDataLst>
          </p:nvPr>
        </p:nvSpPr>
        <p:spPr>
          <a:xfrm>
            <a:off x="7028866" y="2728388"/>
            <a:ext cx="4049817" cy="2456944"/>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步骤：确定研究问题、查阅相关文献、制定研究方案、收集数据、分析数据、撰写研究报告</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76" name="标题"/>
          <p:cNvSpPr>
            <a:spLocks noGrp="1"/>
          </p:cNvSpPr>
          <p:nvPr>
            <p:ph type="title"/>
            <p:custDataLst>
              <p:tags r:id="rId1"/>
            </p:custDataLst>
          </p:nvPr>
        </p:nvSpPr>
        <p:spPr>
          <a:xfrm>
            <a:off x="1526400" y="3381109"/>
            <a:ext cx="9144000" cy="1152000"/>
          </a:xfrm>
        </p:spPr>
        <p:txBody>
          <a:bodyPr/>
          <a:p>
            <a:r>
              <a:rPr altLang="en-US" dirty="0" lang="zh-CN"/>
              <a:t>初中教育中社会调查研究方法的应用</a:t>
            </a:r>
            <a:endParaRPr altLang="en-US" dirty="0" lang="zh-CN"/>
          </a:p>
        </p:txBody>
      </p:sp>
      <p:sp>
        <p:nvSpPr>
          <p:cNvPr id="1048978" name="节编号"/>
          <p:cNvSpPr>
            <a:spLocks noGrp="1"/>
          </p:cNvSpPr>
          <p:nvPr>
            <p:ph type="body" sz="quarter" idx="13"/>
            <p:custDataLst>
              <p:tags r:id="rId2"/>
            </p:custDataLst>
          </p:nvPr>
        </p:nvSpPr>
        <p:spPr>
          <a:xfrm>
            <a:off x="1524000" y="2189693"/>
            <a:ext cx="9144000" cy="1148675"/>
          </a:xfrm>
        </p:spPr>
        <p:txBody>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04" name="标题 1"/>
          <p:cNvSpPr>
            <a:spLocks noGrp="1"/>
          </p:cNvSpPr>
          <p:nvPr>
            <p:ph type="title"/>
          </p:nvPr>
        </p:nvSpPr>
        <p:spPr/>
        <p:txBody>
          <a:bodyPr/>
          <a:p>
            <a:r>
              <a:rPr altLang="en-US" lang="zh-CN"/>
              <a:t>调查问卷的设计与实施</a:t>
            </a:r>
            <a:endParaRPr altLang="en-US" lang="zh-CN"/>
          </a:p>
        </p:txBody>
      </p:sp>
      <p:sp>
        <p:nvSpPr>
          <p:cNvPr id="1049006"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设计调查问卷：根据研究目的和范围，确定问卷内容，选择合适的题型和提问方式</a:t>
            </a:r>
            <a:endParaRPr altLang="en-US" dirty="0" sz="1200" lang="zh-CN" spc="150">
              <a:solidFill>
                <a:schemeClr val="tx1">
                  <a:lumMod val="65000"/>
                  <a:lumOff val="35000"/>
                </a:schemeClr>
              </a:solidFill>
              <a:latin typeface="+mn-ea"/>
              <a:sym typeface="+mn-ea"/>
            </a:endParaRPr>
          </a:p>
        </p:txBody>
      </p:sp>
      <p:sp>
        <p:nvSpPr>
          <p:cNvPr id="1049008"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确定调查对象：根据研究目的和范围，确定调查对象，确保样本的代表性和广泛性</a:t>
            </a:r>
            <a:endParaRPr altLang="en-US" dirty="0" sz="1200" lang="zh-CN" spc="150">
              <a:solidFill>
                <a:schemeClr val="tx1">
                  <a:lumMod val="65000"/>
                  <a:lumOff val="35000"/>
                </a:schemeClr>
              </a:solidFill>
              <a:latin typeface="+mn-ea"/>
              <a:sym typeface="+mn-ea"/>
            </a:endParaRPr>
          </a:p>
        </p:txBody>
      </p:sp>
      <p:sp>
        <p:nvSpPr>
          <p:cNvPr id="1049010"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实施调查：通过适当的方式发放问卷，并确保被调查者能够理解和回答问题</a:t>
            </a:r>
            <a:endParaRPr altLang="en-US" dirty="0" sz="1200" lang="zh-CN" spc="150">
              <a:solidFill>
                <a:schemeClr val="tx1">
                  <a:lumMod val="65000"/>
                  <a:lumOff val="35000"/>
                </a:schemeClr>
              </a:solidFill>
              <a:latin typeface="+mn-ea"/>
              <a:sym typeface="+mn-ea"/>
            </a:endParaRPr>
          </a:p>
        </p:txBody>
      </p:sp>
      <p:sp>
        <p:nvSpPr>
          <p:cNvPr id="1049012"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数据整理与分析：对收集到的数据进行整理、筛选、编码和分析，以便得出结论和建议</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46" name="标题 1"/>
          <p:cNvSpPr>
            <a:spLocks noGrp="1"/>
          </p:cNvSpPr>
          <p:nvPr>
            <p:ph type="title"/>
          </p:nvPr>
        </p:nvSpPr>
        <p:spPr/>
        <p:txBody>
          <a:bodyPr/>
          <a:p>
            <a:r>
              <a:rPr altLang="en-US" lang="zh-CN"/>
              <a:t>访谈技巧与注意事项</a:t>
            </a:r>
            <a:endParaRPr altLang="en-US" lang="zh-CN"/>
          </a:p>
        </p:txBody>
      </p:sp>
      <p:sp>
        <p:nvSpPr>
          <p:cNvPr id="1049048"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50"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访谈前准备：了解访谈主题，确定访谈对象，制定访谈提纲</a:t>
            </a:r>
            <a:endParaRPr altLang="en-US" dirty="0" sz="2000" lang="zh-CN" spc="150">
              <a:solidFill>
                <a:schemeClr val="tx1">
                  <a:lumMod val="75000"/>
                  <a:lumOff val="25000"/>
                </a:schemeClr>
              </a:solidFill>
              <a:latin typeface="+mn-ea"/>
              <a:sym typeface="+mn-ea"/>
            </a:endParaRPr>
          </a:p>
        </p:txBody>
      </p:sp>
      <p:sp>
        <p:nvSpPr>
          <p:cNvPr id="1049052"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54"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56"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访谈中技巧：善于倾听，善于引导，善于记录</a:t>
            </a:r>
            <a:endParaRPr altLang="en-US" dirty="0" sz="2000" lang="zh-CN" spc="150">
              <a:solidFill>
                <a:schemeClr val="tx1">
                  <a:lumMod val="75000"/>
                  <a:lumOff val="25000"/>
                </a:schemeClr>
              </a:solidFill>
              <a:latin typeface="+mn-ea"/>
              <a:sym typeface="+mn-ea"/>
            </a:endParaRPr>
          </a:p>
        </p:txBody>
      </p:sp>
      <p:sp>
        <p:nvSpPr>
          <p:cNvPr id="1049058"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60"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62"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访谈后注意事项：整理和分析访谈资料，确保资料的真实性和可靠性</a:t>
            </a:r>
            <a:endParaRPr altLang="en-US" dirty="0" sz="2000" lang="zh-CN" spc="150">
              <a:solidFill>
                <a:schemeClr val="tx1">
                  <a:lumMod val="75000"/>
                  <a:lumOff val="25000"/>
                </a:schemeClr>
              </a:solidFill>
              <a:latin typeface="+mn-ea"/>
              <a:sym typeface="+mn-ea"/>
            </a:endParaRPr>
          </a:p>
        </p:txBody>
      </p:sp>
      <p:sp>
        <p:nvSpPr>
          <p:cNvPr id="1049064"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66"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68"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访谈中的沟通技巧：注意语气、语速和措辞，建立良好的沟通氛围</a:t>
            </a:r>
            <a:endParaRPr altLang="en-US" dirty="0" sz="2000" lang="zh-CN" spc="150">
              <a:solidFill>
                <a:schemeClr val="tx1">
                  <a:lumMod val="75000"/>
                  <a:lumOff val="25000"/>
                </a:schemeClr>
              </a:solidFill>
              <a:latin typeface="+mn-ea"/>
              <a:sym typeface="+mn-ea"/>
            </a:endParaRPr>
          </a:p>
        </p:txBody>
      </p:sp>
      <p:sp>
        <p:nvSpPr>
          <p:cNvPr id="1049070"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04" name="标题 1"/>
          <p:cNvSpPr>
            <a:spLocks noGrp="1"/>
          </p:cNvSpPr>
          <p:nvPr>
            <p:ph type="title"/>
          </p:nvPr>
        </p:nvSpPr>
        <p:spPr/>
        <p:txBody>
          <a:bodyPr/>
          <a:p>
            <a:r>
              <a:rPr altLang="en-US" lang="zh-CN"/>
              <a:t>观察法的应用与实施</a:t>
            </a:r>
            <a:endParaRPr altLang="en-US" lang="zh-CN"/>
          </a:p>
        </p:txBody>
      </p:sp>
      <p:sp>
        <p:nvSpPr>
          <p:cNvPr id="1049106" name="矩形 5"/>
          <p:cNvSpPr/>
          <p:nvPr>
            <p:custDataLst>
              <p:tags r:id="rId1"/>
            </p:custDataLst>
          </p:nvPr>
        </p:nvSpPr>
        <p:spPr>
          <a:xfrm>
            <a:off x="1524000"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08" name="矩形 10"/>
          <p:cNvSpPr/>
          <p:nvPr>
            <p:custDataLst>
              <p:tags r:id="rId2"/>
            </p:custDataLst>
          </p:nvPr>
        </p:nvSpPr>
        <p:spPr>
          <a:xfrm>
            <a:off x="1841772"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10" name="TextBox 2"/>
          <p:cNvSpPr txBox="1"/>
          <p:nvPr>
            <p:custDataLst>
              <p:tags r:id="rId3"/>
            </p:custDataLst>
          </p:nvPr>
        </p:nvSpPr>
        <p:spPr>
          <a:xfrm>
            <a:off x="1662883"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观察法的定义和特点</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12" name="矩形 6"/>
          <p:cNvSpPr/>
          <p:nvPr>
            <p:custDataLst>
              <p:tags r:id="rId4"/>
            </p:custDataLst>
          </p:nvPr>
        </p:nvSpPr>
        <p:spPr>
          <a:xfrm>
            <a:off x="403188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14" name="矩形 11"/>
          <p:cNvSpPr/>
          <p:nvPr>
            <p:custDataLst>
              <p:tags r:id="rId5"/>
            </p:custDataLst>
          </p:nvPr>
        </p:nvSpPr>
        <p:spPr>
          <a:xfrm>
            <a:off x="4366806"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16" name="TextBox 2"/>
          <p:cNvSpPr txBox="1"/>
          <p:nvPr>
            <p:custDataLst>
              <p:tags r:id="rId6"/>
            </p:custDataLst>
          </p:nvPr>
        </p:nvSpPr>
        <p:spPr>
          <a:xfrm>
            <a:off x="4170199"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观察法在初中教育中的适用范围</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18" name="矩形 33"/>
          <p:cNvSpPr/>
          <p:nvPr>
            <p:custDataLst>
              <p:tags r:id="rId7"/>
            </p:custDataLst>
          </p:nvPr>
        </p:nvSpPr>
        <p:spPr>
          <a:xfrm>
            <a:off x="6535775"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0" name="矩形 37"/>
          <p:cNvSpPr/>
          <p:nvPr>
            <p:custDataLst>
              <p:tags r:id="rId8"/>
            </p:custDataLst>
          </p:nvPr>
        </p:nvSpPr>
        <p:spPr>
          <a:xfrm>
            <a:off x="685354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22" name="TextBox 2"/>
          <p:cNvSpPr txBox="1"/>
          <p:nvPr>
            <p:custDataLst>
              <p:tags r:id="rId9"/>
            </p:custDataLst>
          </p:nvPr>
        </p:nvSpPr>
        <p:spPr>
          <a:xfrm>
            <a:off x="6674657" y="3114594"/>
            <a:ext cx="2042231" cy="1649085"/>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观察法的实施步骤：准备、实施、整理和分析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24" name="矩形 34"/>
          <p:cNvSpPr/>
          <p:nvPr>
            <p:custDataLst>
              <p:tags r:id="rId10"/>
            </p:custDataLst>
          </p:nvPr>
        </p:nvSpPr>
        <p:spPr>
          <a:xfrm>
            <a:off x="903451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6" name="矩形 38"/>
          <p:cNvSpPr/>
          <p:nvPr>
            <p:custDataLst>
              <p:tags r:id="rId11"/>
            </p:custDataLst>
          </p:nvPr>
        </p:nvSpPr>
        <p:spPr>
          <a:xfrm>
            <a:off x="936943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28" name="TextBox 2"/>
          <p:cNvSpPr txBox="1"/>
          <p:nvPr>
            <p:custDataLst>
              <p:tags r:id="rId12"/>
            </p:custDataLst>
          </p:nvPr>
        </p:nvSpPr>
        <p:spPr>
          <a:xfrm>
            <a:off x="9173401"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观察法的注意事项和局限性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62" name="标题 1"/>
          <p:cNvSpPr>
            <a:spLocks noGrp="1"/>
          </p:cNvSpPr>
          <p:nvPr>
            <p:ph type="title"/>
          </p:nvPr>
        </p:nvSpPr>
        <p:spPr/>
        <p:txBody>
          <a:bodyPr/>
          <a:p>
            <a:r>
              <a:rPr altLang="en-US" lang="zh-CN"/>
              <a:t>文献资料的收集与整理</a:t>
            </a:r>
            <a:endParaRPr altLang="en-US" lang="zh-CN"/>
          </a:p>
        </p:txBody>
      </p:sp>
      <p:sp>
        <p:nvSpPr>
          <p:cNvPr id="1049164"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6"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文献来源：图书馆、学术期刊、网络资源等</a:t>
            </a:r>
            <a:endParaRPr altLang="en-US" dirty="0" sz="2000" lang="zh-CN" spc="150">
              <a:solidFill>
                <a:schemeClr val="tx1">
                  <a:lumMod val="75000"/>
                  <a:lumOff val="25000"/>
                </a:schemeClr>
              </a:solidFill>
              <a:latin typeface="+mn-ea"/>
              <a:sym typeface="+mn-ea"/>
            </a:endParaRPr>
          </a:p>
        </p:txBody>
      </p:sp>
      <p:sp>
        <p:nvSpPr>
          <p:cNvPr id="1049168"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70"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2"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收集方法：关键词检索、专家咨询、问卷调查等</a:t>
            </a:r>
            <a:endParaRPr altLang="en-US" dirty="0" sz="2000" lang="zh-CN" spc="150">
              <a:solidFill>
                <a:schemeClr val="tx1">
                  <a:lumMod val="75000"/>
                  <a:lumOff val="25000"/>
                </a:schemeClr>
              </a:solidFill>
              <a:latin typeface="+mn-ea"/>
              <a:sym typeface="+mn-ea"/>
            </a:endParaRPr>
          </a:p>
        </p:txBody>
      </p:sp>
      <p:sp>
        <p:nvSpPr>
          <p:cNvPr id="1049174"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76"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8"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整理技巧：分类、筛选、归纳、整理成文献综述</a:t>
            </a:r>
            <a:endParaRPr altLang="en-US" dirty="0" sz="2000" lang="zh-CN" spc="150">
              <a:solidFill>
                <a:schemeClr val="tx1">
                  <a:lumMod val="75000"/>
                  <a:lumOff val="25000"/>
                </a:schemeClr>
              </a:solidFill>
              <a:latin typeface="+mn-ea"/>
              <a:sym typeface="+mn-ea"/>
            </a:endParaRPr>
          </a:p>
        </p:txBody>
      </p:sp>
      <p:sp>
        <p:nvSpPr>
          <p:cNvPr id="1049180"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82"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84"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注意事项：确保资料的真实性、准确性和时效性</a:t>
            </a:r>
            <a:endParaRPr altLang="en-US" dirty="0" sz="2000" lang="zh-CN" spc="150">
              <a:solidFill>
                <a:schemeClr val="tx1">
                  <a:lumMod val="75000"/>
                  <a:lumOff val="25000"/>
                </a:schemeClr>
              </a:solidFill>
              <a:latin typeface="+mn-ea"/>
              <a:sym typeface="+mn-ea"/>
            </a:endParaRPr>
          </a:p>
        </p:txBody>
      </p:sp>
      <p:sp>
        <p:nvSpPr>
          <p:cNvPr id="1049186"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20" name="标题"/>
          <p:cNvSpPr>
            <a:spLocks noGrp="1"/>
          </p:cNvSpPr>
          <p:nvPr>
            <p:ph type="title"/>
            <p:custDataLst>
              <p:tags r:id="rId1"/>
            </p:custDataLst>
          </p:nvPr>
        </p:nvSpPr>
        <p:spPr>
          <a:xfrm>
            <a:off x="1526400" y="3381109"/>
            <a:ext cx="9144000" cy="1152000"/>
          </a:xfrm>
        </p:spPr>
        <p:txBody>
          <a:bodyPr/>
          <a:p>
            <a:r>
              <a:rPr altLang="en-US" dirty="0" lang="zh-CN"/>
              <a:t>初中教育中社会调查研究方法的实践案例</a:t>
            </a:r>
            <a:endParaRPr altLang="en-US" dirty="0" lang="zh-CN"/>
          </a:p>
        </p:txBody>
      </p:sp>
      <p:sp>
        <p:nvSpPr>
          <p:cNvPr id="1049222" name="节编号"/>
          <p:cNvSpPr>
            <a:spLocks noGrp="1"/>
          </p:cNvSpPr>
          <p:nvPr>
            <p:ph type="body" sz="quarter" idx="13"/>
            <p:custDataLst>
              <p:tags r:id="rId2"/>
            </p:custDataLst>
          </p:nvPr>
        </p:nvSpPr>
        <p:spPr>
          <a:xfrm>
            <a:off x="1524000" y="2189693"/>
            <a:ext cx="9144000" cy="1148675"/>
          </a:xfrm>
        </p:spPr>
        <p:txBody>
          <a:bodyPr/>
          <a:p>
            <a:r>
              <a:rPr altLang="zh-CN" dirty="0" lang="en-US"/>
              <a:t>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48" name="标题 1"/>
          <p:cNvSpPr>
            <a:spLocks noGrp="1"/>
          </p:cNvSpPr>
          <p:nvPr>
            <p:ph type="title"/>
          </p:nvPr>
        </p:nvSpPr>
        <p:spPr/>
        <p:txBody>
          <a:bodyPr/>
          <a:p>
            <a:r>
              <a:rPr altLang="en-US" lang="zh-CN"/>
              <a:t>调查问卷案例分析</a:t>
            </a:r>
            <a:endParaRPr altLang="en-US" lang="zh-CN"/>
          </a:p>
        </p:txBody>
      </p:sp>
      <p:sp>
        <p:nvSpPr>
          <p:cNvPr id="1049250"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2"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4"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6" name="文本框 27"/>
          <p:cNvSpPr txBox="1"/>
          <p:nvPr>
            <p:custDataLst>
              <p:tags r:id="rId4"/>
            </p:custDataLst>
          </p:nvPr>
        </p:nvSpPr>
        <p:spPr>
          <a:xfrm>
            <a:off x="23954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调查方法：采用自编问卷，通过线上和线下两种方式进行调查</a:t>
            </a:r>
            <a:endParaRPr altLang="zh-CN" dirty="0" sz="1600" lang="en-US">
              <a:solidFill>
                <a:schemeClr val="dk1">
                  <a:lumMod val="80000"/>
                  <a:lumOff val="20000"/>
                </a:schemeClr>
              </a:solidFill>
              <a:latin typeface="+mn-ea"/>
              <a:sym typeface="+mn-ea"/>
            </a:endParaRPr>
          </a:p>
        </p:txBody>
      </p:sp>
      <p:sp>
        <p:nvSpPr>
          <p:cNvPr id="1049258"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0"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2"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4" name="文本框 56"/>
          <p:cNvSpPr txBox="1"/>
          <p:nvPr>
            <p:custDataLst>
              <p:tags r:id="rId8"/>
            </p:custDataLst>
          </p:nvPr>
        </p:nvSpPr>
        <p:spPr>
          <a:xfrm>
            <a:off x="23954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调查目的：了解初中生对家庭作业的态度和习惯</a:t>
            </a:r>
            <a:endParaRPr altLang="en-US" dirty="0" sz="1600" lang="zh-CN">
              <a:solidFill>
                <a:schemeClr val="dk1">
                  <a:lumMod val="80000"/>
                  <a:lumOff val="20000"/>
                </a:schemeClr>
              </a:solidFill>
              <a:latin typeface="+mn-ea"/>
              <a:sym typeface="+mn-ea"/>
            </a:endParaRPr>
          </a:p>
        </p:txBody>
      </p:sp>
      <p:sp>
        <p:nvSpPr>
          <p:cNvPr id="1049266"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8"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0"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2" name="文本框 8"/>
          <p:cNvSpPr txBox="1"/>
          <p:nvPr>
            <p:custDataLst>
              <p:tags r:id="rId12"/>
            </p:custDataLst>
          </p:nvPr>
        </p:nvSpPr>
        <p:spPr>
          <a:xfrm>
            <a:off x="23954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调查对象：某初中学校的学生</a:t>
            </a:r>
            <a:endParaRPr altLang="en-US" dirty="0" sz="1600" lang="zh-CN">
              <a:solidFill>
                <a:schemeClr val="dk1">
                  <a:lumMod val="80000"/>
                  <a:lumOff val="20000"/>
                </a:schemeClr>
              </a:solidFill>
              <a:latin typeface="+mn-ea"/>
              <a:sym typeface="+mn-ea"/>
            </a:endParaRPr>
          </a:p>
        </p:txBody>
      </p:sp>
      <p:sp>
        <p:nvSpPr>
          <p:cNvPr id="1049274"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6"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8"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0" name="文本框 12"/>
          <p:cNvSpPr txBox="1"/>
          <p:nvPr>
            <p:custDataLst>
              <p:tags r:id="rId16"/>
            </p:custDataLst>
          </p:nvPr>
        </p:nvSpPr>
        <p:spPr>
          <a:xfrm>
            <a:off x="23954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调查结果：大部分学生认为家庭作业对学习有帮助，但也有部分学生存在抄袭、不完成作业的情况</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14" name="标题 1"/>
          <p:cNvSpPr>
            <a:spLocks noGrp="1"/>
          </p:cNvSpPr>
          <p:nvPr>
            <p:ph type="title"/>
          </p:nvPr>
        </p:nvSpPr>
        <p:spPr/>
        <p:txBody>
          <a:bodyPr/>
          <a:p>
            <a:r>
              <a:rPr altLang="en-US" lang="zh-CN"/>
              <a:t>访谈案例分析</a:t>
            </a:r>
            <a:endParaRPr altLang="en-US" lang="zh-CN"/>
          </a:p>
        </p:txBody>
      </p:sp>
      <p:sp>
        <p:nvSpPr>
          <p:cNvPr id="1049316" name="任意多边形: 形状 64"/>
          <p:cNvSpPr/>
          <p:nvPr>
            <p:custDataLst>
              <p:tags r:id="rId1"/>
            </p:custDataLst>
          </p:nvPr>
        </p:nvSpPr>
        <p:spPr>
          <a:xfrm rot="10800000">
            <a:off x="16491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18" name="矩形 65"/>
          <p:cNvSpPr/>
          <p:nvPr>
            <p:custDataLst>
              <p:tags r:id="rId2"/>
            </p:custDataLst>
          </p:nvPr>
        </p:nvSpPr>
        <p:spPr>
          <a:xfrm>
            <a:off x="15348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0" name="文本框 66"/>
          <p:cNvSpPr txBox="1"/>
          <p:nvPr>
            <p:custDataLst>
              <p:tags r:id="rId3"/>
            </p:custDataLst>
          </p:nvPr>
        </p:nvSpPr>
        <p:spPr>
          <a:xfrm>
            <a:off x="19169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访谈目的：了解学生对于初中教育的需求和期望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22" name="任意多边形: 形状 68"/>
          <p:cNvSpPr/>
          <p:nvPr>
            <p:custDataLst>
              <p:tags r:id="rId4"/>
            </p:custDataLst>
          </p:nvPr>
        </p:nvSpPr>
        <p:spPr>
          <a:xfrm rot="10800000">
            <a:off x="68560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24" name="矩形 69"/>
          <p:cNvSpPr/>
          <p:nvPr>
            <p:custDataLst>
              <p:tags r:id="rId5"/>
            </p:custDataLst>
          </p:nvPr>
        </p:nvSpPr>
        <p:spPr>
          <a:xfrm>
            <a:off x="67410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6" name="文本框 70"/>
          <p:cNvSpPr txBox="1"/>
          <p:nvPr>
            <p:custDataLst>
              <p:tags r:id="rId6"/>
            </p:custDataLst>
          </p:nvPr>
        </p:nvSpPr>
        <p:spPr>
          <a:xfrm>
            <a:off x="71237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访谈对象：初中生、家长、教师</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28" name="任意多边形: 形状 72"/>
          <p:cNvSpPr/>
          <p:nvPr>
            <p:custDataLst>
              <p:tags r:id="rId7"/>
            </p:custDataLst>
          </p:nvPr>
        </p:nvSpPr>
        <p:spPr>
          <a:xfrm rot="10800000">
            <a:off x="16491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30" name="文本框 74"/>
          <p:cNvSpPr txBox="1"/>
          <p:nvPr>
            <p:custDataLst>
              <p:tags r:id="rId8"/>
            </p:custDataLst>
          </p:nvPr>
        </p:nvSpPr>
        <p:spPr>
          <a:xfrm>
            <a:off x="19169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访谈内容：课程设置、教学方法、师生关系等方面</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32" name="矩形 73"/>
          <p:cNvSpPr/>
          <p:nvPr>
            <p:custDataLst>
              <p:tags r:id="rId9"/>
            </p:custDataLst>
          </p:nvPr>
        </p:nvSpPr>
        <p:spPr>
          <a:xfrm>
            <a:off x="15348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4" name="任意多边形: 形状 83"/>
          <p:cNvSpPr/>
          <p:nvPr>
            <p:custDataLst>
              <p:tags r:id="rId10"/>
            </p:custDataLst>
          </p:nvPr>
        </p:nvSpPr>
        <p:spPr>
          <a:xfrm rot="10800000">
            <a:off x="69144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36" name="矩形 84"/>
          <p:cNvSpPr/>
          <p:nvPr>
            <p:custDataLst>
              <p:tags r:id="rId11"/>
            </p:custDataLst>
          </p:nvPr>
        </p:nvSpPr>
        <p:spPr>
          <a:xfrm>
            <a:off x="68001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8" name="文本框 85"/>
          <p:cNvSpPr txBox="1"/>
          <p:nvPr>
            <p:custDataLst>
              <p:tags r:id="rId12"/>
            </p:custDataLst>
          </p:nvPr>
        </p:nvSpPr>
        <p:spPr>
          <a:xfrm>
            <a:off x="71822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访谈结果：分析访谈数据，得出结论并提出改进建议</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72" name="标题 1"/>
          <p:cNvSpPr>
            <a:spLocks noGrp="1"/>
          </p:cNvSpPr>
          <p:nvPr>
            <p:ph type="title"/>
          </p:nvPr>
        </p:nvSpPr>
        <p:spPr/>
        <p:txBody>
          <a:bodyPr/>
          <a:p>
            <a:r>
              <a:rPr altLang="en-US" lang="zh-CN"/>
              <a:t>观察法案例分析</a:t>
            </a:r>
            <a:endParaRPr altLang="en-US" lang="zh-CN"/>
          </a:p>
        </p:txBody>
      </p:sp>
      <p:sp>
        <p:nvSpPr>
          <p:cNvPr id="1049374"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6"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8"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0"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2"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4"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6"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8"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案例名称：初中生课堂参与度观察</a:t>
            </a:r>
            <a:endPar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观察方法：采用时间取样的方式，记录学生在一节课内参与课堂互动的次数和时长。</a:t>
            </a:r>
            <a:endParaRPr dirty="0" sz="1600" err="1">
              <a:solidFill>
                <a:schemeClr val="tx1">
                  <a:lumMod val="75000"/>
                  <a:lumOff val="25000"/>
                </a:schemeClr>
              </a:solidFill>
              <a:latin typeface="+mn-ea"/>
              <a:ea typeface="+mn-ea"/>
              <a:cs typeface="+mn-ea"/>
              <a:sym typeface="+mn-lt"/>
            </a:endParaRPr>
          </a:p>
        </p:txBody>
      </p:sp>
      <p:sp>
        <p:nvSpPr>
          <p:cNvPr id="1049394"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6"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8"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00"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2"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4"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6"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8"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数据分析：对观察数据进行整理和分析，得出学生参与度的分布情况和影响因素。</a:t>
            </a:r>
            <a:endParaRPr dirty="0" sz="1600" err="1">
              <a:solidFill>
                <a:schemeClr val="tx1">
                  <a:lumMod val="75000"/>
                  <a:lumOff val="25000"/>
                </a:schemeClr>
              </a:solidFill>
              <a:latin typeface="+mn-ea"/>
              <a:ea typeface="+mn-ea"/>
              <a:cs typeface="+mn-ea"/>
              <a:sym typeface="+mn-lt"/>
            </a:endParaRPr>
          </a:p>
        </p:txBody>
      </p:sp>
      <p:sp>
        <p:nvSpPr>
          <p:cNvPr id="10494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fontScale="8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案例简介：通过观察学生在课堂上的表现，评估学生的参与程度和教师的教学效果。</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46" name="标题 1"/>
          <p:cNvSpPr>
            <a:spLocks noGrp="1"/>
          </p:cNvSpPr>
          <p:nvPr>
            <p:ph type="title"/>
          </p:nvPr>
        </p:nvSpPr>
        <p:spPr/>
        <p:txBody>
          <a:bodyPr/>
          <a:p>
            <a:r>
              <a:rPr altLang="en-US" lang="zh-CN"/>
              <a:t>文献资料案例分析</a:t>
            </a:r>
            <a:endParaRPr altLang="en-US" lang="zh-CN"/>
          </a:p>
        </p:txBody>
      </p:sp>
      <p:sp>
        <p:nvSpPr>
          <p:cNvPr id="1049448" name="矩形 15"/>
          <p:cNvSpPr/>
          <p:nvPr>
            <p:custDataLst>
              <p:tags r:id="rId1"/>
            </p:custDataLst>
          </p:nvPr>
        </p:nvSpPr>
        <p:spPr>
          <a:xfrm>
            <a:off x="27276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案例名称：初中生课外阅读情况调查</a:t>
            </a:r>
            <a:endParaRPr altLang="en-US" dirty="0" sz="1200" lang="zh-CN" spc="150">
              <a:solidFill>
                <a:schemeClr val="tx1">
                  <a:lumMod val="85000"/>
                  <a:lumOff val="15000"/>
                </a:schemeClr>
              </a:solidFill>
              <a:latin typeface="+mn-ea"/>
              <a:sym typeface="+mn-ea"/>
            </a:endParaRPr>
          </a:p>
        </p:txBody>
      </p:sp>
      <p:sp>
        <p:nvSpPr>
          <p:cNvPr id="1049450" name="任意多边形 17"/>
          <p:cNvSpPr/>
          <p:nvPr>
            <p:custDataLst>
              <p:tags r:id="rId2"/>
            </p:custDataLst>
          </p:nvPr>
        </p:nvSpPr>
        <p:spPr>
          <a:xfrm flipV="1">
            <a:off x="26484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2" name="任意多边形 18"/>
          <p:cNvSpPr/>
          <p:nvPr>
            <p:custDataLst>
              <p:tags r:id="rId3"/>
            </p:custDataLst>
          </p:nvPr>
        </p:nvSpPr>
        <p:spPr>
          <a:xfrm flipH="1">
            <a:off x="89020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4" name="矩形 27"/>
          <p:cNvSpPr/>
          <p:nvPr>
            <p:custDataLst>
              <p:tags r:id="rId4"/>
            </p:custDataLst>
          </p:nvPr>
        </p:nvSpPr>
        <p:spPr>
          <a:xfrm>
            <a:off x="27276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调查目的：了解初中生课外阅读现状及问题</a:t>
            </a:r>
            <a:endParaRPr altLang="en-US" dirty="0" sz="1200" lang="zh-CN" spc="150">
              <a:solidFill>
                <a:schemeClr val="tx1">
                  <a:lumMod val="85000"/>
                  <a:lumOff val="15000"/>
                </a:schemeClr>
              </a:solidFill>
              <a:latin typeface="+mn-ea"/>
              <a:sym typeface="+mn-ea"/>
            </a:endParaRPr>
          </a:p>
        </p:txBody>
      </p:sp>
      <p:sp>
        <p:nvSpPr>
          <p:cNvPr id="1049456" name="任意多边形 29"/>
          <p:cNvSpPr/>
          <p:nvPr>
            <p:custDataLst>
              <p:tags r:id="rId5"/>
            </p:custDataLst>
          </p:nvPr>
        </p:nvSpPr>
        <p:spPr>
          <a:xfrm flipV="1">
            <a:off x="26484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8" name="任意多边形 30"/>
          <p:cNvSpPr/>
          <p:nvPr>
            <p:custDataLst>
              <p:tags r:id="rId6"/>
            </p:custDataLst>
          </p:nvPr>
        </p:nvSpPr>
        <p:spPr>
          <a:xfrm flipH="1">
            <a:off x="89020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0" name="矩形 5"/>
          <p:cNvSpPr/>
          <p:nvPr>
            <p:custDataLst>
              <p:tags r:id="rId7"/>
            </p:custDataLst>
          </p:nvPr>
        </p:nvSpPr>
        <p:spPr>
          <a:xfrm>
            <a:off x="27276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调查方法：问卷调查、访谈、文献资料查阅</a:t>
            </a:r>
            <a:endParaRPr altLang="en-US" dirty="0" sz="1200" lang="zh-CN" spc="150">
              <a:solidFill>
                <a:schemeClr val="tx1">
                  <a:lumMod val="85000"/>
                  <a:lumOff val="15000"/>
                </a:schemeClr>
              </a:solidFill>
              <a:latin typeface="+mn-ea"/>
              <a:sym typeface="+mn-ea"/>
            </a:endParaRPr>
          </a:p>
        </p:txBody>
      </p:sp>
      <p:sp>
        <p:nvSpPr>
          <p:cNvPr id="1049462" name="任意多边形 7"/>
          <p:cNvSpPr/>
          <p:nvPr>
            <p:custDataLst>
              <p:tags r:id="rId8"/>
            </p:custDataLst>
          </p:nvPr>
        </p:nvSpPr>
        <p:spPr>
          <a:xfrm flipV="1">
            <a:off x="26484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4" name="任意多边形 8"/>
          <p:cNvSpPr/>
          <p:nvPr>
            <p:custDataLst>
              <p:tags r:id="rId9"/>
            </p:custDataLst>
          </p:nvPr>
        </p:nvSpPr>
        <p:spPr>
          <a:xfrm flipH="1">
            <a:off x="89020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6" name="矩形 10"/>
          <p:cNvSpPr/>
          <p:nvPr>
            <p:custDataLst>
              <p:tags r:id="rId10"/>
            </p:custDataLst>
          </p:nvPr>
        </p:nvSpPr>
        <p:spPr>
          <a:xfrm>
            <a:off x="27276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调查结果：分析了初中生课外阅读的时间、内容、方式及影响因素，提出了相应的对策建议</a:t>
            </a:r>
            <a:endParaRPr altLang="en-US" dirty="0" sz="1200" lang="zh-CN" spc="150">
              <a:solidFill>
                <a:schemeClr val="tx1">
                  <a:lumMod val="85000"/>
                  <a:lumOff val="15000"/>
                </a:schemeClr>
              </a:solidFill>
              <a:latin typeface="+mn-ea"/>
              <a:sym typeface="+mn-ea"/>
            </a:endParaRPr>
          </a:p>
        </p:txBody>
      </p:sp>
      <p:sp>
        <p:nvSpPr>
          <p:cNvPr id="1049468" name="任意多边形 12"/>
          <p:cNvSpPr/>
          <p:nvPr>
            <p:custDataLst>
              <p:tags r:id="rId11"/>
            </p:custDataLst>
          </p:nvPr>
        </p:nvSpPr>
        <p:spPr>
          <a:xfrm flipV="1">
            <a:off x="26484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70" name="任意多边形 13"/>
          <p:cNvSpPr/>
          <p:nvPr>
            <p:custDataLst>
              <p:tags r:id="rId12"/>
            </p:custDataLst>
          </p:nvPr>
        </p:nvSpPr>
        <p:spPr>
          <a:xfrm flipH="1">
            <a:off x="89020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04" name="标题"/>
          <p:cNvSpPr>
            <a:spLocks noGrp="1"/>
          </p:cNvSpPr>
          <p:nvPr>
            <p:ph type="title"/>
            <p:custDataLst>
              <p:tags r:id="rId1"/>
            </p:custDataLst>
          </p:nvPr>
        </p:nvSpPr>
        <p:spPr>
          <a:xfrm>
            <a:off x="1526400" y="3381109"/>
            <a:ext cx="9144000" cy="1152000"/>
          </a:xfrm>
        </p:spPr>
        <p:txBody>
          <a:bodyPr/>
          <a:p>
            <a:r>
              <a:rPr altLang="en-US" dirty="0" lang="zh-CN"/>
              <a:t>初中教育中社会调查研究方法的评价与反思</a:t>
            </a:r>
            <a:endParaRPr altLang="en-US" dirty="0" lang="zh-CN"/>
          </a:p>
        </p:txBody>
      </p:sp>
      <p:sp>
        <p:nvSpPr>
          <p:cNvPr id="1049506" name="节编号"/>
          <p:cNvSpPr>
            <a:spLocks noGrp="1"/>
          </p:cNvSpPr>
          <p:nvPr>
            <p:ph type="body" sz="quarter" idx="13"/>
            <p:custDataLst>
              <p:tags r:id="rId2"/>
            </p:custDataLst>
          </p:nvPr>
        </p:nvSpPr>
        <p:spPr>
          <a:xfrm>
            <a:off x="1524000" y="2189693"/>
            <a:ext cx="9144000" cy="1148675"/>
          </a:xfrm>
        </p:spPr>
        <p:txBody>
          <a:bodyPr/>
          <a:p>
            <a:r>
              <a:rPr altLang="zh-CN" dirty="0" lang="en-US"/>
              <a:t>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32" name="标题 1"/>
          <p:cNvSpPr>
            <a:spLocks noGrp="1"/>
          </p:cNvSpPr>
          <p:nvPr>
            <p:ph type="title"/>
          </p:nvPr>
        </p:nvSpPr>
        <p:spPr/>
        <p:txBody>
          <a:bodyPr/>
          <a:p>
            <a:r>
              <a:rPr altLang="en-US" lang="zh-CN"/>
              <a:t>调查结果的分析与解读</a:t>
            </a:r>
            <a:endParaRPr altLang="en-US" lang="zh-CN"/>
          </a:p>
        </p:txBody>
      </p:sp>
      <p:sp>
        <p:nvSpPr>
          <p:cNvPr id="1049534" name="任意多边形: 形状 64"/>
          <p:cNvSpPr/>
          <p:nvPr>
            <p:custDataLst>
              <p:tags r:id="rId1"/>
            </p:custDataLst>
          </p:nvPr>
        </p:nvSpPr>
        <p:spPr>
          <a:xfrm rot="10800000">
            <a:off x="16491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36" name="矩形 65"/>
          <p:cNvSpPr/>
          <p:nvPr>
            <p:custDataLst>
              <p:tags r:id="rId2"/>
            </p:custDataLst>
          </p:nvPr>
        </p:nvSpPr>
        <p:spPr>
          <a:xfrm>
            <a:off x="15348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8" name="文本框 66"/>
          <p:cNvSpPr txBox="1"/>
          <p:nvPr>
            <p:custDataLst>
              <p:tags r:id="rId3"/>
            </p:custDataLst>
          </p:nvPr>
        </p:nvSpPr>
        <p:spPr>
          <a:xfrm>
            <a:off x="19169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数据分析方法：描述性统计、因子分析、回归分析等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40" name="任意多边形: 形状 68"/>
          <p:cNvSpPr/>
          <p:nvPr>
            <p:custDataLst>
              <p:tags r:id="rId4"/>
            </p:custDataLst>
          </p:nvPr>
        </p:nvSpPr>
        <p:spPr>
          <a:xfrm rot="10800000">
            <a:off x="68560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42" name="矩形 69"/>
          <p:cNvSpPr/>
          <p:nvPr>
            <p:custDataLst>
              <p:tags r:id="rId5"/>
            </p:custDataLst>
          </p:nvPr>
        </p:nvSpPr>
        <p:spPr>
          <a:xfrm>
            <a:off x="67410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4" name="文本框 70"/>
          <p:cNvSpPr txBox="1"/>
          <p:nvPr>
            <p:custDataLst>
              <p:tags r:id="rId6"/>
            </p:custDataLst>
          </p:nvPr>
        </p:nvSpPr>
        <p:spPr>
          <a:xfrm>
            <a:off x="71237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结果呈现方式：图表、表格、文字等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46" name="任意多边形: 形状 72"/>
          <p:cNvSpPr/>
          <p:nvPr>
            <p:custDataLst>
              <p:tags r:id="rId7"/>
            </p:custDataLst>
          </p:nvPr>
        </p:nvSpPr>
        <p:spPr>
          <a:xfrm rot="10800000">
            <a:off x="16491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48" name="文本框 74"/>
          <p:cNvSpPr txBox="1"/>
          <p:nvPr>
            <p:custDataLst>
              <p:tags r:id="rId8"/>
            </p:custDataLst>
          </p:nvPr>
        </p:nvSpPr>
        <p:spPr>
          <a:xfrm>
            <a:off x="19169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解读角度：影响因素、问题根源、解决方案等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50" name="矩形 73"/>
          <p:cNvSpPr/>
          <p:nvPr>
            <p:custDataLst>
              <p:tags r:id="rId9"/>
            </p:custDataLst>
          </p:nvPr>
        </p:nvSpPr>
        <p:spPr>
          <a:xfrm>
            <a:off x="15348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2" name="任意多边形: 形状 83"/>
          <p:cNvSpPr/>
          <p:nvPr>
            <p:custDataLst>
              <p:tags r:id="rId10"/>
            </p:custDataLst>
          </p:nvPr>
        </p:nvSpPr>
        <p:spPr>
          <a:xfrm rot="10800000">
            <a:off x="69144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54" name="矩形 84"/>
          <p:cNvSpPr/>
          <p:nvPr>
            <p:custDataLst>
              <p:tags r:id="rId11"/>
            </p:custDataLst>
          </p:nvPr>
        </p:nvSpPr>
        <p:spPr>
          <a:xfrm>
            <a:off x="68001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6" name="文本框 85"/>
          <p:cNvSpPr txBox="1"/>
          <p:nvPr>
            <p:custDataLst>
              <p:tags r:id="rId12"/>
            </p:custDataLst>
          </p:nvPr>
        </p:nvSpPr>
        <p:spPr>
          <a:xfrm>
            <a:off x="71822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注意事项：客观公正、避免主观臆断</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90" name="标题 1"/>
          <p:cNvSpPr>
            <a:spLocks noGrp="1"/>
          </p:cNvSpPr>
          <p:nvPr>
            <p:ph type="title"/>
          </p:nvPr>
        </p:nvSpPr>
        <p:spPr/>
        <p:txBody>
          <a:bodyPr/>
          <a:p>
            <a:r>
              <a:rPr altLang="en-US" lang="zh-CN"/>
              <a:t>研究方法的优缺点分析</a:t>
            </a:r>
            <a:endParaRPr altLang="en-US" lang="zh-CN"/>
          </a:p>
        </p:txBody>
      </p:sp>
      <p:sp>
        <p:nvSpPr>
          <p:cNvPr id="1049592"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优点：初中教育中的社会调查研究方法有助于深入了解学生需求，提高教育质量。</a:t>
            </a:r>
            <a:endParaRPr altLang="en-US" dirty="0" sz="1200" lang="zh-CN" spc="150">
              <a:solidFill>
                <a:schemeClr val="tx1">
                  <a:lumMod val="65000"/>
                  <a:lumOff val="35000"/>
                </a:schemeClr>
              </a:solidFill>
              <a:latin typeface="+mn-ea"/>
              <a:sym typeface="+mn-ea"/>
            </a:endParaRPr>
          </a:p>
        </p:txBody>
      </p:sp>
      <p:sp>
        <p:nvSpPr>
          <p:cNvPr id="1049594"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缺点：该方法需要投入大量时间和精力，且调查结果可能存在误差。</a:t>
            </a:r>
            <a:endParaRPr altLang="en-US" dirty="0" sz="1200" lang="zh-CN" spc="150">
              <a:solidFill>
                <a:schemeClr val="tx1">
                  <a:lumMod val="65000"/>
                  <a:lumOff val="35000"/>
                </a:schemeClr>
              </a:solidFill>
              <a:latin typeface="+mn-ea"/>
              <a:sym typeface="+mn-ea"/>
            </a:endParaRPr>
          </a:p>
        </p:txBody>
      </p:sp>
      <p:sp>
        <p:nvSpPr>
          <p:cNvPr id="1049596"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改进建议：加强培训，提高调查技巧，确保数据准确性。</a:t>
            </a:r>
            <a:endParaRPr altLang="en-US" dirty="0" sz="1200" lang="zh-CN" spc="150">
              <a:solidFill>
                <a:schemeClr val="tx1">
                  <a:lumMod val="65000"/>
                  <a:lumOff val="35000"/>
                </a:schemeClr>
              </a:solidFill>
              <a:latin typeface="+mn-ea"/>
              <a:sym typeface="+mn-ea"/>
            </a:endParaRPr>
          </a:p>
        </p:txBody>
      </p:sp>
      <p:sp>
        <p:nvSpPr>
          <p:cNvPr id="1049598"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未来展望：随着技术的发展，初中教育中的社会调查研究方法将更加完善和科学。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32" name="标题 1"/>
          <p:cNvSpPr>
            <a:spLocks noGrp="1"/>
          </p:cNvSpPr>
          <p:nvPr>
            <p:ph type="title"/>
          </p:nvPr>
        </p:nvSpPr>
        <p:spPr/>
        <p:txBody>
          <a:bodyPr/>
          <a:p>
            <a:r>
              <a:rPr altLang="en-US" lang="zh-CN"/>
              <a:t>研究过程的反思与改进</a:t>
            </a:r>
            <a:endParaRPr altLang="en-US" lang="zh-CN"/>
          </a:p>
        </p:txBody>
      </p:sp>
      <p:sp>
        <p:nvSpPr>
          <p:cNvPr id="1049634"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6"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8"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调查方法的适用性：评估现有方法是否适用于初中教育环境</a:t>
            </a:r>
            <a:endParaRPr altLang="en-US" dirty="0" sz="2000" lang="zh-CN" spc="150">
              <a:solidFill>
                <a:schemeClr val="tx1">
                  <a:lumMod val="85000"/>
                  <a:lumOff val="15000"/>
                </a:schemeClr>
              </a:solidFill>
              <a:latin typeface="+mn-ea"/>
              <a:sym typeface="+mn-ea"/>
            </a:endParaRPr>
          </a:p>
        </p:txBody>
      </p:sp>
      <p:sp>
        <p:nvSpPr>
          <p:cNvPr id="1049640"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2"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4"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数据收集的可靠性：确保数据来源可靠，收集方法科学</a:t>
            </a:r>
            <a:endParaRPr altLang="en-US" dirty="0" sz="2000" lang="zh-CN" spc="150">
              <a:solidFill>
                <a:schemeClr val="tx1">
                  <a:lumMod val="85000"/>
                  <a:lumOff val="15000"/>
                </a:schemeClr>
              </a:solidFill>
              <a:latin typeface="+mn-ea"/>
              <a:sym typeface="+mn-ea"/>
            </a:endParaRPr>
          </a:p>
        </p:txBody>
      </p:sp>
      <p:sp>
        <p:nvSpPr>
          <p:cNvPr id="1049646"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8"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0"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数据分析的准确性：采用合适的统计方法，提高数据分析的准确性</a:t>
            </a:r>
            <a:endParaRPr altLang="en-US" dirty="0" sz="2000" lang="zh-CN" spc="150">
              <a:solidFill>
                <a:schemeClr val="tx1">
                  <a:lumMod val="85000"/>
                  <a:lumOff val="15000"/>
                </a:schemeClr>
              </a:solidFill>
              <a:latin typeface="+mn-ea"/>
              <a:sym typeface="+mn-ea"/>
            </a:endParaRPr>
          </a:p>
        </p:txBody>
      </p:sp>
      <p:sp>
        <p:nvSpPr>
          <p:cNvPr id="1049652"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4"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6"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研究结果的推广性：考虑研究结果是否适用于其他初中教育环境，并提出改进建议</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90" name="标题 1"/>
          <p:cNvSpPr>
            <a:spLocks noGrp="1"/>
          </p:cNvSpPr>
          <p:nvPr>
            <p:ph type="title"/>
          </p:nvPr>
        </p:nvSpPr>
        <p:spPr/>
        <p:txBody>
          <a:bodyPr/>
          <a:p>
            <a:r>
              <a:rPr altLang="en-US" lang="zh-CN"/>
              <a:t>对未来研究的建议与展望</a:t>
            </a:r>
            <a:endParaRPr altLang="en-US" lang="zh-CN"/>
          </a:p>
        </p:txBody>
      </p:sp>
      <p:sp>
        <p:nvSpPr>
          <p:cNvPr id="1049692"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4"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6"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进一步优化调查方法，提高研究的准确性和可靠性</a:t>
            </a:r>
            <a:endParaRPr altLang="en-US" dirty="0" sz="2000" lang="zh-CN" spc="150">
              <a:solidFill>
                <a:schemeClr val="tx1">
                  <a:lumMod val="85000"/>
                  <a:lumOff val="15000"/>
                </a:schemeClr>
              </a:solidFill>
              <a:latin typeface="+mn-ea"/>
              <a:sym typeface="+mn-ea"/>
            </a:endParaRPr>
          </a:p>
        </p:txBody>
      </p:sp>
      <p:sp>
        <p:nvSpPr>
          <p:cNvPr id="1049698"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0"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2"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结合新技术手段，如大数据、人工智能等，提升研究效率</a:t>
            </a:r>
            <a:endParaRPr altLang="en-US" dirty="0" sz="2000" lang="zh-CN" spc="150">
              <a:solidFill>
                <a:schemeClr val="tx1">
                  <a:lumMod val="85000"/>
                  <a:lumOff val="15000"/>
                </a:schemeClr>
              </a:solidFill>
              <a:latin typeface="+mn-ea"/>
              <a:sym typeface="+mn-ea"/>
            </a:endParaRPr>
          </a:p>
        </p:txBody>
      </p:sp>
      <p:sp>
        <p:nvSpPr>
          <p:cNvPr id="1049704"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6"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8"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注重理论与实践相结合，加强研究成果的应用和推广</a:t>
            </a:r>
            <a:endParaRPr altLang="en-US" dirty="0" sz="2000" lang="zh-CN" spc="150">
              <a:solidFill>
                <a:schemeClr val="tx1">
                  <a:lumMod val="85000"/>
                  <a:lumOff val="15000"/>
                </a:schemeClr>
              </a:solidFill>
              <a:latin typeface="+mn-ea"/>
              <a:sym typeface="+mn-ea"/>
            </a:endParaRPr>
          </a:p>
        </p:txBody>
      </p:sp>
      <p:sp>
        <p:nvSpPr>
          <p:cNvPr id="1049710"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2"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4"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鼓励跨学科合作，拓展研究的广度和深度</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48" name="标题"/>
          <p:cNvSpPr>
            <a:spLocks noGrp="1"/>
          </p:cNvSpPr>
          <p:nvPr>
            <p:ph type="ctrTitle"/>
            <p:custDataLst>
              <p:tags r:id="rId1"/>
            </p:custDataLst>
          </p:nvPr>
        </p:nvSpPr>
        <p:spPr>
          <a:xfrm>
            <a:off x="2711116" y="1532672"/>
            <a:ext cx="6769768" cy="2139650"/>
          </a:xfrm>
        </p:spPr>
        <p:txBody>
          <a:bodyPr/>
          <a:p>
            <a:r>
              <a:rPr altLang="zh-CN" dirty="0" lang="en-US"/>
              <a:t>THANK YOU</a:t>
            </a:r>
            <a:endParaRPr altLang="en-US" dirty="0" lang="zh-CN"/>
          </a:p>
        </p:txBody>
      </p:sp>
      <p:sp>
        <p:nvSpPr>
          <p:cNvPr id="1049750" name="署名"/>
          <p:cNvSpPr>
            <a:spLocks noGrp="1"/>
          </p:cNvSpPr>
          <p:nvPr>
            <p:ph type="body" sz="quarter" idx="17"/>
            <p:custDataLst>
              <p:tags r:id="rId2"/>
            </p:custDataLst>
          </p:nvPr>
        </p:nvSpPr>
        <p:spPr>
          <a:xfrm>
            <a:off x="4724400" y="4154172"/>
            <a:ext cx="2743200" cy="504000"/>
          </a:xfrm>
        </p:spPr>
        <p:txBody>
          <a:bodyPr/>
          <a:p>
            <a:r>
              <a:rPr altLang="en-US" lang="zh-CN"/>
              <a:t>汇报人：</a:t>
            </a:r>
            <a:r>
              <a:rPr altLang="zh-CN" lang="en-US"/>
              <a:t>xxx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10"/>
  <p:tag name="KSO_WM_UNIT_TYPE" val="f"/>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72"/>
  <p:tag name="KSO_WM_UNIT_TYPE" val="f"/>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NOCLEAR" val="0"/>
  <p:tag name="KSO_WM_UNIT_PRESET_TEXT" val="单击此处编辑母版标题样式"/>
  <p:tag name="KSO_WM_UNIT_TYPE" val="a"/>
  <p:tag name="KSO_WM_UNIT_INDEX" val="1"/>
  <p:tag name="KSO_WM_TEMPLATE_CATEGORY" val="custom"/>
  <p:tag name="KSO_WM_TEMPLATE_INDEX" val="20230995"/>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NOCLEAR" val="0"/>
  <p:tag name="KSO_WM_UNIT_SUBTYPE" val="a"/>
  <p:tag name="KSO_WM_UNIT_PRESET_TEXT" val="单击此处编辑母版文本样式 二级 三级 四级 五级"/>
  <p:tag name="KSO_WM_UNIT_TYPE" val="f"/>
  <p:tag name="KSO_WM_UNIT_INDEX" val="1"/>
  <p:tag name="KSO_WM_TEMPLATE_CATEGORY" val="custom"/>
  <p:tag name="KSO_WM_TEMPLATE_INDEX" val="20230995"/>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5"/>
  <p:tag name="KSO_WM_TEMPLATE_THUMBS_INDEX" val="1、9"/>
</p:tagLst>
</file>

<file path=ppt/tags/tag5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5_1*a*1"/>
  <p:tag name="KSO_WM_TEMPLATE_CATEGORY" val="custom"/>
  <p:tag name="KSO_WM_TEMPLATE_INDEX" val="20230995"/>
  <p:tag name="KSO_WM_UNIT_LAYERLEVEL" val="1"/>
  <p:tag name="KSO_WM_TAG_VERSION" val="1.0"/>
  <p:tag name="KSO_WM_BEAUTIFY_FLAG" val="#wm#"/>
  <p:tag name="KSO_WM_UNIT_PRESET_TEXT" val="此处编辑 添加文档标题"/>
</p:tagLst>
</file>

<file path=ppt/tags/tag5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5_1*b*1"/>
  <p:tag name="KSO_WM_TEMPLATE_CATEGORY" val="custom"/>
  <p:tag name="KSO_WM_TEMPLATE_INDEX" val="20230995"/>
  <p:tag name="KSO_WM_UNIT_LAYERLEVEL" val="1"/>
  <p:tag name="KSO_WM_TAG_VERSION" val="1.0"/>
  <p:tag name="KSO_WM_BEAUTIFY_FLAG" val="#wm#"/>
  <p:tag name="KSO_WM_UNIT_PRESET_TEXT" val="单击此处添加副标题"/>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1*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60.xml><?xml version="1.0" encoding="utf-8"?>
<p:tagLst xmlns:p="http://schemas.openxmlformats.org/presentationml/2006/main">
  <p:tag name="KSO_WM_SLIDE_ID" val="custom2023099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5"/>
  <p:tag name="KSO_WM_SLIDE_LAYOUT" val="a_b_f"/>
  <p:tag name="KSO_WM_SLIDE_LAYOUT_CNT" val="1_1_1"/>
  <p:tag name="KSO_WM_SLIDE_TYPE" val="title"/>
  <p:tag name="KSO_WM_SLIDE_SUBTYPE" val="pureTxt"/>
  <p:tag name="KSO_WM_TEMPLATE_THUMBS_INDEX" val="1、9"/>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a*1"/>
  <p:tag name="KSO_WM_TEMPLATE_CATEGORY" val="custom"/>
  <p:tag name="KSO_WM_TEMPLATE_INDEX" val="20230995"/>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b*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i*1_1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a*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7"/>
  <p:tag name="KSO_WM_DIAGRAM_GROUP_CODE" val="l1-1"/>
  <p:tag name="KSO_WM_UNIT_TYPE" val="l_h_a"/>
  <p:tag name="KSO_WM_UNIT_INDEX" val="1_1_1"/>
  <p:tag name="KSO_WM_UNIT_PRESET_TEXT" val="此处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i*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1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i*1_2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a*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7"/>
  <p:tag name="KSO_WM_DIAGRAM_GROUP_CODE" val="l1-1"/>
  <p:tag name="KSO_WM_UNIT_TYPE" val="l_h_a"/>
  <p:tag name="KSO_WM_UNIT_INDEX" val="1_2_1"/>
  <p:tag name="KSO_WM_UNIT_PRESET_TEXT" val="此处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i*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2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i*1_3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a*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7"/>
  <p:tag name="KSO_WM_DIAGRAM_GROUP_CODE" val="l1-1"/>
  <p:tag name="KSO_WM_UNIT_TYPE" val="l_h_a"/>
  <p:tag name="KSO_WM_UNIT_INDEX" val="1_3_1"/>
  <p:tag name="KSO_WM_UNIT_PRESET_TEXT" val="此处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i*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3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i*1_4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a*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7"/>
  <p:tag name="KSO_WM_DIAGRAM_GROUP_CODE" val="l1-1"/>
  <p:tag name="KSO_WM_UNIT_TYPE" val="l_h_a"/>
  <p:tag name="KSO_WM_UNIT_INDEX" val="1_4_1"/>
  <p:tag name="KSO_WM_UNIT_PRESET_TEXT" val="此处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4*l_h_i*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4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SLIDE_ID" val="custom20230995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995"/>
  <p:tag name="KSO_WM_SLIDE_LAYOUT" val="a_b_l"/>
  <p:tag name="KSO_WM_SLIDE_LAYOUT_CNT" val="1_1_1"/>
  <p:tag name="KSO_WM_SLIDE_TYPE" val="contents"/>
  <p:tag name="KSO_WM_SLIDE_SUBTYPE" val="diag"/>
  <p:tag name="KSO_WM_DIAGRAM_GROUP_CODE" val="l1-1"/>
  <p:tag name="KSO_WM_SLIDE_DIAGTYPE" val="l"/>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7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78.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99.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4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42.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0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05.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248.xml><?xml version="1.0" encoding="utf-8"?>
<p:tagLst xmlns:p="http://schemas.openxmlformats.org/presentationml/2006/main">
  <p:tag name="KSO_WM_SLIDE_ID" val="custom2023099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5"/>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44546A"/>
      </a:dk2>
      <a:lt2>
        <a:srgbClr val="E7E6E6"/>
      </a:lt2>
      <a:accent1>
        <a:srgbClr val="00B0F0"/>
      </a:accent1>
      <a:accent2>
        <a:srgbClr val="8FCDFF"/>
      </a:accent2>
      <a:accent3>
        <a:srgbClr val="FF7860"/>
      </a:accent3>
      <a:accent4>
        <a:srgbClr val="46D1AC"/>
      </a:accent4>
      <a:accent5>
        <a:srgbClr val="FF7943"/>
      </a:accent5>
      <a:accent6>
        <a:srgbClr val="FFB268"/>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2024-01-01T08:16:04Z</dcterms:created>
  <dcterms:modified xsi:type="dcterms:W3CDTF">2024-01-01T08:16:04Z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f2f733177c7849c6bea84d91a8e86b42_21</vt:lpwstr>
  </property>
</Properties>
</file>