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87" r:id="rId1"/>
    <p:sldMasterId id="2147484424" r:id="rId2"/>
  </p:sldMasterIdLst>
  <p:notesMasterIdLst>
    <p:notesMasterId r:id="rId3"/>
  </p:notesMasterIdLst>
  <p:sldIdLst>
    <p:sldId id="600" r:id="rId4"/>
    <p:sldId id="605" r:id="rId5"/>
    <p:sldId id="609" r:id="rId6"/>
    <p:sldId id="612" r:id="rId7"/>
    <p:sldId id="618" r:id="rId9"/>
    <p:sldId id="621" r:id="rId10"/>
    <p:sldId id="624" r:id="rId11"/>
    <p:sldId id="630" r:id="rId13"/>
    <p:sldId id="633" r:id="rId14"/>
    <p:sldId id="636" r:id="rId15"/>
    <p:sldId id="639" r:id="rId16"/>
    <p:sldId id="642" r:id="rId17"/>
    <p:sldId id="648" r:id="rId19"/>
    <p:sldId id="651" r:id="rId20"/>
    <p:sldId id="654" r:id="rId21"/>
    <p:sldId id="657" r:id="rId22"/>
    <p:sldId id="660" r:id="rId23"/>
    <p:sldId id="666" r:id="rId25"/>
    <p:sldId id="669" r:id="rId26"/>
    <p:sldId id="672" r:id="rId27"/>
    <p:sldId id="675" r:id="rId28"/>
    <p:sldId id="678" r:id="rId29"/>
    <p:sldId id="684" r:id="rId31"/>
    <p:sldId id="687" r:id="rId32"/>
    <p:sldId id="69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88" r:id="rId1"/>
    <p:sldLayoutId id="2147484389" r:id="rId2"/>
    <p:sldLayoutId id="2147484390" r:id="rId3"/>
    <p:sldLayoutId id="2147484391" r:id="rId4"/>
    <p:sldLayoutId id="2147484392" r:id="rId5"/>
    <p:sldLayoutId id="2147484393" r:id="rId6"/>
    <p:sldLayoutId id="2147484394" r:id="rId7"/>
    <p:sldLayoutId id="2147484395" r:id="rId8"/>
    <p:sldLayoutId id="2147484396" r:id="rId9"/>
    <p:sldLayoutId id="2147484397" r:id="rId10"/>
    <p:sldLayoutId id="21474843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25" r:id="rId1"/>
    <p:sldLayoutId id="2147484426" r:id="rId2"/>
    <p:sldLayoutId id="2147484427" r:id="rId3"/>
    <p:sldLayoutId id="2147484428" r:id="rId4"/>
    <p:sldLayoutId id="2147484429" r:id="rId5"/>
    <p:sldLayoutId id="2147484430" r:id="rId6"/>
    <p:sldLayoutId id="2147484431" r:id="rId7"/>
    <p:sldLayoutId id="2147484432" r:id="rId8"/>
    <p:sldLayoutId id="2147484433" r:id="rId9"/>
    <p:sldLayoutId id="2147484434" r:id="rId10"/>
    <p:sldLayoutId id="21474844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建立创新的组织文化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组织文化的定义和重要性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创新组织文化的特点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如何建立创新的组织文化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创新组织文化对组织的影响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建立创新组织文化的挑战和应对策略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组织文化的定义和重要性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组织文化的定义</a:t>
            </a:r>
            <a:endParaRPr altLang="en-US" lang="zh-CN"/>
          </a:p>
        </p:txBody>
      </p:sp>
      <p:sp>
        <p:nvSpPr>
          <p:cNvPr id="1049216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组织文化是组织形象和品牌的重要组成部分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组织文化是一种共享的价值观和信仰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组织文化是组织成员共同遵循的行为准则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组织文化是组织持续发展的基础和保障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组织文化的重要性</a:t>
            </a:r>
            <a:endParaRPr altLang="en-US" lang="zh-CN"/>
          </a:p>
        </p:txBody>
      </p:sp>
      <p:sp>
        <p:nvSpPr>
          <p:cNvPr id="104930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组织文化能够激发员工的归属感和自豪感，提高员工的工作积极性和效率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组织文化是组织的灵魂，是组织的核心价值观和行为准则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组织文化能够增强组织的凝聚力和向心力，促进组织内部的协作和沟通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组织文化能够提高组织的竞争力和创新能力，为组织的长期发展提供有力支持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38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创新组织文化的特点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鼓励创新思维</a:t>
            </a:r>
            <a:endParaRPr altLang="en-US" lang="zh-CN"/>
          </a:p>
        </p:txBody>
      </p:sp>
      <p:sp>
        <p:nvSpPr>
          <p:cNvPr id="104950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跨部门合作：促进不同部门之间的交流与合作，共同创新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提供培训和支持：为员工提供创新培训和支持，提高创新能力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激发员工创造力：鼓励员工提出新想法、新点子，激发创新思维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容忍失败：鼓励员工尝试新方法，即使失败也不受惩罚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提倡团队合作</a:t>
            </a:r>
            <a:endParaRPr altLang="en-US" lang="zh-CN"/>
          </a:p>
        </p:txBody>
      </p:sp>
      <p:sp>
        <p:nvSpPr>
          <p:cNvPr id="104959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培养员工之间的信任与尊重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鼓励员工之间的交流与合作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强调团队目标，共同追求卓越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促进跨部门、跨层级的合作与协调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重视员工发展</a:t>
            </a:r>
            <a:endParaRPr altLang="en-US" lang="zh-CN"/>
          </a:p>
        </p:txBody>
      </p:sp>
      <p:sp>
        <p:nvSpPr>
          <p:cNvPr id="10496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员工是组织的核心资产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提供培训和发展机会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建立激励机制，激发员工创新精神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鼓励员工自我学习和成长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灵活适应变化</a:t>
            </a:r>
            <a:endParaRPr altLang="en-US" lang="zh-CN"/>
          </a:p>
        </p:txBody>
      </p:sp>
      <p:sp>
        <p:nvSpPr>
          <p:cNvPr id="10497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快速响应市场变化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不断调整和优化组织结构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建立开放和包容的文化氛围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鼓励员工提出创新想法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7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如何建立创新的组织文化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制定明确的价值观和使命</a:t>
            </a:r>
            <a:endParaRPr altLang="en-US" lang="zh-CN"/>
          </a:p>
        </p:txBody>
      </p:sp>
      <p:sp>
        <p:nvSpPr>
          <p:cNvPr id="105000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员工参与：鼓励员工参与制定和践行价值观和使命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价值观：明确组织的核心价值观，如诚信、创新、协作等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使命：设定组织的长远目标，如提高客户满意度、推动行业发展等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持续改进：根据组织发展和市场变化，不断调整和优化价值观和使命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提供培训和发展机会</a:t>
            </a:r>
            <a:endParaRPr altLang="en-US" lang="zh-CN"/>
          </a:p>
        </p:txBody>
      </p:sp>
      <p:sp>
        <p:nvSpPr>
          <p:cNvPr id="10500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创新实践：鼓励员工参与创新实践，提供必要的资源和支持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激励机制：建立激励机制，鼓励员工为组织文化创新做出贡献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培训计划：制定针对员工的培训计划，提高他们的技能和知识水平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职业发展：为员工提供职业发展机会，鼓励他们不断学习和成长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建立开放和包容的工作环境</a:t>
            </a:r>
            <a:endParaRPr altLang="en-US" lang="zh-CN"/>
          </a:p>
        </p:txBody>
      </p:sp>
      <p:sp>
        <p:nvSpPr>
          <p:cNvPr id="105017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建立多元化的团队，包容不同背景和观点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鼓励员工提出新想法和意见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提供灵活的工作时间和地点，促进创新思维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营造轻松愉快的氛围，鼓励员工交流和合作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鼓励员工参与决策过程</a:t>
            </a:r>
            <a:endParaRPr altLang="en-US" lang="zh-CN"/>
          </a:p>
        </p:txBody>
      </p:sp>
      <p:sp>
        <p:nvSpPr>
          <p:cNvPr id="105025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建立开放和包容的文化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提供员工参与决策的机会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鼓励员工提出创新想法和建议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培养员工的领导力和团队合作能力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31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创新组织文化对组织的影响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提高员工满意度和忠诚度</a:t>
            </a:r>
            <a:endParaRPr altLang="en-US" lang="zh-CN"/>
          </a:p>
        </p:txBody>
      </p:sp>
      <p:sp>
        <p:nvSpPr>
          <p:cNvPr id="1050444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创新组织文化能够激发员工的创造力和创新精神，提高员工的工作积极性和投入度。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创新组织文化能够营造开放、包容、自由的工作氛围，让员工感受到组织的关心和支持，从而提高员工的满意度和忠诚度。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创新组织文化能够促进员工之间的交流和合作，增强员工的团队意识和协作精神，提高员工对组织的认同感和归属感。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创新组织文化能够为组织带来更多的创新成果和竞争优势，从而增强员工对组织的信任和自豪感，进一步提高员工的满意度和忠诚度。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促进组织创新和发展</a:t>
            </a:r>
            <a:endParaRPr altLang="en-US" lang="zh-CN"/>
          </a:p>
        </p:txBody>
      </p:sp>
      <p:sp>
        <p:nvSpPr>
          <p:cNvPr id="105052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激发员工创造力：鼓励员工提出新想法和解决方案，促进组织创新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推动组织变革：创新组织文化能够推动组织不断变革，适应市场变化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提高组织绩效：创新组织文化能够提高员工的工作积极性和效率，从而提升组织绩效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增强组织竞争力：创新组织文化能够使组织在市场上更具竞争力，获得更多机会和资源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提高组织绩效和竞争力</a:t>
            </a:r>
            <a:endParaRPr altLang="en-US" lang="zh-CN"/>
          </a:p>
        </p:txBody>
      </p:sp>
      <p:sp>
        <p:nvSpPr>
          <p:cNvPr id="10506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创新组织文化能够激发员工的创造力和创新精神，提高工作效率和质量。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创新组织文化能够促进组织内部的协作和沟通，增强团队的凝聚力和向心力。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创新组织文化能够使组织更加适应市场变化和客户需求，提高市场占有率和竞争力。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创新组织文化能够吸引和留住优秀人才，为组织的发展提供强有力的人才保障。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增强组织的社会责任和声誉</a:t>
            </a:r>
            <a:endParaRPr altLang="en-US" lang="zh-CN"/>
          </a:p>
        </p:txBody>
      </p:sp>
      <p:sp>
        <p:nvSpPr>
          <p:cNvPr id="105069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增强社会责任感：创新组织文化鼓励组织关注社会问题，积极参与社会公益事业，从而增强组织的社会责任感。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提升组织形象：创新组织文化有助于塑造积极、正面的组织形象，增强公众对组织的信任和认可。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提高声誉：通过积极参与社会公益事业，组织可以提高声誉，吸引更多优秀人才加入，提升组织整体竞争力。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促进可持续发展：创新组织文化注重长期发展，鼓励组织关注环境、社会和经济效益的平衡，促进组织的可持续发展。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76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建立创新组织文化的挑战和应对策略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挑战：保持文化的一致性和适应性</a:t>
            </a:r>
            <a:endParaRPr altLang="en-US" lang="zh-CN"/>
          </a:p>
        </p:txBody>
      </p:sp>
      <p:sp>
        <p:nvSpPr>
          <p:cNvPr id="105089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0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保持文化适应性：随着外部环境的变化和组织发展的需要，不断调整和优化组织文化，以适应新的挑战和机遇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保持文化一致性：确保组织内部各个部门和员工对组织文化的理解和认同，避免文化冲突和分裂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平衡一致性和适应性：在保持文化一致性的同时，也要关注文化的适应性，确保组织文化既稳定又灵活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建立创新组织文化的挑战：需要克服传统观念的束缚、组织结构的限制、员工个性的差异等挑战，建立一种鼓励创新、包容失败、促进变革的组织文化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应对策略：定期评估和调整组织文化，鼓励员工反馈和建议，建立有效的沟通渠道。</a:t>
            </a:r>
            <a:endParaRPr altLang="en-US" lang="zh-CN"/>
          </a:p>
        </p:txBody>
      </p:sp>
      <p:sp>
        <p:nvSpPr>
          <p:cNvPr id="1050966" name="矩形: 圆角 4"/>
          <p:cNvSpPr/>
          <p:nvPr>
            <p:custDataLst>
              <p:tags r:id="rId1"/>
            </p:custDataLst>
          </p:nvPr>
        </p:nvSpPr>
        <p:spPr>
          <a:xfrm>
            <a:off x="608330" y="3283492"/>
            <a:ext cx="3411282" cy="100158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968" name="正文"/>
          <p:cNvSpPr txBox="1"/>
          <p:nvPr>
            <p:custDataLst>
              <p:tags r:id="rId2"/>
            </p:custDataLst>
          </p:nvPr>
        </p:nvSpPr>
        <p:spPr>
          <a:xfrm>
            <a:off x="744591" y="3418479"/>
            <a:ext cx="3137818" cy="673026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定期评估和调整组织文化：定期对组织文化进行评估，了解其是否与组织目标和价值观相符合，并根据需要进行调整。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970" name="矩形: 圆角 4"/>
          <p:cNvSpPr/>
          <p:nvPr>
            <p:custDataLst>
              <p:tags r:id="rId3"/>
            </p:custDataLst>
          </p:nvPr>
        </p:nvSpPr>
        <p:spPr>
          <a:xfrm>
            <a:off x="8166981" y="3284128"/>
            <a:ext cx="3411282" cy="100158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972" name="正文"/>
          <p:cNvSpPr txBox="1"/>
          <p:nvPr>
            <p:custDataLst>
              <p:tags r:id="rId4"/>
            </p:custDataLst>
          </p:nvPr>
        </p:nvSpPr>
        <p:spPr>
          <a:xfrm>
            <a:off x="8303242" y="3419116"/>
            <a:ext cx="3137818" cy="673026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建立有效的沟通渠道：加强内部沟通，建立有效的沟通渠道，促进员工之间的交流和合作，提高组织文化的认同感和凝聚力。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974" name="矩形: 圆角 4"/>
          <p:cNvSpPr/>
          <p:nvPr>
            <p:custDataLst>
              <p:tags r:id="rId5"/>
            </p:custDataLst>
          </p:nvPr>
        </p:nvSpPr>
        <p:spPr>
          <a:xfrm>
            <a:off x="4405802" y="3284765"/>
            <a:ext cx="3411282" cy="100158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976" name="正文"/>
          <p:cNvSpPr txBox="1"/>
          <p:nvPr>
            <p:custDataLst>
              <p:tags r:id="rId6"/>
            </p:custDataLst>
          </p:nvPr>
        </p:nvSpPr>
        <p:spPr>
          <a:xfrm>
            <a:off x="4542063" y="3419752"/>
            <a:ext cx="3137818" cy="673026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鼓励员工反馈和建议：建立有效的反馈机制，鼓励员工提出对组织文化的建议和意见，以便及时了解并改进。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0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6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5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2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2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2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2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2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2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2023-12-19T13:27:29Z</dcterms:created>
  <dcterms:modified xsi:type="dcterms:W3CDTF">2023-12-19T13:27:29Z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d02f1586cbea41d395c4ac6e823206cc_21</vt:lpwstr>
  </property>
</Properties>
</file>