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104" r:id="rId1"/>
    <p:sldMasterId id="2147486141" r:id="rId2"/>
  </p:sldMasterIdLst>
  <p:notesMasterIdLst>
    <p:notesMasterId r:id="rId3"/>
  </p:notesMasterIdLst>
  <p:sldIdLst>
    <p:sldId id="1407" r:id="rId4"/>
    <p:sldId id="1411" r:id="rId5"/>
    <p:sldId id="1415" r:id="rId6"/>
    <p:sldId id="1418" r:id="rId7"/>
    <p:sldId id="1421" r:id="rId8"/>
    <p:sldId id="1424" r:id="rId9"/>
    <p:sldId id="1427" r:id="rId10"/>
    <p:sldId id="1430" r:id="rId11"/>
    <p:sldId id="1433" r:id="rId12"/>
    <p:sldId id="1436" r:id="rId13"/>
    <p:sldId id="1439" r:id="rId14"/>
    <p:sldId id="1442" r:id="rId15"/>
    <p:sldId id="1445" r:id="rId16"/>
    <p:sldId id="1448" r:id="rId17"/>
    <p:sldId id="1451" r:id="rId18"/>
    <p:sldId id="1454" r:id="rId19"/>
    <p:sldId id="1457" r:id="rId20"/>
    <p:sldId id="1460" r:id="rId21"/>
    <p:sldId id="1463" r:id="rId22"/>
    <p:sldId id="1466" r:id="rId23"/>
    <p:sldId id="1469" r:id="rId24"/>
    <p:sldId id="1472" r:id="rId25"/>
    <p:sldId id="1475" r:id="rId26"/>
    <p:sldId id="1478" r:id="rId27"/>
    <p:sldId id="1481" r:id="rId28"/>
    <p:sldId id="1484" r:id="rId29"/>
    <p:sldId id="1487"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2" name="幻灯片图像占位符 1"/>
          <p:cNvSpPr>
            <a:spLocks noChangeAspect="1" noRot="1" noGrp="1"/>
          </p:cNvSpPr>
          <p:nvPr>
            <p:ph type="sldImg" idx="2"/>
          </p:nvPr>
        </p:nvSpPr>
        <p:spPr/>
      </p:sp>
      <p:sp>
        <p:nvSpPr>
          <p:cNvPr id="104863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105" r:id="rId1"/>
    <p:sldLayoutId id="2147486106" r:id="rId2"/>
    <p:sldLayoutId id="2147486107" r:id="rId3"/>
    <p:sldLayoutId id="2147486108" r:id="rId4"/>
    <p:sldLayoutId id="2147486109" r:id="rId5"/>
    <p:sldLayoutId id="2147486110" r:id="rId6"/>
    <p:sldLayoutId id="2147486111" r:id="rId7"/>
    <p:sldLayoutId id="2147486112" r:id="rId8"/>
    <p:sldLayoutId id="2147486113" r:id="rId9"/>
    <p:sldLayoutId id="2147486114" r:id="rId10"/>
    <p:sldLayoutId id="214748611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142" r:id="rId1"/>
    <p:sldLayoutId id="2147486143" r:id="rId2"/>
    <p:sldLayoutId id="2147486144" r:id="rId3"/>
    <p:sldLayoutId id="2147486145" r:id="rId4"/>
    <p:sldLayoutId id="2147486146" r:id="rId5"/>
    <p:sldLayoutId id="2147486147" r:id="rId6"/>
    <p:sldLayoutId id="2147486148" r:id="rId7"/>
    <p:sldLayoutId id="2147486149" r:id="rId8"/>
    <p:sldLayoutId id="2147486150" r:id="rId9"/>
    <p:sldLayoutId id="2147486151" r:id="rId10"/>
    <p:sldLayoutId id="2147486152"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slideLayout" Target="../slideLayouts/slideLayout14.xml"/><Relationship Id="rId40"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tags" Target="../tags/tag134.xml"/><Relationship Id="rId6" Type="http://schemas.openxmlformats.org/officeDocument/2006/relationships/tags" Target="../tags/tag135.xml"/><Relationship Id="rId7" Type="http://schemas.openxmlformats.org/officeDocument/2006/relationships/tags" Target="../tags/tag136.xml"/><Relationship Id="rId8" Type="http://schemas.openxmlformats.org/officeDocument/2006/relationships/tags" Target="../tags/tag137.xml"/><Relationship Id="rId9" Type="http://schemas.openxmlformats.org/officeDocument/2006/relationships/tags" Target="../tags/tag138.xml"/><Relationship Id="rId10" Type="http://schemas.openxmlformats.org/officeDocument/2006/relationships/tags" Target="../tags/tag139.xml"/><Relationship Id="rId11" Type="http://schemas.openxmlformats.org/officeDocument/2006/relationships/tags" Target="../tags/tag140.xml"/><Relationship Id="rId12" Type="http://schemas.openxmlformats.org/officeDocument/2006/relationships/tags" Target="../tags/tag14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tags" Target="../tags/tag155.xml"/><Relationship Id="rId15" Type="http://schemas.openxmlformats.org/officeDocument/2006/relationships/tags" Target="../tags/tag156.xml"/><Relationship Id="rId16" Type="http://schemas.openxmlformats.org/officeDocument/2006/relationships/tags" Target="../tags/tag157.xml"/><Relationship Id="rId17" Type="http://schemas.openxmlformats.org/officeDocument/2006/relationships/tags" Target="../tags/tag158.xml"/><Relationship Id="rId18" Type="http://schemas.openxmlformats.org/officeDocument/2006/relationships/tags" Target="../tags/tag159.xml"/><Relationship Id="rId19" Type="http://schemas.openxmlformats.org/officeDocument/2006/relationships/tags" Target="../tags/tag160.xml"/><Relationship Id="rId20" Type="http://schemas.openxmlformats.org/officeDocument/2006/relationships/tags" Target="../tags/tag161.xml"/><Relationship Id="rId21" Type="http://schemas.openxmlformats.org/officeDocument/2006/relationships/tags" Target="../tags/tag162.xml"/><Relationship Id="rId22" Type="http://schemas.openxmlformats.org/officeDocument/2006/relationships/tags" Target="../tags/tag163.xml"/><Relationship Id="rId23" Type="http://schemas.openxmlformats.org/officeDocument/2006/relationships/tags" Target="../tags/tag164.xml"/><Relationship Id="rId24" Type="http://schemas.openxmlformats.org/officeDocument/2006/relationships/tags" Target="../tags/tag165.xml"/><Relationship Id="rId25" Type="http://schemas.openxmlformats.org/officeDocument/2006/relationships/tags" Target="../tags/tag166.xml"/><Relationship Id="rId26" Type="http://schemas.openxmlformats.org/officeDocument/2006/relationships/tags" Target="../tags/tag167.xml"/><Relationship Id="rId27" Type="http://schemas.openxmlformats.org/officeDocument/2006/relationships/tags" Target="../tags/tag168.xml"/><Relationship Id="rId28" Type="http://schemas.openxmlformats.org/officeDocument/2006/relationships/tags" Target="../tags/tag169.xml"/><Relationship Id="rId29" Type="http://schemas.openxmlformats.org/officeDocument/2006/relationships/tags" Target="../tags/tag170.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tags" Target="../tags/tag183.xml"/><Relationship Id="rId14" Type="http://schemas.openxmlformats.org/officeDocument/2006/relationships/tags" Target="../tags/tag184.xml"/><Relationship Id="rId15" Type="http://schemas.openxmlformats.org/officeDocument/2006/relationships/tags" Target="../tags/tag185.xml"/><Relationship Id="rId16" Type="http://schemas.openxmlformats.org/officeDocument/2006/relationships/tags" Target="../tags/tag186.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tags" Target="../tags/tag234.xml"/><Relationship Id="rId14" Type="http://schemas.openxmlformats.org/officeDocument/2006/relationships/tags" Target="../tags/tag235.xml"/><Relationship Id="rId15" Type="http://schemas.openxmlformats.org/officeDocument/2006/relationships/tags" Target="../tags/tag236.xml"/><Relationship Id="rId16" Type="http://schemas.openxmlformats.org/officeDocument/2006/relationships/tags" Target="../tags/tag237.xml"/><Relationship Id="rId17" Type="http://schemas.openxmlformats.org/officeDocument/2006/relationships/tags" Target="../tags/tag238.xml"/><Relationship Id="rId18" Type="http://schemas.openxmlformats.org/officeDocument/2006/relationships/tags" Target="../tags/tag239.xml"/><Relationship Id="rId19" Type="http://schemas.openxmlformats.org/officeDocument/2006/relationships/tags" Target="../tags/tag240.xml"/><Relationship Id="rId20" Type="http://schemas.openxmlformats.org/officeDocument/2006/relationships/tags" Target="../tags/tag241.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tags" Target="../tags/tag277.xml"/><Relationship Id="rId14" Type="http://schemas.openxmlformats.org/officeDocument/2006/relationships/tags" Target="../tags/tag278.xml"/><Relationship Id="rId15" Type="http://schemas.openxmlformats.org/officeDocument/2006/relationships/tags" Target="../tags/tag279.xml"/><Relationship Id="rId16" Type="http://schemas.openxmlformats.org/officeDocument/2006/relationships/tags" Target="../tags/tag280.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tags" Target="../tags/tag304.xml"/><Relationship Id="rId14" Type="http://schemas.openxmlformats.org/officeDocument/2006/relationships/tags" Target="../tags/tag305.xml"/><Relationship Id="rId15" Type="http://schemas.openxmlformats.org/officeDocument/2006/relationships/tags" Target="../tags/tag306.xml"/><Relationship Id="rId16" Type="http://schemas.openxmlformats.org/officeDocument/2006/relationships/tags" Target="../tags/tag307.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金融业的数字化转型策略2024年展望</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72834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86741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26250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76784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901065" y="3348355"/>
            <a:ext cx="147701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金融业数字化转型的背景和趋势</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899160" y="2993390"/>
            <a:ext cx="431800" cy="431800"/>
          </a:xfrm>
          <a:prstGeom prst="rect"/>
        </p:spPr>
      </p:pic>
      <p:sp>
        <p:nvSpPr>
          <p:cNvPr id="1048852" name="矩形: 圆角 31"/>
          <p:cNvSpPr/>
          <p:nvPr>
            <p:custDataLst>
              <p:tags r:id="rId8"/>
            </p:custDataLst>
          </p:nvPr>
        </p:nvSpPr>
        <p:spPr>
          <a:xfrm>
            <a:off x="509333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523240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662749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613283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5266055" y="3348355"/>
            <a:ext cx="147701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2024年金融业数字化转型的挑战和机遇</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5265420" y="2993390"/>
            <a:ext cx="431800" cy="431800"/>
          </a:xfrm>
          <a:prstGeom prst="rect"/>
        </p:spPr>
      </p:pic>
      <p:sp>
        <p:nvSpPr>
          <p:cNvPr id="1048862" name="矩形: 圆角 31"/>
          <p:cNvSpPr/>
          <p:nvPr>
            <p:custDataLst>
              <p:tags r:id="rId15"/>
            </p:custDataLst>
          </p:nvPr>
        </p:nvSpPr>
        <p:spPr>
          <a:xfrm>
            <a:off x="291084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304990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444500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95033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3083560" y="3348355"/>
            <a:ext cx="147701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2024年金融业数字化转型的重点领域</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3082290" y="2993390"/>
            <a:ext cx="431800" cy="431800"/>
          </a:xfrm>
          <a:prstGeom prst="rect"/>
        </p:spPr>
      </p:pic>
      <p:sp>
        <p:nvSpPr>
          <p:cNvPr id="1048872" name="矩形: 圆角 31"/>
          <p:cNvSpPr/>
          <p:nvPr>
            <p:custDataLst>
              <p:tags r:id="rId22"/>
            </p:custDataLst>
          </p:nvPr>
        </p:nvSpPr>
        <p:spPr>
          <a:xfrm>
            <a:off x="727583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741489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880999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831532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7448550" y="3348355"/>
            <a:ext cx="1477010" cy="1202055"/>
          </a:xfrm>
          <a:prstGeom prst="rect"/>
          <a:noFill/>
        </p:spPr>
        <p:txBody>
          <a:bodyPr anchor="b" bIns="0" lIns="0" rIns="0" rtlCol="0" tIns="0" wrap="square">
            <a:normAutofit fontScale="74545"/>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2024年金融业数字化转型的成功案例和经验分享</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7448550" y="2993390"/>
            <a:ext cx="431800" cy="431800"/>
          </a:xfrm>
          <a:prstGeom prst="rect"/>
        </p:spPr>
      </p:pic>
      <p:sp>
        <p:nvSpPr>
          <p:cNvPr id="1048882" name="矩形: 圆角 31"/>
          <p:cNvSpPr/>
          <p:nvPr>
            <p:custDataLst>
              <p:tags r:id="rId29"/>
            </p:custDataLst>
          </p:nvPr>
        </p:nvSpPr>
        <p:spPr>
          <a:xfrm>
            <a:off x="945832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959739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1099248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1049718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9631045" y="3348355"/>
            <a:ext cx="147701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未来金融业数字化转型的发展方向和展望</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9631680" y="2992755"/>
            <a:ext cx="431800" cy="431800"/>
          </a:xfrm>
          <a:prstGeom prst="rect"/>
        </p:spPr>
      </p:pic>
      <p:sp>
        <p:nvSpPr>
          <p:cNvPr id="1048892" name="标题"/>
          <p:cNvSpPr>
            <a:spLocks noGrp="1"/>
          </p:cNvSpPr>
          <p:nvPr>
            <p:ph type="title"/>
            <p:custDataLst>
              <p:tags r:id="rId36"/>
            </p:custDataLst>
          </p:nvPr>
        </p:nvSpPr>
        <p:spPr/>
        <p:txBody>
          <a:bodyPr/>
          <a:p>
            <a:r>
              <a:rPr altLang="en-US" dirty="0" lang="zh-CN"/>
              <a:t>目录</a:t>
            </a:r>
            <a:endParaRPr altLang="en-US" dirty="0" lang="zh-CN"/>
          </a:p>
        </p:txBody>
      </p:sp>
      <p:sp>
        <p:nvSpPr>
          <p:cNvPr id="1048894" name="副标题"/>
          <p:cNvSpPr>
            <a:spLocks noGrp="1"/>
          </p:cNvSpPr>
          <p:nvPr>
            <p:ph type="body" idx="1"/>
            <p:custDataLst>
              <p:tags r:id="rId37"/>
            </p:custDataLst>
          </p:nvPr>
        </p:nvSpPr>
        <p:spPr/>
        <p:txBody>
          <a:bodyPr/>
          <a:p>
            <a:r>
              <a:rPr altLang="en-US" dirty="0" lang="zh-CN"/>
              <a:t>CONTENTS</a:t>
            </a:r>
            <a:endParaRPr altLang="en-US" dirty="0" lang="zh-CN"/>
          </a:p>
        </p:txBody>
      </p:sp>
    </p:spTree>
    <p:custDataLst>
      <p:tags r:id="rId3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46" name="标题"/>
          <p:cNvSpPr>
            <a:spLocks noGrp="1"/>
          </p:cNvSpPr>
          <p:nvPr>
            <p:ph type="title"/>
            <p:custDataLst>
              <p:tags r:id="rId1"/>
            </p:custDataLst>
          </p:nvPr>
        </p:nvSpPr>
        <p:spPr/>
        <p:txBody>
          <a:bodyPr>
            <a:normAutofit fontScale="90000"/>
          </a:bodyPr>
          <a:p>
            <a:r>
              <a:rPr altLang="en-US" dirty="0" lang="zh-CN"/>
              <a:t>金融业数字化转型的背景和趋势</a:t>
            </a:r>
            <a:endParaRPr altLang="en-US" dirty="0" lang="zh-CN"/>
          </a:p>
        </p:txBody>
      </p:sp>
      <p:sp>
        <p:nvSpPr>
          <p:cNvPr id="104894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08" name="标题 1"/>
          <p:cNvSpPr>
            <a:spLocks noGrp="1"/>
          </p:cNvSpPr>
          <p:nvPr>
            <p:ph type="title"/>
          </p:nvPr>
        </p:nvSpPr>
        <p:spPr/>
        <p:txBody>
          <a:bodyPr/>
          <a:p>
            <a:r>
              <a:rPr altLang="en-US" lang="zh-CN"/>
              <a:t>金融业数字化转型的必要性</a:t>
            </a:r>
            <a:endParaRPr altLang="en-US" lang="zh-CN"/>
          </a:p>
        </p:txBody>
      </p:sp>
      <p:sp>
        <p:nvSpPr>
          <p:cNvPr id="104901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1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提升金融服务效率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1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1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降低运营成本</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2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2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增强风险控制能力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2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3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满足客户需求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68" name="标题 1"/>
          <p:cNvSpPr>
            <a:spLocks noGrp="1"/>
          </p:cNvSpPr>
          <p:nvPr>
            <p:ph type="title"/>
          </p:nvPr>
        </p:nvSpPr>
        <p:spPr/>
        <p:txBody>
          <a:bodyPr/>
          <a:p>
            <a:r>
              <a:rPr altLang="en-US" lang="zh-CN"/>
              <a:t>2024年金融业数字化转型的宏观趋势</a:t>
            </a:r>
            <a:endParaRPr altLang="en-US" lang="zh-CN"/>
          </a:p>
        </p:txBody>
      </p:sp>
      <p:sp>
        <p:nvSpPr>
          <p:cNvPr id="104907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金融科技的发展：推动金融业数字化转型的关键因素</a:t>
            </a:r>
            <a:endParaRPr altLang="en-US" dirty="0" sz="1200" lang="zh-CN" spc="150">
              <a:solidFill>
                <a:schemeClr val="tx1">
                  <a:lumMod val="65000"/>
                  <a:lumOff val="35000"/>
                </a:schemeClr>
              </a:solidFill>
              <a:latin typeface="+mn-ea"/>
              <a:sym typeface="+mn-ea"/>
            </a:endParaRPr>
          </a:p>
        </p:txBody>
      </p:sp>
      <p:sp>
        <p:nvSpPr>
          <p:cNvPr id="104910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市场竞争的加剧：金融业数字化转型的必要性和紧迫性</a:t>
            </a:r>
            <a:endParaRPr altLang="en-US" dirty="0" sz="1200" lang="zh-CN" spc="150">
              <a:solidFill>
                <a:schemeClr val="tx1">
                  <a:lumMod val="65000"/>
                  <a:lumOff val="35000"/>
                </a:schemeClr>
              </a:solidFill>
              <a:latin typeface="+mn-ea"/>
              <a:sym typeface="+mn-ea"/>
            </a:endParaRPr>
          </a:p>
        </p:txBody>
      </p:sp>
      <p:sp>
        <p:nvSpPr>
          <p:cNvPr id="104911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监管政策的影响：对金融业数字化转型的规范和引导</a:t>
            </a:r>
            <a:endParaRPr altLang="en-US" dirty="0" sz="1200" lang="zh-CN" spc="150">
              <a:solidFill>
                <a:schemeClr val="tx1">
                  <a:lumMod val="65000"/>
                  <a:lumOff val="35000"/>
                </a:schemeClr>
              </a:solidFill>
              <a:latin typeface="+mn-ea"/>
              <a:sym typeface="+mn-ea"/>
            </a:endParaRPr>
          </a:p>
        </p:txBody>
      </p:sp>
      <p:sp>
        <p:nvSpPr>
          <p:cNvPr id="104911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客户需求的变化：数字化时代对金融服务的需求和期望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48" name="标题 1"/>
          <p:cNvSpPr>
            <a:spLocks noGrp="1"/>
          </p:cNvSpPr>
          <p:nvPr>
            <p:ph type="title"/>
          </p:nvPr>
        </p:nvSpPr>
        <p:spPr/>
        <p:txBody>
          <a:bodyPr/>
          <a:p>
            <a:r>
              <a:rPr altLang="en-US" lang="zh-CN"/>
              <a:t>金融业数字化转型的关键因素</a:t>
            </a:r>
            <a:endParaRPr altLang="en-US" lang="zh-CN"/>
          </a:p>
        </p:txBody>
      </p:sp>
      <p:sp>
        <p:nvSpPr>
          <p:cNvPr id="104915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行业竞争加剧：金融业竞争日益激烈，数字化转型成为提升竞争力的必要手段。</a:t>
            </a:r>
            <a:endParaRPr altLang="zh-CN" dirty="0" sz="1600" lang="en-US">
              <a:solidFill>
                <a:schemeClr val="dk1">
                  <a:lumMod val="80000"/>
                  <a:lumOff val="20000"/>
                </a:schemeClr>
              </a:solidFill>
              <a:latin typeface="+mn-ea"/>
              <a:sym typeface="+mn-ea"/>
            </a:endParaRPr>
          </a:p>
        </p:txBody>
      </p:sp>
      <p:sp>
        <p:nvSpPr>
          <p:cNvPr id="104915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技术创新：云计算、大数据、人工智能等技术的发展为金融业数字化转型提供了有力支持。</a:t>
            </a:r>
            <a:endParaRPr altLang="en-US" dirty="0" lang="zh-CN">
              <a:solidFill>
                <a:schemeClr val="dk1">
                  <a:lumMod val="80000"/>
                  <a:lumOff val="20000"/>
                </a:schemeClr>
              </a:solidFill>
              <a:latin typeface="+mn-ea"/>
              <a:sym typeface="+mn-ea"/>
            </a:endParaRPr>
          </a:p>
        </p:txBody>
      </p:sp>
      <p:sp>
        <p:nvSpPr>
          <p:cNvPr id="104916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客户需求变化：随着移动互联网的普及，客户对金融服务的需求更加多元化和个性化，促使金融业进行数字化转型以满足客户需求。</a:t>
            </a:r>
            <a:endParaRPr altLang="en-US" dirty="0" lang="zh-CN">
              <a:solidFill>
                <a:schemeClr val="dk1">
                  <a:lumMod val="80000"/>
                  <a:lumOff val="20000"/>
                </a:schemeClr>
              </a:solidFill>
              <a:latin typeface="+mn-ea"/>
              <a:sym typeface="+mn-ea"/>
            </a:endParaRPr>
          </a:p>
        </p:txBody>
      </p:sp>
      <p:sp>
        <p:nvSpPr>
          <p:cNvPr id="104917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监管政策推动：监管机构对金融科技的重视和政策支持，推动了金融业数字化转型的进程。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216" name="标题"/>
          <p:cNvSpPr>
            <a:spLocks noGrp="1"/>
          </p:cNvSpPr>
          <p:nvPr>
            <p:ph type="title"/>
            <p:custDataLst>
              <p:tags r:id="rId1"/>
            </p:custDataLst>
          </p:nvPr>
        </p:nvSpPr>
        <p:spPr/>
        <p:txBody>
          <a:bodyPr>
            <a:normAutofit fontScale="90000"/>
          </a:bodyPr>
          <a:p>
            <a:r>
              <a:rPr altLang="en-US" dirty="0" lang="zh-CN"/>
              <a:t>2024年金融业数字化转型的重点领域</a:t>
            </a:r>
            <a:endParaRPr altLang="en-US" dirty="0" lang="zh-CN"/>
          </a:p>
        </p:txBody>
      </p:sp>
      <p:sp>
        <p:nvSpPr>
          <p:cNvPr id="1049218"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78" name="标题 1"/>
          <p:cNvSpPr>
            <a:spLocks noGrp="1"/>
          </p:cNvSpPr>
          <p:nvPr>
            <p:ph type="title"/>
          </p:nvPr>
        </p:nvSpPr>
        <p:spPr/>
        <p:txBody>
          <a:bodyPr/>
          <a:p>
            <a:r>
              <a:rPr altLang="en-US" lang="zh-CN"/>
              <a:t>人工智能在金融业的应用</a:t>
            </a:r>
            <a:endParaRPr altLang="en-US" lang="zh-CN"/>
          </a:p>
        </p:txBody>
      </p:sp>
      <p:sp>
        <p:nvSpPr>
          <p:cNvPr id="104928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自动化风控系统：利用AI技术识别和预防潜在风险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8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9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智能投顾：提供个性化、智能化的财富管理服务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9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9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9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智能客服：提高客户满意度，降低服务成本</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9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0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0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反欺诈：实时监测和预警潜在的欺诈行为</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38" name="标题 1"/>
          <p:cNvSpPr>
            <a:spLocks noGrp="1"/>
          </p:cNvSpPr>
          <p:nvPr>
            <p:ph type="title"/>
          </p:nvPr>
        </p:nvSpPr>
        <p:spPr/>
        <p:txBody>
          <a:bodyPr/>
          <a:p>
            <a:r>
              <a:rPr altLang="en-US" lang="zh-CN"/>
              <a:t>区块链技术在金融业的创新</a:t>
            </a:r>
            <a:endParaRPr altLang="en-US" lang="zh-CN"/>
          </a:p>
        </p:txBody>
      </p:sp>
      <p:sp>
        <p:nvSpPr>
          <p:cNvPr id="104934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区块链技术：去中心化、可追溯、安全可靠</a:t>
            </a:r>
            <a:endParaRPr altLang="en-US" dirty="0" sz="2000" lang="zh-CN" spc="150">
              <a:solidFill>
                <a:schemeClr val="tx1">
                  <a:lumMod val="85000"/>
                  <a:lumOff val="15000"/>
                </a:schemeClr>
              </a:solidFill>
              <a:latin typeface="+mn-ea"/>
              <a:sym typeface="+mn-ea"/>
            </a:endParaRPr>
          </a:p>
        </p:txBody>
      </p:sp>
      <p:sp>
        <p:nvSpPr>
          <p:cNvPr id="104934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金融业应用：跨境支付、数字货币、供应链融资等</a:t>
            </a:r>
            <a:endParaRPr altLang="en-US" dirty="0" sz="2000" lang="zh-CN" spc="150">
              <a:solidFill>
                <a:schemeClr val="tx1">
                  <a:lumMod val="85000"/>
                  <a:lumOff val="15000"/>
                </a:schemeClr>
              </a:solidFill>
              <a:latin typeface="+mn-ea"/>
              <a:sym typeface="+mn-ea"/>
            </a:endParaRPr>
          </a:p>
        </p:txBody>
      </p:sp>
      <p:sp>
        <p:nvSpPr>
          <p:cNvPr id="104935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创新点：降低交易成本、提高交易速度、增强数据安全性</a:t>
            </a:r>
            <a:endParaRPr altLang="en-US" dirty="0" sz="2000" lang="zh-CN" spc="150">
              <a:solidFill>
                <a:schemeClr val="tx1">
                  <a:lumMod val="85000"/>
                  <a:lumOff val="15000"/>
                </a:schemeClr>
              </a:solidFill>
              <a:latin typeface="+mn-ea"/>
              <a:sym typeface="+mn-ea"/>
            </a:endParaRPr>
          </a:p>
        </p:txBody>
      </p:sp>
      <p:sp>
        <p:nvSpPr>
          <p:cNvPr id="104935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2024年展望：更广泛的应用场景和更深入的融合发展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98" name="标题 1"/>
          <p:cNvSpPr>
            <a:spLocks noGrp="1"/>
          </p:cNvSpPr>
          <p:nvPr>
            <p:ph type="title"/>
          </p:nvPr>
        </p:nvSpPr>
        <p:spPr/>
        <p:txBody>
          <a:bodyPr/>
          <a:p>
            <a:r>
              <a:rPr altLang="en-US" lang="zh-CN"/>
              <a:t>大数据驱动的金融服务优化</a:t>
            </a:r>
            <a:endParaRPr altLang="en-US" lang="zh-CN"/>
          </a:p>
        </p:txBody>
      </p:sp>
      <p:sp>
        <p:nvSpPr>
          <p:cNvPr id="104940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基于大数据的风险评估和监控，提高风险管理能力</a:t>
            </a:r>
            <a:endParaRPr altLang="en-US" sz="1400" lang="zh-CN" spc="150">
              <a:solidFill>
                <a:schemeClr val="tx1"/>
              </a:solidFill>
              <a:effectLst/>
              <a:latin typeface="+mn-ea"/>
              <a:sym typeface="+mn-ea"/>
            </a:endParaRPr>
          </a:p>
        </p:txBody>
      </p:sp>
      <p:sp>
        <p:nvSpPr>
          <p:cNvPr id="104941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利用大数据分析客户行为，提供个性化服务</a:t>
            </a:r>
            <a:endParaRPr altLang="en-US" dirty="0" sz="1400" lang="zh-CN" spc="150">
              <a:solidFill>
                <a:schemeClr val="tx1"/>
              </a:solidFill>
              <a:effectLst/>
              <a:latin typeface="+mn-ea"/>
              <a:sym typeface="+mn-ea"/>
            </a:endParaRPr>
          </a:p>
        </p:txBody>
      </p:sp>
      <p:sp>
        <p:nvSpPr>
          <p:cNvPr id="104941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通过大数据优化金融产品和服务的定价策略</a:t>
            </a:r>
            <a:endParaRPr altLang="en-US" sz="1400" lang="zh-CN" spc="150">
              <a:solidFill>
                <a:schemeClr val="tx1"/>
              </a:solidFill>
              <a:effectLst/>
              <a:latin typeface="+mn-ea"/>
              <a:sym typeface="+mn-ea"/>
            </a:endParaRPr>
          </a:p>
        </p:txBody>
      </p:sp>
      <p:sp>
        <p:nvSpPr>
          <p:cNvPr id="104941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大数据在金融业中的广泛应用，将推动金融服务更加智能化和高效化</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50" name="标题 1"/>
          <p:cNvSpPr>
            <a:spLocks noGrp="1"/>
          </p:cNvSpPr>
          <p:nvPr>
            <p:ph type="title"/>
          </p:nvPr>
        </p:nvSpPr>
        <p:spPr/>
        <p:txBody>
          <a:bodyPr/>
          <a:p>
            <a:r>
              <a:rPr altLang="en-US" lang="zh-CN"/>
              <a:t>云计算在金融业的部署和影响</a:t>
            </a:r>
            <a:endParaRPr altLang="en-US" lang="zh-CN"/>
          </a:p>
        </p:txBody>
      </p:sp>
      <p:sp>
        <p:nvSpPr>
          <p:cNvPr id="104945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云计算技术为金融业提供高效、灵活的IT基础设施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云计算降低金融业IT成本，提高运营效率</a:t>
            </a:r>
            <a:endParaRPr dirty="0" sz="2000" err="1">
              <a:solidFill>
                <a:schemeClr val="tx1">
                  <a:lumMod val="75000"/>
                  <a:lumOff val="25000"/>
                </a:schemeClr>
              </a:solidFill>
              <a:latin typeface="+mn-ea"/>
              <a:ea typeface="+mn-ea"/>
              <a:cs typeface="+mn-ea"/>
              <a:sym typeface="+mn-lt"/>
            </a:endParaRPr>
          </a:p>
        </p:txBody>
      </p:sp>
      <p:sp>
        <p:nvSpPr>
          <p:cNvPr id="104947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7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云计算促进金融业创新，加速数字化转型进程</a:t>
            </a:r>
            <a:endParaRPr dirty="0" sz="2000" err="1">
              <a:solidFill>
                <a:schemeClr val="tx1">
                  <a:lumMod val="75000"/>
                  <a:lumOff val="25000"/>
                </a:schemeClr>
              </a:solidFill>
              <a:latin typeface="+mn-ea"/>
              <a:ea typeface="+mn-ea"/>
              <a:cs typeface="+mn-ea"/>
              <a:sym typeface="+mn-lt"/>
            </a:endParaRPr>
          </a:p>
        </p:txBody>
      </p:sp>
      <p:sp>
        <p:nvSpPr>
          <p:cNvPr id="10494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云计算助力金融业实现数据集中管理，提升数据安全性与可靠性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26" name="标题"/>
          <p:cNvSpPr>
            <a:spLocks noGrp="1"/>
          </p:cNvSpPr>
          <p:nvPr>
            <p:ph type="title"/>
            <p:custDataLst>
              <p:tags r:id="rId1"/>
            </p:custDataLst>
          </p:nvPr>
        </p:nvSpPr>
        <p:spPr/>
        <p:txBody>
          <a:bodyPr>
            <a:normAutofit fontScale="90000"/>
          </a:bodyPr>
          <a:p>
            <a:r>
              <a:rPr altLang="en-US" dirty="0" lang="zh-CN"/>
              <a:t>2024年金融业数字化转型的挑战和机遇</a:t>
            </a:r>
            <a:endParaRPr altLang="en-US" dirty="0" lang="zh-CN"/>
          </a:p>
        </p:txBody>
      </p:sp>
      <p:sp>
        <p:nvSpPr>
          <p:cNvPr id="1049528"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88" name="标题 1"/>
          <p:cNvSpPr>
            <a:spLocks noGrp="1"/>
          </p:cNvSpPr>
          <p:nvPr>
            <p:ph type="title"/>
          </p:nvPr>
        </p:nvSpPr>
        <p:spPr/>
        <p:txBody>
          <a:bodyPr/>
          <a:p>
            <a:r>
              <a:rPr altLang="en-US" lang="zh-CN"/>
              <a:t>金融业数字化转型的安全风险和防范措施</a:t>
            </a:r>
            <a:endParaRPr altLang="en-US" lang="zh-CN"/>
          </a:p>
        </p:txBody>
      </p:sp>
      <p:sp>
        <p:nvSpPr>
          <p:cNvPr id="104959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防范措施包括加强网络安全保障、建立完善的数据管理制度和加强员工安全意识培训等。</a:t>
            </a:r>
            <a:endParaRPr altLang="en-US" sz="1400" lang="zh-CN" spc="150">
              <a:solidFill>
                <a:schemeClr val="tx1"/>
              </a:solidFill>
              <a:effectLst/>
              <a:latin typeface="+mn-ea"/>
              <a:sym typeface="+mn-ea"/>
            </a:endParaRPr>
          </a:p>
        </p:txBody>
      </p:sp>
      <p:sp>
        <p:nvSpPr>
          <p:cNvPr id="104960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金融业数字化转型面临的主要安全风险包括数据泄露、网络攻击和系统故障等。</a:t>
            </a:r>
            <a:endParaRPr altLang="en-US" dirty="0" sz="1400" lang="zh-CN" spc="150">
              <a:solidFill>
                <a:schemeClr val="tx1"/>
              </a:solidFill>
              <a:effectLst/>
              <a:latin typeface="+mn-ea"/>
              <a:sym typeface="+mn-ea"/>
            </a:endParaRPr>
          </a:p>
        </p:txBody>
      </p:sp>
      <p:sp>
        <p:nvSpPr>
          <p:cNvPr id="104960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金融机构应加强与网络安全公司的合作，利用先进的技术手段提高数字化转型的安全性。</a:t>
            </a:r>
            <a:endParaRPr altLang="en-US" sz="1400" lang="zh-CN" spc="150">
              <a:solidFill>
                <a:schemeClr val="tx1"/>
              </a:solidFill>
              <a:effectLst/>
              <a:latin typeface="+mn-ea"/>
              <a:sym typeface="+mn-ea"/>
            </a:endParaRPr>
          </a:p>
        </p:txBody>
      </p:sp>
      <p:sp>
        <p:nvSpPr>
          <p:cNvPr id="104960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监管部门也应加强对金融机构数字化转型的监管，确保其符合相关法律法规和标准要求。</a:t>
            </a:r>
            <a:endParaRPr altLang="en-US" sz="1400" lang="zh-CN" spc="150">
              <a:solidFill>
                <a:schemeClr val="tx1"/>
              </a:solidFill>
              <a:effectLst/>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金融业数字化转型的监管政策和合规要求</a:t>
            </a:r>
            <a:endParaRPr altLang="en-US" lang="zh-CN"/>
          </a:p>
        </p:txBody>
      </p:sp>
      <p:sp>
        <p:nvSpPr>
          <p:cNvPr id="104964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监管机构对金融业数字化转型的关注重点将放在数据安全和隐私保护上。</a:t>
            </a:r>
            <a:endParaRPr altLang="en-US" dirty="0" sz="1200" lang="zh-CN" spc="150">
              <a:solidFill>
                <a:schemeClr val="tx1">
                  <a:lumMod val="85000"/>
                  <a:lumOff val="15000"/>
                </a:schemeClr>
              </a:solidFill>
              <a:latin typeface="+mn-ea"/>
              <a:sym typeface="+mn-ea"/>
            </a:endParaRPr>
          </a:p>
        </p:txBody>
      </p:sp>
      <p:sp>
        <p:nvSpPr>
          <p:cNvPr id="104964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金融机构需要遵守的新的合规要求，以确保数字化转型过程中的风险可控。</a:t>
            </a:r>
            <a:endParaRPr altLang="en-US" dirty="0" sz="1200" lang="zh-CN" spc="150">
              <a:solidFill>
                <a:schemeClr val="tx1">
                  <a:lumMod val="85000"/>
                  <a:lumOff val="15000"/>
                </a:schemeClr>
              </a:solidFill>
              <a:latin typeface="+mn-ea"/>
              <a:sym typeface="+mn-ea"/>
            </a:endParaRPr>
          </a:p>
        </p:txBody>
      </p:sp>
      <p:sp>
        <p:nvSpPr>
          <p:cNvPr id="104965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监管机构将加强对金融科技创新的监管，以防范潜在的风险。</a:t>
            </a:r>
            <a:endParaRPr altLang="en-US" dirty="0" sz="1200" lang="zh-CN" spc="150">
              <a:solidFill>
                <a:schemeClr val="tx1">
                  <a:lumMod val="85000"/>
                  <a:lumOff val="15000"/>
                </a:schemeClr>
              </a:solidFill>
              <a:latin typeface="+mn-ea"/>
              <a:sym typeface="+mn-ea"/>
            </a:endParaRPr>
          </a:p>
        </p:txBody>
      </p:sp>
      <p:sp>
        <p:nvSpPr>
          <p:cNvPr id="104965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金融机构需要与监管机构保持密切沟通，及时了解和应对监管政策和合规要求的变化。</a:t>
            </a:r>
            <a:endParaRPr altLang="en-US" dirty="0" sz="1200" lang="zh-CN" spc="150">
              <a:solidFill>
                <a:schemeClr val="tx1">
                  <a:lumMod val="85000"/>
                  <a:lumOff val="15000"/>
                </a:schemeClr>
              </a:solidFill>
              <a:latin typeface="+mn-ea"/>
              <a:sym typeface="+mn-ea"/>
            </a:endParaRPr>
          </a:p>
        </p:txBody>
      </p:sp>
      <p:sp>
        <p:nvSpPr>
          <p:cNvPr id="104966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700" name="标题 1"/>
          <p:cNvSpPr>
            <a:spLocks noGrp="1"/>
          </p:cNvSpPr>
          <p:nvPr>
            <p:ph type="title"/>
          </p:nvPr>
        </p:nvSpPr>
        <p:spPr/>
        <p:txBody>
          <a:bodyPr/>
          <a:p>
            <a:r>
              <a:rPr altLang="en-US" lang="zh-CN"/>
              <a:t>金融业数字化转型的创新商业模式和合作机会</a:t>
            </a:r>
            <a:endParaRPr altLang="en-US" lang="zh-CN"/>
          </a:p>
        </p:txBody>
      </p:sp>
      <p:sp>
        <p:nvSpPr>
          <p:cNvPr id="104970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数字化转型挑战：应对网络安全、数据隐私保护、监管政策等挑战，加强技术研发和人才培养，提升金融行业的数字化水平和创新能力。</a:t>
            </a:r>
            <a:endParaRPr altLang="zh-CN" dirty="0" lang="en-US">
              <a:solidFill>
                <a:schemeClr val="dk1">
                  <a:lumMod val="80000"/>
                  <a:lumOff val="20000"/>
                </a:schemeClr>
              </a:solidFill>
              <a:latin typeface="+mn-ea"/>
              <a:sym typeface="+mn-ea"/>
            </a:endParaRPr>
          </a:p>
        </p:txBody>
      </p:sp>
      <p:sp>
        <p:nvSpPr>
          <p:cNvPr id="104971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创新商业模式：金融科技公司与传统金融机构的合作，共同开发新型金融产品和服务，如智能投顾、区块链金融等。</a:t>
            </a:r>
            <a:endParaRPr altLang="en-US" dirty="0" lang="zh-CN">
              <a:solidFill>
                <a:schemeClr val="dk1">
                  <a:lumMod val="80000"/>
                  <a:lumOff val="20000"/>
                </a:schemeClr>
              </a:solidFill>
              <a:latin typeface="+mn-ea"/>
              <a:sym typeface="+mn-ea"/>
            </a:endParaRPr>
          </a:p>
        </p:txBody>
      </p:sp>
      <p:sp>
        <p:nvSpPr>
          <p:cNvPr id="104971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合作机会：跨界合作，如金融业与电商、物流、医疗等行业的合作，实现数据共享和业务协同，提升金融服务效率和用户体验。</a:t>
            </a:r>
            <a:endParaRPr altLang="en-US" dirty="0" lang="zh-CN">
              <a:solidFill>
                <a:schemeClr val="dk1">
                  <a:lumMod val="80000"/>
                  <a:lumOff val="20000"/>
                </a:schemeClr>
              </a:solidFill>
              <a:latin typeface="+mn-ea"/>
              <a:sym typeface="+mn-ea"/>
            </a:endParaRPr>
          </a:p>
        </p:txBody>
      </p:sp>
      <p:sp>
        <p:nvSpPr>
          <p:cNvPr id="104972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机遇：抓住数字化转型的机遇，拓展新的业务领域和市场空间，提升金融行业的竞争力和盈利能力。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68" name="标题 1"/>
          <p:cNvSpPr>
            <a:spLocks noGrp="1"/>
          </p:cNvSpPr>
          <p:nvPr>
            <p:ph type="title"/>
          </p:nvPr>
        </p:nvSpPr>
        <p:spPr/>
        <p:txBody>
          <a:bodyPr/>
          <a:p>
            <a:r>
              <a:rPr altLang="en-US" lang="zh-CN"/>
              <a:t>金融业数字化转型的人才需求和培养策略</a:t>
            </a:r>
            <a:endParaRPr altLang="en-US" lang="zh-CN"/>
          </a:p>
        </p:txBody>
      </p:sp>
      <p:sp>
        <p:nvSpPr>
          <p:cNvPr id="104977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培养策略：建立完善的人才培养体系，加强与高校、培训机构等的合作，提高从业人员的技能水平和实践能力</a:t>
            </a:r>
            <a:endParaRPr altLang="en-US" sz="1400" lang="zh-CN" spc="150">
              <a:solidFill>
                <a:schemeClr val="tx1"/>
              </a:solidFill>
              <a:effectLst/>
              <a:latin typeface="+mn-ea"/>
              <a:sym typeface="+mn-ea"/>
            </a:endParaRPr>
          </a:p>
        </p:txBody>
      </p:sp>
      <p:sp>
        <p:nvSpPr>
          <p:cNvPr id="104978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人才需求：具备数字化技术、数据分析、人工智能等专业技能的人才</a:t>
            </a:r>
            <a:endParaRPr altLang="en-US" dirty="0" sz="1400" lang="zh-CN" spc="150">
              <a:solidFill>
                <a:schemeClr val="tx1"/>
              </a:solidFill>
              <a:effectLst/>
              <a:latin typeface="+mn-ea"/>
              <a:sym typeface="+mn-ea"/>
            </a:endParaRPr>
          </a:p>
        </p:txBody>
      </p:sp>
      <p:sp>
        <p:nvSpPr>
          <p:cNvPr id="104978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培训内容：包括数字化技术、数据分析、人工智能、网络安全等方面的知识和技能</a:t>
            </a:r>
            <a:endParaRPr altLang="en-US" sz="1400" lang="zh-CN" spc="150">
              <a:solidFill>
                <a:schemeClr val="tx1"/>
              </a:solidFill>
              <a:effectLst/>
              <a:latin typeface="+mn-ea"/>
              <a:sym typeface="+mn-ea"/>
            </a:endParaRPr>
          </a:p>
        </p:txBody>
      </p:sp>
      <p:sp>
        <p:nvSpPr>
          <p:cNvPr id="104978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人才引进：积极引进国内外优秀人才，为金融业数字化转型提供有力的人才保障</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20" name="标题"/>
          <p:cNvSpPr>
            <a:spLocks noGrp="1"/>
          </p:cNvSpPr>
          <p:nvPr>
            <p:ph type="title"/>
            <p:custDataLst>
              <p:tags r:id="rId1"/>
            </p:custDataLst>
          </p:nvPr>
        </p:nvSpPr>
        <p:spPr/>
        <p:txBody>
          <a:bodyPr>
            <a:normAutofit fontScale="90000"/>
          </a:bodyPr>
          <a:p>
            <a:r>
              <a:rPr altLang="en-US" dirty="0" lang="zh-CN"/>
              <a:t>2024年金融业数字化转型的成功案例和经验分享</a:t>
            </a:r>
            <a:endParaRPr altLang="en-US" dirty="0" lang="zh-CN"/>
          </a:p>
        </p:txBody>
      </p:sp>
      <p:sp>
        <p:nvSpPr>
          <p:cNvPr id="1049822"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82" name="标题 1"/>
          <p:cNvSpPr>
            <a:spLocks noGrp="1"/>
          </p:cNvSpPr>
          <p:nvPr>
            <p:ph type="title"/>
          </p:nvPr>
        </p:nvSpPr>
        <p:spPr/>
        <p:txBody>
          <a:bodyPr/>
          <a:p>
            <a:r>
              <a:rPr altLang="en-US" lang="zh-CN"/>
              <a:t>国际知名金融机构的数字化转型实践</a:t>
            </a:r>
            <a:endParaRPr altLang="en-US" lang="zh-CN"/>
          </a:p>
        </p:txBody>
      </p:sp>
      <p:sp>
        <p:nvSpPr>
          <p:cNvPr id="104988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花旗集团：借助云计算和区块链技术提升金融交易的透明度和安全性</a:t>
            </a:r>
            <a:endParaRPr altLang="zh-CN" dirty="0" lang="en-US">
              <a:solidFill>
                <a:schemeClr val="dk1">
                  <a:lumMod val="80000"/>
                  <a:lumOff val="20000"/>
                </a:schemeClr>
              </a:solidFill>
              <a:latin typeface="+mn-ea"/>
              <a:sym typeface="+mn-ea"/>
            </a:endParaRPr>
          </a:p>
        </p:txBody>
      </p:sp>
      <p:sp>
        <p:nvSpPr>
          <p:cNvPr id="104989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摩根大通：通过数字化转型实现业务创新和效率提升</a:t>
            </a:r>
            <a:endParaRPr altLang="en-US" dirty="0" lang="zh-CN">
              <a:solidFill>
                <a:schemeClr val="dk1">
                  <a:lumMod val="80000"/>
                  <a:lumOff val="20000"/>
                </a:schemeClr>
              </a:solidFill>
              <a:latin typeface="+mn-ea"/>
              <a:sym typeface="+mn-ea"/>
            </a:endParaRPr>
          </a:p>
        </p:txBody>
      </p:sp>
      <p:sp>
        <p:nvSpPr>
          <p:cNvPr id="104990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富国银行：利用大数据和人工智能优化客户体验和风险控制</a:t>
            </a:r>
            <a:endParaRPr altLang="en-US" dirty="0" lang="zh-CN">
              <a:solidFill>
                <a:schemeClr val="dk1">
                  <a:lumMod val="80000"/>
                  <a:lumOff val="20000"/>
                </a:schemeClr>
              </a:solidFill>
              <a:latin typeface="+mn-ea"/>
              <a:sym typeface="+mn-ea"/>
            </a:endParaRPr>
          </a:p>
        </p:txBody>
      </p:sp>
      <p:sp>
        <p:nvSpPr>
          <p:cNvPr id="104990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德意志银行：通过数字化转型实现客户服务流程的自动化和个性化</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50" name="标题 1"/>
          <p:cNvSpPr>
            <a:spLocks noGrp="1"/>
          </p:cNvSpPr>
          <p:nvPr>
            <p:ph type="title"/>
          </p:nvPr>
        </p:nvSpPr>
        <p:spPr/>
        <p:txBody>
          <a:bodyPr/>
          <a:p>
            <a:r>
              <a:rPr altLang="en-US" lang="zh-CN"/>
              <a:t>中国金融业数字化转型的典型案例分析</a:t>
            </a:r>
            <a:endParaRPr altLang="en-US" lang="zh-CN"/>
          </a:p>
        </p:txBody>
      </p:sp>
      <p:sp>
        <p:nvSpPr>
          <p:cNvPr id="104995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5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案例1：招商银行通过数字化转型实现客户体验升级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5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6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案例2：蚂蚁金服利用大数据和人工智能技术提升风控能力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6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6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案例3：中国平安利用区块链技术优化保险业务流程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6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7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案例4：微众银行通过云计算和大数据降低运营成本</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50010" name="标题 1"/>
          <p:cNvSpPr>
            <a:spLocks noGrp="1"/>
          </p:cNvSpPr>
          <p:nvPr>
            <p:ph type="title"/>
          </p:nvPr>
        </p:nvSpPr>
        <p:spPr/>
        <p:txBody>
          <a:bodyPr/>
          <a:p>
            <a:r>
              <a:rPr altLang="en-US" lang="zh-CN"/>
              <a:t>跨界合作推动金融业数字化转型的成功经验</a:t>
            </a:r>
            <a:endParaRPr altLang="en-US" lang="zh-CN"/>
          </a:p>
        </p:txBody>
      </p:sp>
      <p:sp>
        <p:nvSpPr>
          <p:cNvPr id="105001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1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案例：蚂蚁金服与百富众鑫的跨界合作，共同推出数字化小微信贷服务，为小微企业提供更便捷的融资渠道。</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1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2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案例：招商银行与腾讯的合作，通过大数据风控技术，实现线上小额贷款的快速审批和发放，提升了金融服务效率。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2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2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经验分享：跨界合作能够整合双方的优势资源，打破行业壁垒，推动金融业数字化转型的创新发展。</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2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3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经验分享：跨界合作需要建立互信机制，加强沟通协作，共同应对数字化转型过程中的挑战和风险。</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70" name="标题 1"/>
          <p:cNvSpPr>
            <a:spLocks noGrp="1"/>
          </p:cNvSpPr>
          <p:nvPr>
            <p:ph type="title"/>
          </p:nvPr>
        </p:nvSpPr>
        <p:spPr/>
        <p:txBody>
          <a:bodyPr/>
          <a:p>
            <a:r>
              <a:rPr altLang="en-US" lang="zh-CN"/>
              <a:t>创新技术在金融业数字化转型中的应用和效果评估</a:t>
            </a:r>
            <a:endParaRPr altLang="en-US" lang="zh-CN"/>
          </a:p>
        </p:txBody>
      </p:sp>
      <p:sp>
        <p:nvSpPr>
          <p:cNvPr id="105007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人工智能技术：用于风险评估、信贷审批和客户服务等场景，提高效率和准确性。</a:t>
            </a:r>
            <a:endParaRPr altLang="en-US" dirty="0" sz="1200" lang="zh-CN" spc="150">
              <a:solidFill>
                <a:schemeClr val="tx1">
                  <a:lumMod val="85000"/>
                  <a:lumOff val="15000"/>
                </a:schemeClr>
              </a:solidFill>
              <a:latin typeface="+mn-ea"/>
              <a:sym typeface="+mn-ea"/>
            </a:endParaRPr>
          </a:p>
        </p:txBody>
      </p:sp>
      <p:sp>
        <p:nvSpPr>
          <p:cNvPr id="105007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大数据分析：通过数据挖掘和分析，优化产品设计、市场营销和风险管理等方面。</a:t>
            </a:r>
            <a:endParaRPr altLang="en-US" dirty="0" sz="1200" lang="zh-CN" spc="150">
              <a:solidFill>
                <a:schemeClr val="tx1">
                  <a:lumMod val="85000"/>
                  <a:lumOff val="15000"/>
                </a:schemeClr>
              </a:solidFill>
              <a:latin typeface="+mn-ea"/>
              <a:sym typeface="+mn-ea"/>
            </a:endParaRPr>
          </a:p>
        </p:txBody>
      </p:sp>
      <p:sp>
        <p:nvSpPr>
          <p:cNvPr id="105008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区块链技术：应用于跨境支付、供应链融资和数字货币等场景，提高透明度和安全性。</a:t>
            </a:r>
            <a:endParaRPr altLang="en-US" dirty="0" sz="1200" lang="zh-CN" spc="150">
              <a:solidFill>
                <a:schemeClr val="tx1">
                  <a:lumMod val="85000"/>
                  <a:lumOff val="15000"/>
                </a:schemeClr>
              </a:solidFill>
              <a:latin typeface="+mn-ea"/>
              <a:sym typeface="+mn-ea"/>
            </a:endParaRPr>
          </a:p>
        </p:txBody>
      </p:sp>
      <p:sp>
        <p:nvSpPr>
          <p:cNvPr id="105008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云计算技术：提供弹性的基础设施和数据存储服务，降低成本和提高可扩展性。</a:t>
            </a:r>
            <a:endParaRPr altLang="en-US" dirty="0" sz="1200" lang="zh-CN" spc="150">
              <a:solidFill>
                <a:schemeClr val="tx1">
                  <a:lumMod val="85000"/>
                  <a:lumOff val="15000"/>
                </a:schemeClr>
              </a:solidFill>
              <a:latin typeface="+mn-ea"/>
              <a:sym typeface="+mn-ea"/>
            </a:endParaRPr>
          </a:p>
        </p:txBody>
      </p:sp>
      <p:sp>
        <p:nvSpPr>
          <p:cNvPr id="105009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30" name="标题"/>
          <p:cNvSpPr>
            <a:spLocks noGrp="1"/>
          </p:cNvSpPr>
          <p:nvPr>
            <p:ph type="title"/>
            <p:custDataLst>
              <p:tags r:id="rId1"/>
            </p:custDataLst>
          </p:nvPr>
        </p:nvSpPr>
        <p:spPr/>
        <p:txBody>
          <a:bodyPr>
            <a:normAutofit fontScale="90000"/>
          </a:bodyPr>
          <a:p>
            <a:r>
              <a:rPr altLang="en-US" dirty="0" lang="zh-CN"/>
              <a:t>未来金融业数字化转型的发展方向和展望</a:t>
            </a:r>
            <a:endParaRPr altLang="en-US" dirty="0" lang="zh-CN"/>
          </a:p>
        </p:txBody>
      </p:sp>
      <p:sp>
        <p:nvSpPr>
          <p:cNvPr id="1050132"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92" name="标题 1"/>
          <p:cNvSpPr>
            <a:spLocks noGrp="1"/>
          </p:cNvSpPr>
          <p:nvPr>
            <p:ph type="title"/>
          </p:nvPr>
        </p:nvSpPr>
        <p:spPr/>
        <p:txBody>
          <a:bodyPr/>
          <a:p>
            <a:r>
              <a:rPr altLang="en-US" lang="zh-CN"/>
              <a:t>金融科技发展趋势对未来金融业的影响</a:t>
            </a:r>
            <a:endParaRPr altLang="en-US" lang="zh-CN"/>
          </a:p>
        </p:txBody>
      </p:sp>
      <p:sp>
        <p:nvSpPr>
          <p:cNvPr id="105019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人工智能和机器学习在金融风控领域的应用</a:t>
            </a:r>
            <a:endParaRPr altLang="en-US" dirty="0" sz="2000" lang="zh-CN" spc="150">
              <a:solidFill>
                <a:schemeClr val="tx1">
                  <a:lumMod val="75000"/>
                  <a:lumOff val="25000"/>
                </a:schemeClr>
              </a:solidFill>
              <a:latin typeface="+mn-ea"/>
              <a:sym typeface="+mn-ea"/>
            </a:endParaRPr>
          </a:p>
        </p:txBody>
      </p:sp>
      <p:sp>
        <p:nvSpPr>
          <p:cNvPr id="105019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区块链技术对金融交易和结算的变革</a:t>
            </a:r>
            <a:endParaRPr altLang="en-US" dirty="0" sz="2000" lang="zh-CN" spc="150">
              <a:solidFill>
                <a:schemeClr val="tx1">
                  <a:lumMod val="75000"/>
                  <a:lumOff val="25000"/>
                </a:schemeClr>
              </a:solidFill>
              <a:latin typeface="+mn-ea"/>
              <a:sym typeface="+mn-ea"/>
            </a:endParaRPr>
          </a:p>
        </p:txBody>
      </p:sp>
      <p:sp>
        <p:nvSpPr>
          <p:cNvPr id="105020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大数据在金融产品和服务的个性化推荐中的作用</a:t>
            </a:r>
            <a:endParaRPr altLang="en-US" dirty="0" sz="2000" lang="zh-CN" spc="150">
              <a:solidFill>
                <a:schemeClr val="tx1">
                  <a:lumMod val="75000"/>
                  <a:lumOff val="25000"/>
                </a:schemeClr>
              </a:solidFill>
              <a:latin typeface="+mn-ea"/>
              <a:sym typeface="+mn-ea"/>
            </a:endParaRPr>
          </a:p>
        </p:txBody>
      </p:sp>
      <p:sp>
        <p:nvSpPr>
          <p:cNvPr id="105021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云计算和边缘计算对金融业基础设施的优化和升级</a:t>
            </a:r>
            <a:endParaRPr altLang="en-US" dirty="0" sz="2000" lang="zh-CN" spc="150">
              <a:solidFill>
                <a:schemeClr val="tx1">
                  <a:lumMod val="75000"/>
                  <a:lumOff val="25000"/>
                </a:schemeClr>
              </a:solidFill>
              <a:latin typeface="+mn-ea"/>
              <a:sym typeface="+mn-ea"/>
            </a:endParaRPr>
          </a:p>
        </p:txBody>
      </p:sp>
      <p:sp>
        <p:nvSpPr>
          <p:cNvPr id="105021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52" name="标题 1"/>
          <p:cNvSpPr>
            <a:spLocks noGrp="1"/>
          </p:cNvSpPr>
          <p:nvPr>
            <p:ph type="title"/>
          </p:nvPr>
        </p:nvSpPr>
        <p:spPr/>
        <p:txBody>
          <a:bodyPr/>
          <a:p>
            <a:r>
              <a:rPr altLang="en-US" lang="zh-CN"/>
              <a:t>未来金融业数字化转型的战略规划和实施路径</a:t>
            </a:r>
            <a:endParaRPr altLang="en-US" lang="zh-CN"/>
          </a:p>
        </p:txBody>
      </p:sp>
      <p:sp>
        <p:nvSpPr>
          <p:cNvPr id="105025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战略规划：制定数字化转型的长期目标和短期目标，明确转型的重点领域和优先级。</a:t>
            </a:r>
            <a:endParaRPr altLang="en-US" dirty="0" sz="1200" lang="zh-CN" spc="150">
              <a:solidFill>
                <a:schemeClr val="tx1">
                  <a:lumMod val="85000"/>
                  <a:lumOff val="15000"/>
                </a:schemeClr>
              </a:solidFill>
              <a:latin typeface="+mn-ea"/>
              <a:sym typeface="+mn-ea"/>
            </a:endParaRPr>
          </a:p>
        </p:txBody>
      </p:sp>
      <p:sp>
        <p:nvSpPr>
          <p:cNvPr id="105025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实施路径：通过技术创新、数据驱动、跨界合作等方式，推动金融业数字化转型的落地实施。</a:t>
            </a:r>
            <a:endParaRPr altLang="en-US" dirty="0" sz="1200" lang="zh-CN" spc="150">
              <a:solidFill>
                <a:schemeClr val="tx1">
                  <a:lumMod val="85000"/>
                  <a:lumOff val="15000"/>
                </a:schemeClr>
              </a:solidFill>
              <a:latin typeface="+mn-ea"/>
              <a:sym typeface="+mn-ea"/>
            </a:endParaRPr>
          </a:p>
        </p:txBody>
      </p:sp>
      <p:sp>
        <p:nvSpPr>
          <p:cNvPr id="105026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风险管理：建立完善的风险管理体系，确保数字化转型过程中的安全与稳定。</a:t>
            </a:r>
            <a:endParaRPr altLang="en-US" dirty="0" sz="1200" lang="zh-CN" spc="150">
              <a:solidFill>
                <a:schemeClr val="tx1">
                  <a:lumMod val="85000"/>
                  <a:lumOff val="15000"/>
                </a:schemeClr>
              </a:solidFill>
              <a:latin typeface="+mn-ea"/>
              <a:sym typeface="+mn-ea"/>
            </a:endParaRPr>
          </a:p>
        </p:txBody>
      </p:sp>
      <p:sp>
        <p:nvSpPr>
          <p:cNvPr id="105026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7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7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人才培养：加强金融科技人才的培养和引进，为数字化转型提供有力的人才保障。</a:t>
            </a:r>
            <a:endParaRPr altLang="en-US" dirty="0" sz="1200" lang="zh-CN" spc="150">
              <a:solidFill>
                <a:schemeClr val="tx1">
                  <a:lumMod val="85000"/>
                  <a:lumOff val="15000"/>
                </a:schemeClr>
              </a:solidFill>
              <a:latin typeface="+mn-ea"/>
              <a:sym typeface="+mn-ea"/>
            </a:endParaRPr>
          </a:p>
        </p:txBody>
      </p:sp>
      <p:sp>
        <p:nvSpPr>
          <p:cNvPr id="105027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7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312" name="标题 1"/>
          <p:cNvSpPr>
            <a:spLocks noGrp="1"/>
          </p:cNvSpPr>
          <p:nvPr>
            <p:ph type="title"/>
          </p:nvPr>
        </p:nvSpPr>
        <p:spPr/>
        <p:txBody>
          <a:bodyPr/>
          <a:p>
            <a:r>
              <a:rPr altLang="en-US" lang="zh-CN"/>
              <a:t>跨界融合和创新驱动的未来金融生态圈建设</a:t>
            </a:r>
            <a:endParaRPr altLang="en-US" lang="zh-CN"/>
          </a:p>
        </p:txBody>
      </p:sp>
      <p:sp>
        <p:nvSpPr>
          <p:cNvPr id="105031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跨界融合：金融业与科技、制造业等行业的深度融合，实现业务拓展和价值共创。</a:t>
            </a:r>
            <a:endParaRPr altLang="en-US" dirty="0" sz="1200" lang="zh-CN" spc="150">
              <a:solidFill>
                <a:schemeClr val="tx1">
                  <a:lumMod val="65000"/>
                  <a:lumOff val="35000"/>
                </a:schemeClr>
              </a:solidFill>
              <a:latin typeface="+mn-ea"/>
              <a:sym typeface="+mn-ea"/>
            </a:endParaRPr>
          </a:p>
        </p:txBody>
      </p:sp>
      <p:sp>
        <p:nvSpPr>
          <p:cNvPr id="105031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创新驱动：运用大数据、人工智能等先进技术，推动金融产品和服务的创新，提升客户体验。</a:t>
            </a:r>
            <a:endParaRPr altLang="en-US" dirty="0" sz="1200" lang="zh-CN" spc="150">
              <a:solidFill>
                <a:schemeClr val="tx1">
                  <a:lumMod val="65000"/>
                  <a:lumOff val="35000"/>
                </a:schemeClr>
              </a:solidFill>
              <a:latin typeface="+mn-ea"/>
              <a:sym typeface="+mn-ea"/>
            </a:endParaRPr>
          </a:p>
        </p:txBody>
      </p:sp>
      <p:sp>
        <p:nvSpPr>
          <p:cNvPr id="105031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未来金融生态圈：构建一个开放、合作、共赢的金融生态圈，促进金融业与其他行业的协同发展。</a:t>
            </a:r>
            <a:endParaRPr altLang="en-US" dirty="0" sz="1200" lang="zh-CN" spc="150">
              <a:solidFill>
                <a:schemeClr val="tx1">
                  <a:lumMod val="65000"/>
                  <a:lumOff val="35000"/>
                </a:schemeClr>
              </a:solidFill>
              <a:latin typeface="+mn-ea"/>
              <a:sym typeface="+mn-ea"/>
            </a:endParaRPr>
          </a:p>
        </p:txBody>
      </p:sp>
      <p:sp>
        <p:nvSpPr>
          <p:cNvPr id="105032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建设路径：通过政策支持、人才培养、国际合作等方式，加速未来金融生态圈的建设进程。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356" name="标题 1"/>
          <p:cNvSpPr>
            <a:spLocks noGrp="1"/>
          </p:cNvSpPr>
          <p:nvPr>
            <p:ph type="title"/>
          </p:nvPr>
        </p:nvSpPr>
        <p:spPr/>
        <p:txBody>
          <a:bodyPr/>
          <a:p>
            <a:r>
              <a:rPr altLang="en-US" lang="zh-CN"/>
              <a:t>金融业数字化转型对全球经济和社会的影响</a:t>
            </a:r>
            <a:endParaRPr altLang="en-US" lang="zh-CN"/>
          </a:p>
        </p:txBody>
      </p:sp>
      <p:sp>
        <p:nvSpPr>
          <p:cNvPr id="105035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6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6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6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6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7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7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7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8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9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9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9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提升金融服务的普惠性，缩小数字鸿沟</a:t>
            </a:r>
            <a:endParaRPr altLang="en-US" dirty="0" sz="1200" lang="zh-CN" spc="150">
              <a:solidFill>
                <a:schemeClr val="tx1">
                  <a:lumMod val="65000"/>
                  <a:lumOff val="35000"/>
                </a:schemeClr>
              </a:solidFill>
              <a:latin typeface="+mn-ea"/>
              <a:sym typeface="+mn-ea"/>
            </a:endParaRPr>
          </a:p>
        </p:txBody>
      </p:sp>
      <p:sp>
        <p:nvSpPr>
          <p:cNvPr id="105039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推动全球经济和社会的可持续发展</a:t>
            </a:r>
            <a:endParaRPr altLang="en-US" dirty="0" sz="1200" lang="zh-CN" spc="150">
              <a:solidFill>
                <a:schemeClr val="tx1">
                  <a:lumMod val="65000"/>
                  <a:lumOff val="35000"/>
                </a:schemeClr>
              </a:solidFill>
              <a:latin typeface="+mn-ea"/>
              <a:sym typeface="+mn-ea"/>
            </a:endParaRPr>
          </a:p>
        </p:txBody>
      </p:sp>
      <p:sp>
        <p:nvSpPr>
          <p:cNvPr id="105039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提升金融业风险防控能力</a:t>
            </a:r>
            <a:endParaRPr altLang="en-US" dirty="0" sz="1200" lang="zh-CN" spc="150">
              <a:solidFill>
                <a:schemeClr val="tx1">
                  <a:lumMod val="65000"/>
                  <a:lumOff val="35000"/>
                </a:schemeClr>
              </a:solidFill>
              <a:latin typeface="+mn-ea"/>
              <a:sym typeface="+mn-ea"/>
            </a:endParaRPr>
          </a:p>
        </p:txBody>
      </p:sp>
      <p:sp>
        <p:nvSpPr>
          <p:cNvPr id="105040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促进金融业创新和转型升级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436"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438"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1"/>
  <p:tag name="KSO_WM_TEMPLATE_CATEGORY" val="custom"/>
  <p:tag name="KSO_WM_TEMPLATE_INDEX" val="20230977"/>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3"/>
  <p:tag name="KSO_WM_TEMPLATE_CATEGORY" val="custom"/>
  <p:tag name="KSO_WM_TEMPLATE_INDEX" val="20230977"/>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4"/>
  <p:tag name="KSO_WM_TEMPLATE_CATEGORY" val="custom"/>
  <p:tag name="KSO_WM_TEMPLATE_INDEX" val="20230977"/>
  <p:tag name="KSO_WM_UNIT_LAYERLEVEL" val="1_1_1"/>
  <p:tag name="KSO_WM_TAG_VERSION" val="1.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5*l_h_i*1_1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5*l_h_a*1_1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1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1"/>
  <p:tag name="KSO_WM_TEMPLATE_CATEGORY" val="custom"/>
  <p:tag name="KSO_WM_TEMPLATE_INDEX" val="20230977"/>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3"/>
  <p:tag name="KSO_WM_TEMPLATE_CATEGORY" val="custom"/>
  <p:tag name="KSO_WM_TEMPLATE_INDEX" val="20230977"/>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4"/>
  <p:tag name="KSO_WM_TEMPLATE_CATEGORY" val="custom"/>
  <p:tag name="KSO_WM_TEMPLATE_INDEX" val="20230977"/>
  <p:tag name="KSO_WM_UNIT_LAYERLEVEL" val="1_1_1"/>
  <p:tag name="KSO_WM_TAG_VERSION" val="1.0"/>
  <p:tag name="KSO_WM_DIAGRAM_GROUP_CODE" val="l1-1"/>
  <p:tag name="KSO_WM_UNIT_TYPE" val="l_h_i"/>
  <p:tag name="KSO_WM_UNIT_INDEX" val="1_3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5*l_h_i*1_3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5*l_h_a*1_3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3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1"/>
  <p:tag name="KSO_WM_TEMPLATE_CATEGORY" val="custom"/>
  <p:tag name="KSO_WM_TEMPLATE_INDEX" val="20230977"/>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3"/>
  <p:tag name="KSO_WM_TEMPLATE_CATEGORY" val="custom"/>
  <p:tag name="KSO_WM_TEMPLATE_INDEX" val="20230977"/>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4"/>
  <p:tag name="KSO_WM_TEMPLATE_CATEGORY" val="custom"/>
  <p:tag name="KSO_WM_TEMPLATE_INDEX" val="20230977"/>
  <p:tag name="KSO_WM_UNIT_LAYERLEVEL" val="1_1_1"/>
  <p:tag name="KSO_WM_TAG_VERSION" val="1.0"/>
  <p:tag name="KSO_WM_DIAGRAM_GROUP_CODE" val="l1-1"/>
  <p:tag name="KSO_WM_UNIT_TYPE" val="l_h_i"/>
  <p:tag name="KSO_WM_UNIT_INDEX" val="1_2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5*l_h_i*1_2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5*l_h_a*1_2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2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1"/>
  <p:tag name="KSO_WM_TEMPLATE_CATEGORY" val="custom"/>
  <p:tag name="KSO_WM_TEMPLATE_INDEX" val="20230977"/>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3"/>
  <p:tag name="KSO_WM_TEMPLATE_CATEGORY" val="custom"/>
  <p:tag name="KSO_WM_TEMPLATE_INDEX" val="20230977"/>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4"/>
  <p:tag name="KSO_WM_TEMPLATE_CATEGORY" val="custom"/>
  <p:tag name="KSO_WM_TEMPLATE_INDEX" val="20230977"/>
  <p:tag name="KSO_WM_UNIT_LAYERLEVEL" val="1_1_1"/>
  <p:tag name="KSO_WM_TAG_VERSION" val="1.0"/>
  <p:tag name="KSO_WM_DIAGRAM_GROUP_CODE" val="l1-1"/>
  <p:tag name="KSO_WM_UNIT_TYPE" val="l_h_i"/>
  <p:tag name="KSO_WM_UNIT_INDEX" val="1_4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5*l_h_i*1_4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5*l_h_a*1_4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4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1"/>
  <p:tag name="KSO_WM_TEMPLATE_CATEGORY" val="custom"/>
  <p:tag name="KSO_WM_TEMPLATE_INDEX" val="20230977"/>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3"/>
  <p:tag name="KSO_WM_TEMPLATE_CATEGORY" val="custom"/>
  <p:tag name="KSO_WM_TEMPLATE_INDEX" val="20230977"/>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4"/>
  <p:tag name="KSO_WM_TEMPLATE_CATEGORY" val="custom"/>
  <p:tag name="KSO_WM_TEMPLATE_INDEX" val="20230977"/>
  <p:tag name="KSO_WM_UNIT_LAYERLEVEL" val="1_1_1"/>
  <p:tag name="KSO_WM_TAG_VERSION" val="1.0"/>
  <p:tag name="KSO_WM_DIAGRAM_GROUP_CODE" val="l1-1"/>
  <p:tag name="KSO_WM_UNIT_TYPE" val="l_h_i"/>
  <p:tag name="KSO_WM_UNIT_INDEX" val="1_5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5*l_h_i*1_5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5*l_h_a*1_5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5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26.xml><?xml version="1.0" encoding="utf-8"?>
<p:tagLst xmlns:p="http://schemas.openxmlformats.org/presentationml/2006/main">
  <p:tag name="KSO_WM_SLIDE_ID" val="custom2023097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2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8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44.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9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46.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06.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2024-01-06T13:31:38Z</dcterms:created>
  <dcterms:modified xsi:type="dcterms:W3CDTF">2024-01-06T13:31:38Z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9a35bbdf23e84db5bd6b7487cdc4c568_21</vt:lpwstr>
  </property>
</Properties>
</file>