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988" r:id="rId1"/>
    <p:sldMasterId id="2147486025" r:id="rId2"/>
  </p:sldMasterIdLst>
  <p:notesMasterIdLst>
    <p:notesMasterId r:id="rId3"/>
  </p:notesMasterIdLst>
  <p:sldIdLst>
    <p:sldId id="1326" r:id="rId4"/>
    <p:sldId id="1330" r:id="rId5"/>
    <p:sldId id="1333" r:id="rId6"/>
    <p:sldId id="1336" r:id="rId7"/>
    <p:sldId id="1342" r:id="rId9"/>
    <p:sldId id="1345" r:id="rId10"/>
    <p:sldId id="1348" r:id="rId11"/>
    <p:sldId id="1351" r:id="rId12"/>
    <p:sldId id="1357" r:id="rId14"/>
    <p:sldId id="1360" r:id="rId15"/>
    <p:sldId id="1363" r:id="rId16"/>
    <p:sldId id="1366" r:id="rId17"/>
    <p:sldId id="1369" r:id="rId18"/>
    <p:sldId id="1375" r:id="rId20"/>
    <p:sldId id="1378" r:id="rId21"/>
    <p:sldId id="1381" r:id="rId22"/>
    <p:sldId id="1384" r:id="rId23"/>
    <p:sldId id="1387" r:id="rId24"/>
    <p:sldId id="1393" r:id="rId26"/>
    <p:sldId id="1396" r:id="rId27"/>
    <p:sldId id="1399" r:id="rId28"/>
    <p:sldId id="1402" r:id="rId29"/>
    <p:sldId id="1408" r:id="rId31"/>
    <p:sldId id="1411" r:id="rId32"/>
    <p:sldId id="1414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image" Target="../media/image2.png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tags" Target="../tags/tag29.xml"/><Relationship Id="rId12" Type="http://schemas.openxmlformats.org/officeDocument/2006/relationships/tags" Target="../tags/tag30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image" Target="../media/image2.png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tags" Target="../tags/tag53.xml"/><Relationship Id="rId7" Type="http://schemas.openxmlformats.org/officeDocument/2006/relationships/tags" Target="../tags/tag54.xml"/><Relationship Id="rId8" Type="http://schemas.openxmlformats.org/officeDocument/2006/relationships/tags" Target="../tags/tag5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tags" Target="../tags/tag7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image" Target="../media/image1.png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tags" Target="../tags/tag84.xml"/><Relationship Id="rId15" Type="http://schemas.openxmlformats.org/officeDocument/2006/relationships/tags" Target="../tags/tag85.xml"/><Relationship Id="rId16" Type="http://schemas.openxmlformats.org/officeDocument/2006/relationships/tags" Target="../tags/tag86.xml"/><Relationship Id="rId17" Type="http://schemas.openxmlformats.org/officeDocument/2006/relationships/tags" Target="../tags/tag87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>
            <a:off x="2376170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romWordArt="0" horzOverflow="overflow" lIns="0" numCol="1" rIns="0" rtlCol="0" spcCol="0" tIns="0" vert="horz" vertOverflow="overflow" wrap="square">
            <a:noAutofit/>
          </a:bodyPr>
          <a:lstStyle>
            <a:defPPr>
              <a:defRPr lang="zh-CN"/>
            </a:defPPr>
            <a:lvl1pPr algn="ctr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en-US" baseline="0" b="1" cap="none" dirty="0" sz="1400" i="0" kern="1200" kumimoji="0" lang="zh-CN" noProof="1" normalizeH="0" spc="0" strike="noStrike" u="none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>
            <a:cxnSpLocks/>
          </p:cNvCxnSpPr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/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zh-CN" baseline="0" b="0" cap="none" sz="1800" i="0" kern="1200" kumimoji="0" lang="en-US" noProof="1" normalizeH="0" spc="0" strike="noStrike" u="none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avLst/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algn="ctr"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/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altLang="en-US" dirty="0" lang="zh-CN"/>
              <a:t>单击此处添加章节标题</a:t>
            </a:r>
            <a:endParaRPr altLang="en-US" dirty="0" lang="zh-CN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anchor="t" bIns="0" lIns="0" rIns="0" rtlCol="0" tIns="0" vert="horz" wrap="square">
            <a:spAutoFit/>
          </a:bodyPr>
          <a:lstStyle>
            <a:lvl1pPr algn="l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none" dirty="0" sz="6600" i="0" kern="1200" kumimoji="0" lang="en-US" noProof="1" normalizeH="0" spc="0" strike="noStrike" u="none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/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avLst/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avLst/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avLst/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41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/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all" dirty="0" sz="6600" i="0" kern="1200" kumimoji="0" lang="en-US" noProof="1" normalizeH="0" spc="0" strike="noStrike" u="none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47" name="直接箭头连接符 25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/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image" Target="../media/image3.png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tags" Target="../tags/tag90.xml"/><Relationship Id="rId16" Type="http://schemas.openxmlformats.org/officeDocument/2006/relationships/tags" Target="../tags/tag91.xml"/><Relationship Id="rId17" Type="http://schemas.openxmlformats.org/officeDocument/2006/relationships/tags" Target="../tags/tag92.xml"/><Relationship Id="rId18" Type="http://schemas.openxmlformats.org/officeDocument/2006/relationships/tags" Target="../tags/tag93.xml"/><Relationship Id="rId19" Type="http://schemas.openxmlformats.org/officeDocument/2006/relationships/tags" Target="../tags/tag94.xml"/><Relationship Id="rId20" Type="http://schemas.openxmlformats.org/officeDocument/2006/relationships/tags" Target="../tags/tag95.xml"/><Relationship Id="rId21" Type="http://schemas.openxmlformats.org/officeDocument/2006/relationships/tags" Target="../tags/tag96.xml"/><Relationship Id="rId22" Type="http://schemas.openxmlformats.org/officeDocument/2006/relationships/tags" Target="../tags/tag97.xml"/><Relationship Id="rId23" Type="http://schemas.openxmlformats.org/officeDocument/2006/relationships/tags" Target="../tags/tag98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989" r:id="rId1"/>
    <p:sldLayoutId id="2147485990" r:id="rId2"/>
    <p:sldLayoutId id="2147485991" r:id="rId3"/>
    <p:sldLayoutId id="2147485992" r:id="rId4"/>
    <p:sldLayoutId id="2147485993" r:id="rId5"/>
    <p:sldLayoutId id="2147485994" r:id="rId6"/>
    <p:sldLayoutId id="2147485995" r:id="rId7"/>
    <p:sldLayoutId id="2147485996" r:id="rId8"/>
    <p:sldLayoutId id="2147485997" r:id="rId9"/>
    <p:sldLayoutId id="2147485998" r:id="rId10"/>
    <p:sldLayoutId id="214748599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矩形 15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8"/>
          <p:cNvCxnSpPr>
            <a:cxnSpLocks/>
          </p:cNvCxnSpPr>
          <p:nvPr userDrawn="1">
            <p:custDataLst>
              <p:tags r:id="rId19"/>
            </p:custDataLst>
          </p:nvPr>
        </p:nvCxnSpPr>
        <p:spPr>
          <a:xfrm>
            <a:off x="912495" y="1212215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>
            <a:cxnSpLocks/>
          </p:cNvCxnSpPr>
          <p:nvPr userDrawn="1">
            <p:custDataLst>
              <p:tags r:id="rId20"/>
            </p:custDataLst>
          </p:nvPr>
        </p:nvCxnSpPr>
        <p:spPr>
          <a:xfrm>
            <a:off x="848995" y="1212215"/>
            <a:ext cx="818515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1"/>
            </p:custDataLst>
          </p:nvPr>
        </p:nvSpPr>
        <p:spPr>
          <a:xfrm flipH="1" flipV="1">
            <a:off x="11292840" y="0"/>
            <a:ext cx="899160" cy="77597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2"/>
            </p:custDataLst>
          </p:nvPr>
        </p:nvSpPr>
        <p:spPr>
          <a:xfrm>
            <a:off x="11129645" y="1905"/>
            <a:ext cx="1066165" cy="960755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6026" r:id="rId1"/>
    <p:sldLayoutId id="2147486027" r:id="rId2"/>
    <p:sldLayoutId id="2147486028" r:id="rId3"/>
    <p:sldLayoutId id="2147486029" r:id="rId4"/>
    <p:sldLayoutId id="2147486030" r:id="rId5"/>
    <p:sldLayoutId id="2147486031" r:id="rId6"/>
    <p:sldLayoutId id="2147486032" r:id="rId7"/>
    <p:sldLayoutId id="2147486033" r:id="rId8"/>
    <p:sldLayoutId id="2147486034" r:id="rId9"/>
    <p:sldLayoutId id="2147486035" r:id="rId10"/>
    <p:sldLayoutId id="214748603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tags" Target="../tags/tag121.xml"/><Relationship Id="rId18" Type="http://schemas.openxmlformats.org/officeDocument/2006/relationships/tags" Target="../tags/tag122.xml"/><Relationship Id="rId19" Type="http://schemas.openxmlformats.org/officeDocument/2006/relationships/tags" Target="../tags/tag123.xml"/><Relationship Id="rId20" Type="http://schemas.openxmlformats.org/officeDocument/2006/relationships/tags" Target="../tags/tag124.xml"/><Relationship Id="rId21" Type="http://schemas.openxmlformats.org/officeDocument/2006/relationships/tags" Target="../tags/tag125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tags" Target="../tags/tag158.xml"/><Relationship Id="rId14" Type="http://schemas.openxmlformats.org/officeDocument/2006/relationships/tags" Target="../tags/tag159.xml"/><Relationship Id="rId1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tags" Target="../tags/tag252.xml"/><Relationship Id="rId14" Type="http://schemas.openxmlformats.org/officeDocument/2006/relationships/tags" Target="../tags/tag253.xml"/><Relationship Id="rId15" Type="http://schemas.openxmlformats.org/officeDocument/2006/relationships/tags" Target="../tags/tag254.xml"/><Relationship Id="rId16" Type="http://schemas.openxmlformats.org/officeDocument/2006/relationships/tags" Target="../tags/tag255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tags" Target="../tags/tag284.xml"/><Relationship Id="rId14" Type="http://schemas.openxmlformats.org/officeDocument/2006/relationships/tags" Target="../tags/tag285.xml"/><Relationship Id="rId15" Type="http://schemas.openxmlformats.org/officeDocument/2006/relationships/tags" Target="../tags/tag286.xml"/><Relationship Id="rId16" Type="http://schemas.openxmlformats.org/officeDocument/2006/relationships/tags" Target="../tags/tag287.xml"/><Relationship Id="rId17" Type="http://schemas.openxmlformats.org/officeDocument/2006/relationships/tags" Target="../tags/tag288.xml"/><Relationship Id="rId18" Type="http://schemas.openxmlformats.org/officeDocument/2006/relationships/tags" Target="../tags/tag289.xml"/><Relationship Id="rId19" Type="http://schemas.openxmlformats.org/officeDocument/2006/relationships/tags" Target="../tags/tag290.xml"/><Relationship Id="rId20" Type="http://schemas.openxmlformats.org/officeDocument/2006/relationships/tags" Target="../tags/tag291.xml"/><Relationship Id="rId21" Type="http://schemas.openxmlformats.org/officeDocument/2006/relationships/tags" Target="../tags/tag292.xml"/><Relationship Id="rId22" Type="http://schemas.openxmlformats.org/officeDocument/2006/relationships/tags" Target="../tags/tag293.xml"/><Relationship Id="rId23" Type="http://schemas.openxmlformats.org/officeDocument/2006/relationships/tags" Target="../tags/tag294.xml"/><Relationship Id="rId24" Type="http://schemas.openxmlformats.org/officeDocument/2006/relationships/tags" Target="../tags/tag295.xml"/><Relationship Id="rId25" Type="http://schemas.openxmlformats.org/officeDocument/2006/relationships/tags" Target="../tags/tag296.xml"/><Relationship Id="rId26" Type="http://schemas.openxmlformats.org/officeDocument/2006/relationships/tags" Target="../tags/tag297.xml"/><Relationship Id="rId27" Type="http://schemas.openxmlformats.org/officeDocument/2006/relationships/tags" Target="../tags/tag298.xml"/><Relationship Id="rId28" Type="http://schemas.openxmlformats.org/officeDocument/2006/relationships/tags" Target="../tags/tag299.xml"/><Relationship Id="rId29" Type="http://schemas.openxmlformats.org/officeDocument/2006/relationships/tags" Target="../tags/tag300.xml"/><Relationship Id="rId30" Type="http://schemas.openxmlformats.org/officeDocument/2006/relationships/tags" Target="../tags/tag301.xml"/><Relationship Id="rId31" Type="http://schemas.openxmlformats.org/officeDocument/2006/relationships/tags" Target="../tags/tag302.xml"/><Relationship Id="rId32" Type="http://schemas.openxmlformats.org/officeDocument/2006/relationships/tags" Target="../tags/tag303.xml"/><Relationship Id="rId33" Type="http://schemas.openxmlformats.org/officeDocument/2006/relationships/tags" Target="../tags/tag304.xml"/><Relationship Id="rId34" Type="http://schemas.openxmlformats.org/officeDocument/2006/relationships/tags" Target="../tags/tag305.xml"/><Relationship Id="rId35" Type="http://schemas.openxmlformats.org/officeDocument/2006/relationships/tags" Target="../tags/tag306.xml"/><Relationship Id="rId36" Type="http://schemas.openxmlformats.org/officeDocument/2006/relationships/tags" Target="../tags/tag307.xml"/><Relationship Id="rId37" Type="http://schemas.openxmlformats.org/officeDocument/2006/relationships/tags" Target="../tags/tag308.xml"/><Relationship Id="rId38" Type="http://schemas.openxmlformats.org/officeDocument/2006/relationships/tags" Target="../tags/tag309.xml"/><Relationship Id="rId39" Type="http://schemas.openxmlformats.org/officeDocument/2006/relationships/tags" Target="../tags/tag310.xml"/><Relationship Id="rId40" Type="http://schemas.openxmlformats.org/officeDocument/2006/relationships/tags" Target="../tags/tag311.xml"/><Relationship Id="rId4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tags" Target="../tags/tag320.xml"/><Relationship Id="rId10" Type="http://schemas.openxmlformats.org/officeDocument/2006/relationships/tags" Target="../tags/tag321.xml"/><Relationship Id="rId11" Type="http://schemas.openxmlformats.org/officeDocument/2006/relationships/tags" Target="../tags/tag322.xml"/><Relationship Id="rId12" Type="http://schemas.openxmlformats.org/officeDocument/2006/relationships/tags" Target="../tags/tag323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tags" Target="../tags/tag336.xml"/><Relationship Id="rId14" Type="http://schemas.openxmlformats.org/officeDocument/2006/relationships/tags" Target="../tags/tag337.xml"/><Relationship Id="rId15" Type="http://schemas.openxmlformats.org/officeDocument/2006/relationships/tags" Target="../tags/tag338.xml"/><Relationship Id="rId16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tags" Target="../tags/tag347.xml"/><Relationship Id="rId6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20XX/01/01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建立高效的风险管理和防控体系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50" name="文本框 1"/>
          <p:cNvSpPr txBox="1"/>
          <p:nvPr>
            <p:custDataLst>
              <p:tags r:id="rId3"/>
            </p:custDataLst>
          </p:nvPr>
        </p:nvSpPr>
        <p:spPr>
          <a:xfrm>
            <a:off x="5483225" y="72390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10"/>
          <p:cNvSpPr txBox="1"/>
          <p:nvPr>
            <p:custDataLst>
              <p:tags r:id="rId4"/>
            </p:custDataLst>
          </p:nvPr>
        </p:nvSpPr>
        <p:spPr>
          <a:xfrm>
            <a:off x="7139940" y="8978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单击添加目录项标题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634355" y="14782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4" name="文本框 8"/>
          <p:cNvSpPr txBox="1"/>
          <p:nvPr>
            <p:custDataLst>
              <p:tags r:id="rId6"/>
            </p:custDataLst>
          </p:nvPr>
        </p:nvSpPr>
        <p:spPr>
          <a:xfrm>
            <a:off x="5483225" y="16954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15"/>
          <p:cNvSpPr txBox="1"/>
          <p:nvPr>
            <p:custDataLst>
              <p:tags r:id="rId7"/>
            </p:custDataLst>
          </p:nvPr>
        </p:nvSpPr>
        <p:spPr>
          <a:xfrm>
            <a:off x="7139940" y="18472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风险管理和防控的重要性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7" name="直接连接符 25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634355" y="24276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8" name="文本框 2"/>
          <p:cNvSpPr txBox="1"/>
          <p:nvPr>
            <p:custDataLst>
              <p:tags r:id="rId9"/>
            </p:custDataLst>
          </p:nvPr>
        </p:nvSpPr>
        <p:spPr>
          <a:xfrm>
            <a:off x="5483225" y="26447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10"/>
            </p:custDataLst>
          </p:nvPr>
        </p:nvSpPr>
        <p:spPr>
          <a:xfrm>
            <a:off x="7139940" y="27743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建立高效的风险管理和防控体系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9" name="直接连接符 2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634355" y="33547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文本框 9"/>
          <p:cNvSpPr txBox="1"/>
          <p:nvPr>
            <p:custDataLst>
              <p:tags r:id="rId12"/>
            </p:custDataLst>
          </p:nvPr>
        </p:nvSpPr>
        <p:spPr>
          <a:xfrm>
            <a:off x="5483225" y="35718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3"/>
            </p:custDataLst>
          </p:nvPr>
        </p:nvSpPr>
        <p:spPr>
          <a:xfrm>
            <a:off x="7139940" y="367982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风险管理和防控的具体措施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634355" y="42595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6" name="文本框 13"/>
          <p:cNvSpPr txBox="1"/>
          <p:nvPr>
            <p:custDataLst>
              <p:tags r:id="rId15"/>
            </p:custDataLst>
          </p:nvPr>
        </p:nvSpPr>
        <p:spPr>
          <a:xfrm>
            <a:off x="5483225" y="44767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05.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8" name="文本框 16"/>
          <p:cNvSpPr txBox="1"/>
          <p:nvPr>
            <p:custDataLst>
              <p:tags r:id="rId16"/>
            </p:custDataLst>
          </p:nvPr>
        </p:nvSpPr>
        <p:spPr>
          <a:xfrm>
            <a:off x="7139940" y="46062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风险管理和防控的实践案例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3" name="直接连接符 17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5634355" y="51866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0" name="文本框 20"/>
          <p:cNvSpPr txBox="1"/>
          <p:nvPr>
            <p:custDataLst>
              <p:tags r:id="rId18"/>
            </p:custDataLst>
          </p:nvPr>
        </p:nvSpPr>
        <p:spPr>
          <a:xfrm>
            <a:off x="5483225" y="54038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06.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72" name="文本框 21"/>
          <p:cNvSpPr txBox="1"/>
          <p:nvPr>
            <p:custDataLst>
              <p:tags r:id="rId19"/>
            </p:custDataLst>
          </p:nvPr>
        </p:nvSpPr>
        <p:spPr>
          <a:xfrm>
            <a:off x="7139940" y="551180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总结与展望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5" name="直接连接符 23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5634355" y="609155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  <p:sp>
        <p:nvSpPr>
          <p:cNvPr id="104893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单击此处添加章节标题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  <p:sp>
        <p:nvSpPr>
          <p:cNvPr id="104899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5556"/>
          </a:bodyPr>
          <a:p>
            <a:r>
              <a:rPr altLang="en-US" lang="zh-CN"/>
              <a:t>风险管理和防控的重要性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保护企业资产和财务安全</a:t>
            </a:r>
            <a:endParaRPr altLang="en-US" lang="zh-CN"/>
          </a:p>
        </p:txBody>
      </p:sp>
      <p:sp>
        <p:nvSpPr>
          <p:cNvPr id="104908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防止资产被盗窃或滥用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确保财务信息的准确性和完整性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避免因违规行为导致的罚款或处罚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保护企业声誉和品牌形象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确保企业稳定运营和发展</a:t>
            </a:r>
            <a:endParaRPr altLang="en-US" lang="zh-CN"/>
          </a:p>
        </p:txBody>
      </p:sp>
      <p:sp>
        <p:nvSpPr>
          <p:cNvPr id="104915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实现可持续发展，创造更多价值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6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保障员工权益，维护企业形象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增强企业竞争力，提高市场份额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7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降低经营风险，避免损失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提升企业竞争力和信誉度</a:t>
            </a:r>
            <a:endParaRPr altLang="en-US" lang="zh-CN"/>
          </a:p>
        </p:txBody>
      </p:sp>
      <p:sp>
        <p:nvSpPr>
          <p:cNvPr id="104922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2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2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2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2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防控体系能够及时发现并处理风险，避免或减少风险对企业造成的损失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风险管理能够降低企业面临的各种风险，提高企业的稳定性和可持续发展能力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高效的风险管理和防控体系能够提高企业的信誉度和市场竞争力，赢得客户的信任和支持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建立完善的风险管理和防控体系是企业长期发展的必要保障，有助于提升企业的核心竞争力和市场地位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4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2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  <p:sp>
        <p:nvSpPr>
          <p:cNvPr id="1049278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建立高效的风险管理和防控体系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制定完善的风险管理制度和流程</a:t>
            </a:r>
            <a:endParaRPr altLang="en-US" lang="zh-CN"/>
          </a:p>
        </p:txBody>
      </p:sp>
      <p:sp>
        <p:nvSpPr>
          <p:cNvPr id="104937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明确风险管理目标、原则和策略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7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建立风险识别、评估、监控和预警机制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8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制定详细的风险应对措施和预案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8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加强风险管理的培训和宣传，提高全员风险意识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建立专业的风险管理团队</a:t>
            </a:r>
            <a:endParaRPr altLang="en-US" lang="zh-CN"/>
          </a:p>
        </p:txBody>
      </p:sp>
      <p:sp>
        <p:nvSpPr>
          <p:cNvPr id="104943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具备专业知识和技能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4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具备丰富的经验和判断力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4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具备沟通和协作能力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5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具备创新和解决问题的能力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强化风险意识，提高全员风险管理素质</a:t>
            </a:r>
            <a:endParaRPr altLang="en-US" lang="zh-CN"/>
          </a:p>
        </p:txBody>
      </p:sp>
      <p:sp>
        <p:nvSpPr>
          <p:cNvPr id="104949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培养员工的风险意识：通过培训、宣传等方式，使员工充分认识到风险管理的重要性，形成全员关注、积极参与的风险管理文化。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提高员工的风险识别能力：通过培训和实践，使员工能够准确识别潜在的风险因素，及时发现并报告风险，为风险管理提供有力支持。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提升员工的风险应对能力：通过培训和演练，使员工掌握应对风险的方法和技巧，能够在风险发生时迅速、有效地应对，降低风险对企业的影响。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建立风险管理激励机制：通过设立奖励机制，鼓励员工积极参与风险管理，对在风险管理中做出突出贡献的员工给予表彰和奖励，激发全员参与风险管理的积极性。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定期进行风险评估和监控</a:t>
            </a:r>
            <a:endParaRPr altLang="en-US" lang="zh-CN"/>
          </a:p>
        </p:txBody>
      </p:sp>
      <p:sp>
        <p:nvSpPr>
          <p:cNvPr id="104956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定期评估：对项目或业务进行定期的风险评估，识别潜在的风险因素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监控措施：建立风险监控机制，实时跟踪风险的变化，及时采取应对措施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风险报告：定期生成风险报告，向上级或相关方报告风险状况和应对措施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风险应对：根据风险评估结果，制定相应的风险应对策略，降低风险对项目或业务的影响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4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6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  <p:sp>
        <p:nvSpPr>
          <p:cNvPr id="1049628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风险管理和防控的具体措施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建立健全内部控制体系</a:t>
            </a:r>
            <a:endParaRPr altLang="en-US" lang="zh-CN"/>
          </a:p>
        </p:txBody>
      </p:sp>
      <p:sp>
        <p:nvSpPr>
          <p:cNvPr id="104972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制定完善的内部控制制度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明确各部门职责和权限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建立风险评估机制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加强内部审计和监督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加强内部审计和监督</a:t>
            </a:r>
            <a:endParaRPr altLang="en-US" lang="zh-CN"/>
          </a:p>
        </p:txBody>
      </p:sp>
      <p:sp>
        <p:nvSpPr>
          <p:cNvPr id="104978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内部审计的作用：监督和检查公司的财务状况、经营成果和内部控制情况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内部审计的方法：采用多种审计方法，包括财务报表审计、内部控制审计、风险管理审计等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内部审计的频率：定期进行内部审计，确保公司财务状况的准确性和合规性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内部审计的结果：将审计结果及时报告给公司管理层和董事会，以便及时采取相应的措施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建立风险预警机制</a:t>
            </a:r>
            <a:endParaRPr altLang="en-US" lang="zh-CN"/>
          </a:p>
        </p:txBody>
      </p:sp>
      <p:sp>
        <p:nvSpPr>
          <p:cNvPr id="104983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风险预警机制的运作方式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风险预警机制的定义和作用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风险预警机制的建立流程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风险预警机制的优缺点及改进方向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制定应急预案和应对措施</a:t>
            </a:r>
            <a:endParaRPr altLang="en-US" lang="zh-CN"/>
          </a:p>
        </p:txBody>
      </p:sp>
      <p:sp>
        <p:nvSpPr>
          <p:cNvPr id="104990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明确应急预案的目的和范围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制定详细的应急预案流程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确定应对措施，包括人员、物资、设备等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定期进行应急演练，提高应对能力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6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9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  <p:sp>
        <p:nvSpPr>
          <p:cNvPr id="104997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风险管理和防控的实践案例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企业成功应对重大风险的案例分析</a:t>
            </a:r>
            <a:endParaRPr altLang="en-US" lang="zh-CN"/>
          </a:p>
        </p:txBody>
      </p:sp>
      <p:sp>
        <p:nvSpPr>
          <p:cNvPr id="1050062" name="任意多边形: 形状 16"/>
          <p:cNvSpPr/>
          <p:nvPr>
            <p:custDataLst>
              <p:tags r:id="rId1"/>
            </p:custDataLst>
          </p:nvPr>
        </p:nvSpPr>
        <p:spPr>
          <a:xfrm>
            <a:off x="838200" y="1505405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64" name="Freeform 488"/>
          <p:cNvSpPr/>
          <p:nvPr>
            <p:custDataLst>
              <p:tags r:id="rId2"/>
            </p:custDataLst>
          </p:nvPr>
        </p:nvSpPr>
        <p:spPr>
          <a:xfrm rot="5400000">
            <a:off x="5252564" y="1491224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66" name="序号"/>
          <p:cNvSpPr txBox="1"/>
          <p:nvPr>
            <p:custDataLst>
              <p:tags r:id="rId3"/>
            </p:custDataLst>
          </p:nvPr>
        </p:nvSpPr>
        <p:spPr>
          <a:xfrm>
            <a:off x="5374116" y="171204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068" name="标题"/>
          <p:cNvSpPr txBox="1"/>
          <p:nvPr>
            <p:custDataLst>
              <p:tags r:id="rId4"/>
            </p:custDataLst>
          </p:nvPr>
        </p:nvSpPr>
        <p:spPr>
          <a:xfrm>
            <a:off x="1210284" y="155605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案例背景：介绍企业所面临的重大风险及挑战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070" name="正文"/>
          <p:cNvSpPr txBox="1"/>
          <p:nvPr>
            <p:custDataLst>
              <p:tags r:id="rId5"/>
            </p:custDataLst>
          </p:nvPr>
        </p:nvSpPr>
        <p:spPr>
          <a:xfrm>
            <a:off x="1210284" y="1997016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072" name="任意多边形: 形状 17"/>
          <p:cNvSpPr/>
          <p:nvPr>
            <p:custDataLst>
              <p:tags r:id="rId6"/>
            </p:custDataLst>
          </p:nvPr>
        </p:nvSpPr>
        <p:spPr>
          <a:xfrm flipH="1">
            <a:off x="6037925" y="2029430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74" name="Freeform 488"/>
          <p:cNvSpPr/>
          <p:nvPr>
            <p:custDataLst>
              <p:tags r:id="rId7"/>
            </p:custDataLst>
          </p:nvPr>
        </p:nvSpPr>
        <p:spPr>
          <a:xfrm rot="5400000">
            <a:off x="6147997" y="2015249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76" name="序号"/>
          <p:cNvSpPr txBox="1"/>
          <p:nvPr>
            <p:custDataLst>
              <p:tags r:id="rId8"/>
            </p:custDataLst>
          </p:nvPr>
        </p:nvSpPr>
        <p:spPr>
          <a:xfrm>
            <a:off x="6251992" y="223066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dirty="0" lang="en-US">
              <a:effectLst>
                <a:outerShdw algn="ctr" blurRad="101600" rotWithShape="0" sx="102000" sy="10200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50078" name="任意多边形: 形状 2"/>
          <p:cNvSpPr/>
          <p:nvPr>
            <p:custDataLst>
              <p:tags r:id="rId9"/>
            </p:custDataLst>
          </p:nvPr>
        </p:nvSpPr>
        <p:spPr>
          <a:xfrm>
            <a:off x="838200" y="2553454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080" name="Freeform 488"/>
          <p:cNvSpPr/>
          <p:nvPr>
            <p:custDataLst>
              <p:tags r:id="rId10"/>
            </p:custDataLst>
          </p:nvPr>
        </p:nvSpPr>
        <p:spPr>
          <a:xfrm rot="5400000">
            <a:off x="5252564" y="2539273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82" name="序号"/>
          <p:cNvSpPr txBox="1"/>
          <p:nvPr>
            <p:custDataLst>
              <p:tags r:id="rId11"/>
            </p:custDataLst>
          </p:nvPr>
        </p:nvSpPr>
        <p:spPr>
          <a:xfrm>
            <a:off x="5374116" y="2759417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50084" name="任意多边形: 形状 32"/>
          <p:cNvSpPr/>
          <p:nvPr>
            <p:custDataLst>
              <p:tags r:id="rId12"/>
            </p:custDataLst>
          </p:nvPr>
        </p:nvSpPr>
        <p:spPr>
          <a:xfrm flipH="1">
            <a:off x="6037925" y="3072751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086" name="Freeform 488"/>
          <p:cNvSpPr/>
          <p:nvPr>
            <p:custDataLst>
              <p:tags r:id="rId13"/>
            </p:custDataLst>
          </p:nvPr>
        </p:nvSpPr>
        <p:spPr>
          <a:xfrm rot="5400000">
            <a:off x="6147997" y="3059245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88" name="序号"/>
          <p:cNvSpPr txBox="1"/>
          <p:nvPr>
            <p:custDataLst>
              <p:tags r:id="rId14"/>
            </p:custDataLst>
          </p:nvPr>
        </p:nvSpPr>
        <p:spPr>
          <a:xfrm>
            <a:off x="6251992" y="327128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04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90" name="任意多边形: 形状 12"/>
          <p:cNvSpPr/>
          <p:nvPr>
            <p:custDataLst>
              <p:tags r:id="rId15"/>
            </p:custDataLst>
          </p:nvPr>
        </p:nvSpPr>
        <p:spPr>
          <a:xfrm>
            <a:off x="838200" y="3600827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092" name="Freeform 488"/>
          <p:cNvSpPr/>
          <p:nvPr>
            <p:custDataLst>
              <p:tags r:id="rId16"/>
            </p:custDataLst>
          </p:nvPr>
        </p:nvSpPr>
        <p:spPr>
          <a:xfrm rot="5400000">
            <a:off x="5252564" y="3587321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94" name="序号"/>
          <p:cNvSpPr txBox="1"/>
          <p:nvPr>
            <p:custDataLst>
              <p:tags r:id="rId17"/>
            </p:custDataLst>
          </p:nvPr>
        </p:nvSpPr>
        <p:spPr>
          <a:xfrm>
            <a:off x="5374116" y="380746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50096" name="任意多边形: 形状 22"/>
          <p:cNvSpPr/>
          <p:nvPr>
            <p:custDataLst>
              <p:tags r:id="rId18"/>
            </p:custDataLst>
          </p:nvPr>
        </p:nvSpPr>
        <p:spPr>
          <a:xfrm flipH="1">
            <a:off x="6037925" y="4116748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098" name="Freeform 488"/>
          <p:cNvSpPr/>
          <p:nvPr>
            <p:custDataLst>
              <p:tags r:id="rId19"/>
            </p:custDataLst>
          </p:nvPr>
        </p:nvSpPr>
        <p:spPr>
          <a:xfrm rot="5400000">
            <a:off x="6147997" y="4102567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00" name="序号"/>
          <p:cNvSpPr txBox="1"/>
          <p:nvPr>
            <p:custDataLst>
              <p:tags r:id="rId20"/>
            </p:custDataLst>
          </p:nvPr>
        </p:nvSpPr>
        <p:spPr>
          <a:xfrm>
            <a:off x="6251992" y="4314608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06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02" name="任意多边形: 形状 27"/>
          <p:cNvSpPr/>
          <p:nvPr>
            <p:custDataLst>
              <p:tags r:id="rId21"/>
            </p:custDataLst>
          </p:nvPr>
        </p:nvSpPr>
        <p:spPr>
          <a:xfrm>
            <a:off x="838200" y="4648876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104" name="Freeform 488"/>
          <p:cNvSpPr/>
          <p:nvPr>
            <p:custDataLst>
              <p:tags r:id="rId22"/>
            </p:custDataLst>
          </p:nvPr>
        </p:nvSpPr>
        <p:spPr>
          <a:xfrm rot="5400000">
            <a:off x="5252564" y="4634695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06" name="序号"/>
          <p:cNvSpPr txBox="1"/>
          <p:nvPr>
            <p:custDataLst>
              <p:tags r:id="rId23"/>
            </p:custDataLst>
          </p:nvPr>
        </p:nvSpPr>
        <p:spPr>
          <a:xfrm>
            <a:off x="5374116" y="485551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07</a:t>
            </a:r>
            <a:endParaRPr dirty="0" lang="en-US"/>
          </a:p>
        </p:txBody>
      </p:sp>
      <p:sp>
        <p:nvSpPr>
          <p:cNvPr id="1050108" name="任意多边形: 形状 37"/>
          <p:cNvSpPr/>
          <p:nvPr>
            <p:custDataLst>
              <p:tags r:id="rId24"/>
            </p:custDataLst>
          </p:nvPr>
        </p:nvSpPr>
        <p:spPr>
          <a:xfrm flipH="1">
            <a:off x="6037925" y="5160069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110" name="Freeform 488"/>
          <p:cNvSpPr/>
          <p:nvPr>
            <p:custDataLst>
              <p:tags r:id="rId25"/>
            </p:custDataLst>
          </p:nvPr>
        </p:nvSpPr>
        <p:spPr>
          <a:xfrm rot="5400000">
            <a:off x="6147997" y="5146564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12" name="序号"/>
          <p:cNvSpPr txBox="1"/>
          <p:nvPr>
            <p:custDataLst>
              <p:tags r:id="rId26"/>
            </p:custDataLst>
          </p:nvPr>
        </p:nvSpPr>
        <p:spPr>
          <a:xfrm>
            <a:off x="6251992" y="535860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08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14" name="标题"/>
          <p:cNvSpPr txBox="1"/>
          <p:nvPr>
            <p:custDataLst>
              <p:tags r:id="rId27"/>
            </p:custDataLst>
          </p:nvPr>
        </p:nvSpPr>
        <p:spPr>
          <a:xfrm>
            <a:off x="7392555" y="206927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风险管理策略：阐述企业在风险管理和防控方面的策略和措施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116" name="正文"/>
          <p:cNvSpPr txBox="1"/>
          <p:nvPr>
            <p:custDataLst>
              <p:tags r:id="rId28"/>
            </p:custDataLst>
          </p:nvPr>
        </p:nvSpPr>
        <p:spPr>
          <a:xfrm>
            <a:off x="7392555" y="250956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118" name="标题"/>
          <p:cNvSpPr txBox="1"/>
          <p:nvPr>
            <p:custDataLst>
              <p:tags r:id="rId29"/>
            </p:custDataLst>
          </p:nvPr>
        </p:nvSpPr>
        <p:spPr>
          <a:xfrm>
            <a:off x="1210284" y="2605451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实施过程：详细描述企业如何成功应对重大风险的过程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120" name="正文"/>
          <p:cNvSpPr txBox="1"/>
          <p:nvPr>
            <p:custDataLst>
              <p:tags r:id="rId30"/>
            </p:custDataLst>
          </p:nvPr>
        </p:nvSpPr>
        <p:spPr>
          <a:xfrm>
            <a:off x="1210284" y="304574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122" name="标题"/>
          <p:cNvSpPr txBox="1"/>
          <p:nvPr>
            <p:custDataLst>
              <p:tags r:id="rId31"/>
            </p:custDataLst>
          </p:nvPr>
        </p:nvSpPr>
        <p:spPr>
          <a:xfrm>
            <a:off x="7392555" y="3117996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000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效果评估：分析企业在应对重大风险后的效果和影响  企业成功应对重大风险的案例分析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124" name="正文"/>
          <p:cNvSpPr txBox="1"/>
          <p:nvPr>
            <p:custDataLst>
              <p:tags r:id="rId32"/>
            </p:custDataLst>
          </p:nvPr>
        </p:nvSpPr>
        <p:spPr>
          <a:xfrm>
            <a:off x="7392555" y="3558284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企业成功应对重大风险的案例分析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126" name="标题"/>
          <p:cNvSpPr txBox="1"/>
          <p:nvPr>
            <p:custDataLst>
              <p:tags r:id="rId33"/>
            </p:custDataLst>
          </p:nvPr>
        </p:nvSpPr>
        <p:spPr>
          <a:xfrm>
            <a:off x="1210284" y="364742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案例背景：介绍企业所面临的重大风险及挑战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128" name="正文"/>
          <p:cNvSpPr txBox="1"/>
          <p:nvPr>
            <p:custDataLst>
              <p:tags r:id="rId34"/>
            </p:custDataLst>
          </p:nvPr>
        </p:nvSpPr>
        <p:spPr>
          <a:xfrm>
            <a:off x="1210284" y="408771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130" name="标题"/>
          <p:cNvSpPr txBox="1"/>
          <p:nvPr>
            <p:custDataLst>
              <p:tags r:id="rId35"/>
            </p:custDataLst>
          </p:nvPr>
        </p:nvSpPr>
        <p:spPr>
          <a:xfrm>
            <a:off x="7392555" y="4170096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风险管理策略：阐述企业在风险管理和防控方面的策略和措施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132" name="正文"/>
          <p:cNvSpPr txBox="1"/>
          <p:nvPr>
            <p:custDataLst>
              <p:tags r:id="rId36"/>
            </p:custDataLst>
          </p:nvPr>
        </p:nvSpPr>
        <p:spPr>
          <a:xfrm>
            <a:off x="7392555" y="4610384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134" name="标题"/>
          <p:cNvSpPr txBox="1"/>
          <p:nvPr>
            <p:custDataLst>
              <p:tags r:id="rId37"/>
            </p:custDataLst>
          </p:nvPr>
        </p:nvSpPr>
        <p:spPr>
          <a:xfrm>
            <a:off x="1210284" y="4681965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实施过程：详细描述企业如何成功应对重大风险的过程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136" name="正文"/>
          <p:cNvSpPr txBox="1"/>
          <p:nvPr>
            <p:custDataLst>
              <p:tags r:id="rId38"/>
            </p:custDataLst>
          </p:nvPr>
        </p:nvSpPr>
        <p:spPr>
          <a:xfrm>
            <a:off x="1210284" y="5122928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138" name="标题"/>
          <p:cNvSpPr txBox="1"/>
          <p:nvPr>
            <p:custDataLst>
              <p:tags r:id="rId39"/>
            </p:custDataLst>
          </p:nvPr>
        </p:nvSpPr>
        <p:spPr>
          <a:xfrm>
            <a:off x="7392555" y="5206664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效果评估：分析企业在应对重大风险后的效果和影响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140" name="正文"/>
          <p:cNvSpPr txBox="1"/>
          <p:nvPr>
            <p:custDataLst>
              <p:tags r:id="rId40"/>
            </p:custDataLst>
          </p:nvPr>
        </p:nvSpPr>
        <p:spPr>
          <a:xfrm>
            <a:off x="7392555" y="5647628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企业在风险管理和防控方面的经验分享</a:t>
            </a:r>
            <a:endParaRPr altLang="en-US" lang="zh-CN"/>
          </a:p>
        </p:txBody>
      </p:sp>
      <p:sp>
        <p:nvSpPr>
          <p:cNvPr id="105018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风险识别与评估：企业应建立完善的风险识别与评估机制，及时发现潜在风险，并对其进行评估和分类。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风险应对策略：针对不同类型和级别的风险，企业应制定相应的应对策略，包括预防措施、应急预案和恢复计划等。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风险监控与报告：企业应建立风险监控机制，定期对风险进行监测和报告，及时发现并处理风险事件，确保风险管理和防控工作的有效实施。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经验总结与分享：企业应总结在风险管理和防控方面的经验，分享给其他企业或组织，促进风险管理领域的共同进步。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企业未来在风险管理和防控方面的规划和发展</a:t>
            </a:r>
            <a:endParaRPr altLang="en-US" lang="zh-CN"/>
          </a:p>
        </p:txBody>
      </p:sp>
      <p:sp>
        <p:nvSpPr>
          <p:cNvPr id="1050246" name="矩形 3"/>
          <p:cNvSpPr/>
          <p:nvPr>
            <p:custDataLst>
              <p:tags r:id="rId1"/>
            </p:custDataLst>
          </p:nvPr>
        </p:nvSpPr>
        <p:spPr>
          <a:xfrm>
            <a:off x="1187449" y="1762817"/>
            <a:ext cx="4714719" cy="119024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248" name="矩形 13"/>
          <p:cNvSpPr/>
          <p:nvPr>
            <p:custDataLst>
              <p:tags r:id="rId2"/>
            </p:custDataLst>
          </p:nvPr>
        </p:nvSpPr>
        <p:spPr>
          <a:xfrm>
            <a:off x="838200" y="1762817"/>
            <a:ext cx="170321" cy="119024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50250" name="文本框 4"/>
          <p:cNvSpPr txBox="1"/>
          <p:nvPr>
            <p:custDataLst>
              <p:tags r:id="rId3"/>
            </p:custDataLst>
          </p:nvPr>
        </p:nvSpPr>
        <p:spPr>
          <a:xfrm>
            <a:off x="1367608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建立完善的风险管理和防控体系，提高企业应对风险的能力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2" name="矩形 39"/>
          <p:cNvSpPr/>
          <p:nvPr>
            <p:custDataLst>
              <p:tags r:id="rId4"/>
            </p:custDataLst>
          </p:nvPr>
        </p:nvSpPr>
        <p:spPr>
          <a:xfrm>
            <a:off x="1187449" y="3175801"/>
            <a:ext cx="4714719" cy="119024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254" name="矩形 5"/>
          <p:cNvSpPr/>
          <p:nvPr>
            <p:custDataLst>
              <p:tags r:id="rId5"/>
            </p:custDataLst>
          </p:nvPr>
        </p:nvSpPr>
        <p:spPr>
          <a:xfrm>
            <a:off x="838200" y="3175801"/>
            <a:ext cx="170321" cy="119024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256" name="文本框 41"/>
          <p:cNvSpPr txBox="1"/>
          <p:nvPr>
            <p:custDataLst>
              <p:tags r:id="rId6"/>
            </p:custDataLst>
          </p:nvPr>
        </p:nvSpPr>
        <p:spPr>
          <a:xfrm>
            <a:off x="1367608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加强风险评估和预警，及时发现潜在风险并采取措施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8" name="矩形 12"/>
          <p:cNvSpPr/>
          <p:nvPr>
            <p:custDataLst>
              <p:tags r:id="rId7"/>
            </p:custDataLst>
          </p:nvPr>
        </p:nvSpPr>
        <p:spPr>
          <a:xfrm>
            <a:off x="1187449" y="4588784"/>
            <a:ext cx="4714719" cy="119024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260" name="矩形 17"/>
          <p:cNvSpPr/>
          <p:nvPr>
            <p:custDataLst>
              <p:tags r:id="rId8"/>
            </p:custDataLst>
          </p:nvPr>
        </p:nvSpPr>
        <p:spPr>
          <a:xfrm>
            <a:off x="838200" y="4588784"/>
            <a:ext cx="170321" cy="119024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262" name="文本框 19"/>
          <p:cNvSpPr txBox="1"/>
          <p:nvPr>
            <p:custDataLst>
              <p:tags r:id="rId9"/>
            </p:custDataLst>
          </p:nvPr>
        </p:nvSpPr>
        <p:spPr>
          <a:xfrm>
            <a:off x="1367608" y="4691469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推动数字化转型，利用先进技术提高风险管理和防控效率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4" name="矩形 49"/>
          <p:cNvSpPr/>
          <p:nvPr>
            <p:custDataLst>
              <p:tags r:id="rId10"/>
            </p:custDataLst>
          </p:nvPr>
        </p:nvSpPr>
        <p:spPr>
          <a:xfrm>
            <a:off x="6638935" y="1762817"/>
            <a:ext cx="4714719" cy="119024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266" name="矩形 26"/>
          <p:cNvSpPr/>
          <p:nvPr>
            <p:custDataLst>
              <p:tags r:id="rId11"/>
            </p:custDataLst>
          </p:nvPr>
        </p:nvSpPr>
        <p:spPr>
          <a:xfrm>
            <a:off x="6289686" y="1762817"/>
            <a:ext cx="170321" cy="119024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268" name="文本框 27"/>
          <p:cNvSpPr txBox="1"/>
          <p:nvPr>
            <p:custDataLst>
              <p:tags r:id="rId12"/>
            </p:custDataLst>
          </p:nvPr>
        </p:nvSpPr>
        <p:spPr>
          <a:xfrm>
            <a:off x="6819094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加强员工培训和教育，提高全员风险意识和应对能力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0" name="矩形 64"/>
          <p:cNvSpPr/>
          <p:nvPr>
            <p:custDataLst>
              <p:tags r:id="rId13"/>
            </p:custDataLst>
          </p:nvPr>
        </p:nvSpPr>
        <p:spPr>
          <a:xfrm>
            <a:off x="6638935" y="3175801"/>
            <a:ext cx="4714719" cy="1190244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272" name="矩形 65"/>
          <p:cNvSpPr/>
          <p:nvPr>
            <p:custDataLst>
              <p:tags r:id="rId14"/>
            </p:custDataLst>
          </p:nvPr>
        </p:nvSpPr>
        <p:spPr>
          <a:xfrm>
            <a:off x="6289686" y="3175801"/>
            <a:ext cx="170321" cy="1190244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274" name="文本框 66"/>
          <p:cNvSpPr txBox="1"/>
          <p:nvPr>
            <p:custDataLst>
              <p:tags r:id="rId15"/>
            </p:custDataLst>
          </p:nvPr>
        </p:nvSpPr>
        <p:spPr>
          <a:xfrm>
            <a:off x="6819094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建立风险管理和防控的长效机制，确保企业持续稳健发展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4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3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  <p:sp>
        <p:nvSpPr>
          <p:cNvPr id="1050318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8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100000"/>
          </a:bodyPr>
          <a:p>
            <a:r>
              <a:rPr altLang="en-US" lang="zh-CN"/>
              <a:t>总结高效的风险管理和防控体系的重要性和实践经验</a:t>
            </a:r>
            <a:endParaRPr altLang="en-US" lang="zh-CN"/>
          </a:p>
        </p:txBody>
      </p:sp>
      <p:sp>
        <p:nvSpPr>
          <p:cNvPr id="1050410" name="正文"/>
          <p:cNvSpPr txBox="1"/>
          <p:nvPr>
            <p:custDataLst>
              <p:tags r:id="rId1"/>
            </p:custDataLst>
          </p:nvPr>
        </p:nvSpPr>
        <p:spPr>
          <a:xfrm>
            <a:off x="2847421" y="136440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总结：建立高效的风险管理和防控体系的重要性和实践经验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2" name="正文"/>
          <p:cNvSpPr txBox="1"/>
          <p:nvPr>
            <p:custDataLst>
              <p:tags r:id="rId2"/>
            </p:custDataLst>
          </p:nvPr>
        </p:nvSpPr>
        <p:spPr>
          <a:xfrm>
            <a:off x="2847421" y="235297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风险管理：识别、评估、控制和监控风险，降低风险对企业的影响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4" name="正文"/>
          <p:cNvSpPr txBox="1"/>
          <p:nvPr>
            <p:custDataLst>
              <p:tags r:id="rId3"/>
            </p:custDataLst>
          </p:nvPr>
        </p:nvSpPr>
        <p:spPr>
          <a:xfrm>
            <a:off x="2847421" y="334153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防控体系：建立完善的防控体系，包括预防、控制、补救和改进等方面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6" name="正文"/>
          <p:cNvSpPr txBox="1"/>
          <p:nvPr>
            <p:custDataLst>
              <p:tags r:id="rId4"/>
            </p:custDataLst>
          </p:nvPr>
        </p:nvSpPr>
        <p:spPr>
          <a:xfrm>
            <a:off x="2847421" y="433010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实践经验：分享成功的实践经验，包括风险管理和防控体系的建立、实施和改进等方面的经验和教训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8" name="正文"/>
          <p:cNvSpPr txBox="1"/>
          <p:nvPr>
            <p:custDataLst>
              <p:tags r:id="rId5"/>
            </p:custDataLst>
          </p:nvPr>
        </p:nvSpPr>
        <p:spPr>
          <a:xfrm>
            <a:off x="2847421" y="531867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未来展望：展望未来，探讨如何进一步完善高效的风险管理和防控体系，提高企业的竞争力和可持续发展能力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8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5556"/>
          </a:bodyPr>
          <a:p>
            <a:r>
              <a:rPr altLang="en-US" lang="zh-CN"/>
              <a:t>展望未来企业在风险管理和防控方面的发展趋势和挑战</a:t>
            </a:r>
            <a:endParaRPr altLang="en-US" lang="zh-CN"/>
          </a:p>
        </p:txBody>
      </p:sp>
      <p:sp>
        <p:nvSpPr>
          <p:cNvPr id="1050460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6250"/>
          </a:bodyPr>
          <a:p>
            <a:r>
              <a:rPr altLang="en-US" lang="zh-CN"/>
              <a:t>发展趋势：随着技术的不断进步，企业将更加注重风险管理和防控的数字化和智能化，提高风险识别和应对能力。</a:t>
            </a:r>
            <a:endParaRPr altLang="en-US" lang="zh-CN"/>
          </a:p>
          <a:p>
            <a:r>
              <a:rPr altLang="en-US" lang="zh-CN"/>
              <a:t>挑战：未来企业将面临更加复杂多变的风险环境和挑战，需要不断加强自身风险管理和防控能力，同时加强与政府、行业协会等各方面的合作，共同应对风险挑战。  以下是用户提供的信息和标题： 我正在写一份主题为“千里江山图诗歌鉴赏”的PPT,现在准备介绍“诗歌鉴赏”,请帮我生成“诗歌主题”为标题的内容 诗歌主题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我正在写一份主题为“千里江山图诗歌鉴赏”的PPT,现在准备介绍“诗歌鉴赏”,请帮我生成“诗歌主题”为标题的内容</a:t>
            </a:r>
            <a:endParaRPr altLang="en-US" lang="zh-CN"/>
          </a:p>
          <a:p>
            <a:pPr lvl="1"/>
            <a:r>
              <a:rPr altLang="en-US" lang="zh-CN"/>
              <a:t>诗歌主题</a:t>
            </a:r>
            <a:endParaRPr altLang="en-US" lang="zh-CN"/>
          </a:p>
          <a:p>
            <a:r>
              <a:rPr altLang="en-US" lang="zh-CN"/>
              <a:t>自然景色：千里江山图以自然景色为主要表现对象，通过生动的描绘展现出壮丽的山河景色。</a:t>
            </a:r>
            <a:endParaRPr altLang="en-US" lang="zh-CN"/>
          </a:p>
          <a:p>
            <a:r>
              <a:rPr altLang="en-US" lang="zh-CN"/>
              <a:t>人生感悟：诗歌中蕴含着诗人对人生的感悟和思考，通过自然景色的描绘表达出对人生的感慨和思考。</a:t>
            </a:r>
            <a:endParaRPr altLang="en-US" lang="zh-CN"/>
          </a:p>
          <a:p>
            <a:r>
              <a:rPr altLang="en-US" lang="zh-CN"/>
              <a:t>思乡怀旧：诗歌中表达了诗人对故乡、亲友的思念和怀想，通过描绘自然景色来抒发情感。</a:t>
            </a:r>
            <a:endParaRPr altLang="en-US" lang="zh-CN"/>
          </a:p>
          <a:p>
            <a:r>
              <a:rPr altLang="en-US" lang="zh-CN"/>
              <a:t>民族自豪感：诗歌中表达了诗人对祖国的热爱和自豪感，通过描绘壮丽的山河景色来展现民族自豪感。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00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>
            <a:normAutofit lnSpcReduction="10000"/>
          </a:bodyPr>
          <a:p>
            <a:r>
              <a:rPr altLang="zh-CN" lang="en-US"/>
              <a:t>Thank you</a:t>
            </a:r>
            <a:endParaRPr altLang="zh-CN" lang="en-US"/>
          </a:p>
        </p:txBody>
      </p:sp>
      <p:sp>
        <p:nvSpPr>
          <p:cNvPr id="105050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504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1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2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UNIT_TYPE" val="i"/>
  <p:tag name="KSO_WM_UNIT_INDEX" val="6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UNIT_TYPE" val="i"/>
  <p:tag name="KSO_WM_UNIT_INDEX" val="7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UNIT_TYPE" val="i"/>
  <p:tag name="KSO_WM_UNIT_INDEX" val="8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UNIT_TYPE" val="i"/>
  <p:tag name="KSO_WM_UNIT_INDEX" val="9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3.0"/>
  <p:tag name="KSO_WM_BEAUTIFY_FLAG" val="#wm#"/>
  <p:tag name="KSO_WM_UNIT_NOCLEAR" val="0"/>
  <p:tag name="KSO_WM_UNIT_SUBTYPE" val="c"/>
  <p:tag name="KSO_WM_UNIT_PRESET_TEXT" val="日期时间占位符"/>
  <p:tag name="KSO_WM_UNIT_VALUE" val="12"/>
  <p:tag name="KSO_WM_UNIT_TYPE" val="f"/>
  <p:tag name="KSO_WM_UNIT_INDEX" val="3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UNIT_TYPE" val="i"/>
  <p:tag name="KSO_WM_UNIT_INDEX" val="5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UNIT_TYPE" val="i"/>
  <p:tag name="KSO_WM_UNIT_INDEX" val="6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"/>
  <p:tag name="KSO_WM_UNIT_NOCLEAR" val="0"/>
  <p:tag name="KSO_WM_UNIT_VALUE" val="29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UNIT_TYPE" val="i"/>
  <p:tag name="KSO_WM_UNIT_INDEX" val="4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UNIT_TYPE" val="i"/>
  <p:tag name="KSO_WM_UNIT_INDEX" val="5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73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1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2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TYPE" val="i"/>
  <p:tag name="KSO_WM_UNIT_INDEX" val="4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TYPE" val="i"/>
  <p:tag name="KSO_WM_UNIT_INDEX" val="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UNIT_TYPE" val="i"/>
  <p:tag name="KSO_WM_UNIT_INDEX" val="10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24"/>
  <p:tag name="KSO_WM_TEMPLATE_THUMBS_INDEX" val="1、9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24_1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单击此处添加副标题"/>
</p:tagLst>
</file>

<file path=ppt/tags/tag100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1224_1*f*3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SUBTYPE" val="g"/>
  <p:tag name="KSO_WM_UNIT_PRESET_TEXT" val="稻壳学院"/>
</p:tagLst>
</file>

<file path=ppt/tags/tag101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24_1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20XX/01/01"/>
</p:tagLst>
</file>

<file path=ppt/tags/tag102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1224_1*f*2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汇报人：WPS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24_1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VALUE" val="14"/>
  <p:tag name="KSO_WM_UNIT_PRESET_TEXT" val="单击此处 添加文档标题"/>
</p:tagLst>
</file>

<file path=ppt/tags/tag104.xml><?xml version="1.0" encoding="utf-8"?>
<p:tagLst xmlns:p="http://schemas.openxmlformats.org/presentationml/2006/main">
  <p:tag name="KSO_WM_SLIDE_ID" val="custom2023122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24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PRESET_TEXT" val="01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1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1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PRESET_TEXT" val="02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2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2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PRESET_TEXT" val="03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3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3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PRESET_TEXT" val="04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4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PRESET_TEXT" val="05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5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PRESET_TEXT" val="06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6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6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SLIDE_ID" val="custom20231224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24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2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3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6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71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2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2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6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71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1_7*l_h_i*1_1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1_7*l_h_i*1_1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1_7*l_h_i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1_7*l_h_a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1_7*l_h_f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1_7*l_h_i*1_2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1_7*l_h_i*1_2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1_7*l_h_i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1_7*l_h_i*1_3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1_7*l_h_i*1_3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1_7*l_h_i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1_7*l_h_i*1_4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1_7*l_h_i*1_4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1_7*l_h_i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1_7*l_h_i*1_5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1_7*l_h_i*1_5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1_7*l_h_i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1_7*l_h_i*1_6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1_7*l_h_i*1_6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1_7*l_h_i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1_7*l_h_i*1_7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1_7*l_h_i*1_7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1_7*l_h_i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2"/>
  <p:tag name="KSO_WM_UNIT_ID" val="diagram20231401_7*l_h_i*1_8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3"/>
  <p:tag name="KSO_WM_UNIT_ID" val="diagram20231401_7*l_h_i*1_8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8_1"/>
  <p:tag name="KSO_WM_UNIT_ID" val="diagram20231401_7*l_h_i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1_7*l_h_a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1_7*l_h_f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1_7*l_h_a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1_7*l_h_f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1_7*l_h_a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1_7*l_h_f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1_7*l_h_a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1_7*l_h_f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1_7*l_h_a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1_7*l_h_f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1_7*l_h_a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1_7*l_h_f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8_1"/>
  <p:tag name="KSO_WM_UNIT_ID" val="diagram20231401_7*l_h_a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1401_7*l_h_f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4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4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4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4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4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4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4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4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4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4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4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4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4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4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4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4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42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4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4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4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4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4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8"/>
  <p:tag name="KSO_WM_UNIT_TYPE" val="f"/>
  <p:tag name="KSO_WM_UNIT_INDEX" val="1"/>
  <p:tag name="KSO_WM_UNIT_SUBTYPE" val="g"/>
  <p:tag name="KSO_WM_UNIT_PRESET_TEXT" val="稻壳学院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51.xml><?xml version="1.0" encoding="utf-8"?>
<p:tagLst xmlns:p="http://schemas.openxmlformats.org/presentationml/2006/main">
  <p:tag name="KSO_WM_SLIDE_ID" val="custom2023122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24"/>
  <p:tag name="KSO_WM_SLIDE_TYPE" val="endPage"/>
  <p:tag name="KSO_WM_SLIDE_SUBTYPE" val="pureTxt"/>
  <p:tag name="KSO_WM_SLIDE_LAYOUT" val="a_b_f"/>
  <p:tag name="KSO_WM_SLIDE_LAYOUT_CNT" val="1_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DLT-A0</dc:creator>
  <dcterms:created xsi:type="dcterms:W3CDTF">2023-12-19T13:38:33Z</dcterms:created>
  <dcterms:modified xsi:type="dcterms:W3CDTF">2023-12-19T13:38:33Z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f8e6bba8b1ba440d858e93616af39d66_21</vt:lpwstr>
  </property>
</Properties>
</file>