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93" r:id="rId1"/>
    <p:sldMasterId id="2147487730" r:id="rId2"/>
  </p:sldMasterIdLst>
  <p:notesMasterIdLst>
    <p:notesMasterId r:id="rId3"/>
  </p:notesMasterIdLst>
  <p:sldIdLst>
    <p:sldId id="2116" r:id="rId4"/>
    <p:sldId id="2120" r:id="rId5"/>
    <p:sldId id="2125" r:id="rId6"/>
    <p:sldId id="2130" r:id="rId7"/>
    <p:sldId id="2137" r:id="rId9"/>
    <p:sldId id="2140" r:id="rId10"/>
    <p:sldId id="2143" r:id="rId11"/>
    <p:sldId id="2146" r:id="rId12"/>
    <p:sldId id="2150" r:id="rId13"/>
    <p:sldId id="2157" r:id="rId15"/>
    <p:sldId id="2160" r:id="rId16"/>
    <p:sldId id="2163" r:id="rId17"/>
    <p:sldId id="2166" r:id="rId18"/>
    <p:sldId id="2170" r:id="rId19"/>
    <p:sldId id="2177" r:id="rId21"/>
    <p:sldId id="2180" r:id="rId22"/>
    <p:sldId id="2183" r:id="rId23"/>
    <p:sldId id="2186" r:id="rId24"/>
    <p:sldId id="2190" r:id="rId25"/>
    <p:sldId id="2197" r:id="rId27"/>
    <p:sldId id="2200" r:id="rId28"/>
    <p:sldId id="2203" r:id="rId29"/>
    <p:sldId id="2206" r:id="rId30"/>
    <p:sldId id="2210" r:id="rId31"/>
    <p:sldId id="2217" r:id="rId33"/>
    <p:sldId id="2220" r:id="rId34"/>
    <p:sldId id="2223" r:id="rId35"/>
    <p:sldId id="2226" r:id="rId36"/>
    <p:sldId id="222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94" r:id="rId1"/>
    <p:sldLayoutId id="2147487695" r:id="rId2"/>
    <p:sldLayoutId id="2147487696" r:id="rId3"/>
    <p:sldLayoutId id="2147487697" r:id="rId4"/>
    <p:sldLayoutId id="2147487698" r:id="rId5"/>
    <p:sldLayoutId id="2147487699" r:id="rId6"/>
    <p:sldLayoutId id="2147487700" r:id="rId7"/>
    <p:sldLayoutId id="2147487701" r:id="rId8"/>
    <p:sldLayoutId id="2147487702" r:id="rId9"/>
    <p:sldLayoutId id="2147487703" r:id="rId10"/>
    <p:sldLayoutId id="21474877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31" r:id="rId1"/>
    <p:sldLayoutId id="2147487732" r:id="rId2"/>
    <p:sldLayoutId id="2147487733" r:id="rId3"/>
    <p:sldLayoutId id="2147487734" r:id="rId4"/>
    <p:sldLayoutId id="2147487735" r:id="rId5"/>
    <p:sldLayoutId id="2147487736" r:id="rId6"/>
    <p:sldLayoutId id="2147487737" r:id="rId7"/>
    <p:sldLayoutId id="2147487738" r:id="rId8"/>
    <p:sldLayoutId id="2147487739" r:id="rId9"/>
    <p:sldLayoutId id="2147487740" r:id="rId10"/>
    <p:sldLayoutId id="21474877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2024年生物化学行业工作总结及展望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2024年生物化学行业工作总结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生物化学行业发展趋势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生物化学行业未来展望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生物化学行业政策建议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生物化学行业企业战略建议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2024年生物化学行业工作总结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2024年生物化学行业规模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主要驱动因素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0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生物化学技术在医疗健康领域的应用取得了显著进展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生物制药产业在研发和生产方面取得了重要突破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生物基材料在环保和可持续发展方面发挥了重要作用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生物化学行业在人才培养和科技创新方面取得了显著成果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</a:t>
            </a:r>
            <a:endParaRPr altLang="en-US" lang="zh-CN"/>
          </a:p>
        </p:txBody>
      </p:sp>
      <p:sp>
        <p:nvSpPr>
          <p:cNvPr id="10491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行业技术创新对市场拓展的推动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行业技术创新对生产效率的提升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行业技术创新对产品研发的影响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生物化学行业在2024年的技术创新成果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行业挑战与问题</a:t>
            </a:r>
            <a:endParaRPr altLang="en-US" lang="zh-CN"/>
          </a:p>
        </p:txBody>
      </p:sp>
      <p:sp>
        <p:nvSpPr>
          <p:cNvPr id="10491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技术创新不足：尽管生物化学行业在某些领域已经取得了显著进展，但在一些关键领域仍然存在技术瓶颈和挑战，需要加强技术创新和研发。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人才短缺：生物化学行业需要具备高素质的人才支持，包括科研人员、技术人员、管理人员等，但目前行业人才短缺现象较为突出。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1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市场竞争激烈：生物化学行业面临着来自国内外众多企业的竞争，需要不断提高产品质量和技术水平以保持竞争优势。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1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法规政策限制：生物化学行业受到严格的法规政策限制，需要遵守相关法规和标准，确保产品的安全性和有效性。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生物化学行业发展趋势</a:t>
            </a:r>
            <a:endParaRPr altLang="en-US" dirty="0" lang="zh-CN"/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生物化学技术发展方向</a:t>
            </a:r>
            <a:endParaRPr altLang="en-US" lang="zh-CN"/>
          </a:p>
        </p:txBody>
      </p:sp>
      <p:sp>
        <p:nvSpPr>
          <p:cNvPr id="1049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基因编辑技术：CRISPR-Cas9等基因编辑工具在生物化学领域的应用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蛋白质组学技术：高通量蛋白质组学在生物化学领域的应用，为疾病诊断和治疗提供新思路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代谢组学技术：代谢组学在生物化学领域的应用，为药物研发和疾病治疗提供新方向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合成生物学技术：合成生物学在生物化学领域的应用，为生物制药和生物能源等领域提供新途径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生物化学行业应用领域拓展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生物医药领域：利用生物化学技术研发新药、疫苗等，提高医疗水平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农业领域：通过生物化学技术改良作物品种，提高农产品产量和质量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环保领域：利用生物化学技术处理废水、废气等，保护环境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食品领域：通过生物化学技术研发新型食品添加剂、功能性食品等，满足消费者需求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能源领域：利用生物化学技术生产生物燃料，降低对化石燃料的依赖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化工领域：通过生物化学技术生产生物塑料、生物纤维等，替代传统化工产品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生物化学行业政策环境分析</a:t>
            </a:r>
            <a:endParaRPr altLang="en-US" lang="zh-CN"/>
          </a:p>
        </p:txBody>
      </p:sp>
      <p:sp>
        <p:nvSpPr>
          <p:cNvPr id="10494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产业布局：各地政府对生物化学产业的布局和发展规划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创新驱动：政策推动下的生物化学行业创新发展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政策支持：国家对生物化学行业的重视和支持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法规监管：相关法规对生物化学行业的规范和引导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生物化学行业市场需求预测</a:t>
            </a:r>
            <a:endParaRPr altLang="en-US" lang="zh-CN"/>
          </a:p>
        </p:txBody>
      </p:sp>
      <p:sp>
        <p:nvSpPr>
          <p:cNvPr id="10494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生物化学行业概述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市场需求现状分析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未来市场需求预测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生物化学行业未来展望</a:t>
            </a:r>
            <a:endParaRPr altLang="en-US" dirty="0" lang="zh-CN"/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生物化学行业技术突破方向</a:t>
            </a:r>
            <a:endParaRPr altLang="en-US" lang="zh-CN"/>
          </a:p>
        </p:txBody>
      </p:sp>
      <p:sp>
        <p:nvSpPr>
          <p:cNvPr id="10495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基因编辑技术：CRISPR-Cas9等基因编辑技术将为生物化学行业带来更多可能性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合成生物学：通过设计和构建新的生物部件、设备和系统，实现生物化学产品的优化和升级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代谢工程：通过改变微生物的代谢途径来生产生物化学品，提高生产效率和降低成本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生物信息学：利用大数据和人工智能技术对生物化学数据进行挖掘和分析，为新药研发和生物技术提供支持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生物化学行业人才培养策略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培养目标：培养具备生物化学基础知识、实验技能和创新能力的高素质人才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培养内容：加强基础理论教学，注重实验技能和实践能力的培养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培养方式：采用多种教学方式，如案例分析、小组讨论、科研实践等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培养师资：加强师资队伍建设，提高教师的专业素养和教学能力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生物化学行业国际合作与交流</a:t>
            </a:r>
            <a:endParaRPr altLang="en-US" lang="zh-CN"/>
          </a:p>
        </p:txBody>
      </p:sp>
      <p:sp>
        <p:nvSpPr>
          <p:cNvPr id="10497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生物化学行业国际合作现状：介绍当前生物化学行业国际合作的规模、领域和主要合作项目。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国际合作与交流的意义：阐述国际合作与交流对生物化学行业发展的重要性，如促进技术创新、推动产业发展等。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未来展望：分析生物化学行业国际合作与交流的未来趋势，如加强跨国合作、拓展合作领域等。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推动国际合作与交流的建议：提出推动生物化学行业国际合作与交流的建议，如加强政策支持、建立合作平台等。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生物化学行业未来发展趋势预测</a:t>
            </a:r>
            <a:endParaRPr altLang="en-US" lang="zh-CN"/>
          </a:p>
        </p:txBody>
      </p:sp>
      <p:sp>
        <p:nvSpPr>
          <p:cNvPr id="10497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生物化学行业未来发展前景广阔，将迎来更多的机遇和挑战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生物化学行业将不断拓展新的应用领域，推动产业升级和转型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生物化学行业将加强技术创新和人才培养，提高核心竞争力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生物化学行业将加强国际合作与交流，推动全球生物化学领域的发展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生物化学行业政策建议</a:t>
            </a:r>
            <a:endParaRPr altLang="en-US" dirty="0" lang="zh-CN"/>
          </a:p>
        </p:txBody>
      </p:sp>
      <p:sp>
        <p:nvSpPr>
          <p:cNvPr id="10498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政策环境优化建议</a:t>
            </a:r>
            <a:endParaRPr altLang="en-US" lang="zh-CN"/>
          </a:p>
        </p:txBody>
      </p:sp>
      <p:sp>
        <p:nvSpPr>
          <p:cNvPr id="10498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推动生物化学行业技术创新和产业升级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加强生物化学行业人才培养和引进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建立健全生物化学行业法规和标准体系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加大对生物化学行业的政策支持力度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行业标准制定与完善建议</a:t>
            </a:r>
            <a:endParaRPr altLang="en-US" lang="zh-CN"/>
          </a:p>
        </p:txBody>
      </p:sp>
      <p:sp>
        <p:nvSpPr>
          <p:cNvPr id="10499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加强标准制定过程中的科学性和民主性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建立完善的行业标准体系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推动国际标准与国内标准的对接与互认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鼓励企业积极参与行业标准制定与完善工作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知识产权保护政策建议</a:t>
            </a:r>
            <a:endParaRPr altLang="en-US" lang="zh-CN"/>
          </a:p>
        </p:txBody>
      </p:sp>
      <p:sp>
        <p:nvSpPr>
          <p:cNvPr id="10499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加强知识产权保护法律法规的宣传和普及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完善知识产权保护制度，提高侵权成本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加强知识产权执法力度，严厉打击侵权行为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鼓励企业加强自主创新，提高核心竞争力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行业监管政策建议</a:t>
            </a:r>
            <a:endParaRPr altLang="en-US" lang="zh-CN"/>
          </a:p>
        </p:txBody>
      </p:sp>
      <p:sp>
        <p:nvSpPr>
          <p:cNvPr id="1050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加强行业监管力度，建立完善的监管机制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加强知识产权保护，鼓励创新和技术研发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推动行业自律，规范市场秩序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制定严格的准入标准，提高行业整体水平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生物化学行业企业战略建议</a:t>
            </a:r>
            <a:endParaRPr altLang="en-US" dirty="0" lang="zh-CN"/>
          </a:p>
        </p:txBody>
      </p:sp>
      <p:sp>
        <p:nvSpPr>
          <p:cNvPr id="1050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企业技术创新战略建议</a:t>
            </a:r>
            <a:endParaRPr altLang="en-US" lang="zh-CN"/>
          </a:p>
        </p:txBody>
      </p:sp>
      <p:sp>
        <p:nvSpPr>
          <p:cNvPr id="10501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加强知识产权保护，保障技术创新成果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培养和引进高素质人才，提升技术团队实力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建立产学研合作机制，推动技术创新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企业市场拓展战略建议</a:t>
            </a:r>
            <a:endParaRPr altLang="en-US" lang="zh-CN"/>
          </a:p>
        </p:txBody>
      </p:sp>
      <p:sp>
        <p:nvSpPr>
          <p:cNvPr id="10502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深入了解市场需求，制定针对性的市场拓展计划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加强与科研机构的合作，提升技术水平和创新能力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注重品牌建设和市场营销，提高企业知名度和竞争力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积极开展国际合作与交流，拓展海外市场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企业人才培养战略建议</a:t>
            </a:r>
            <a:endParaRPr altLang="en-US" lang="zh-CN"/>
          </a:p>
        </p:txBody>
      </p:sp>
      <p:sp>
        <p:nvSpPr>
          <p:cNvPr id="1050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建立完善的人才培养体系：制定长期的人才培养计划，注重员工的职业发展与技能提升。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加强内部培训：定期组织内部培训，提高员工的专业技能和综合素质。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引进外部人才：积极引进具有丰富经验和专业技能的外部人才，为企业注入新的活力。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建立激励机制：通过设立奖励机制，激发员工的学习和工作热情，提高员工的工作积极性和效率。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企业国际化战略建议</a:t>
            </a:r>
            <a:endParaRPr altLang="en-US" lang="zh-CN"/>
          </a:p>
        </p:txBody>
      </p:sp>
      <p:sp>
        <p:nvSpPr>
          <p:cNvPr id="105038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了解国际市场：对目标市场进行深入调研，了解市场需求、竞争态势和行业趋势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制定国际化战略：根据企业自身情况和目标市场特点，制定合适的国际化战略，包括市场定位、产品策略、营销策略等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加强技术创新：加大技术研发力度，提高产品质量和技术水平，增强企业核心竞争力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建立国际化团队：组建具备国际化视野和跨文化沟通能力的团队，提高企业在国际市场的竞争力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拓展国际合作：积极寻求与国际企业的合作机会，共同研发新产品、开拓新市场，实现互利共赢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2023-12-17T09:10:16Z</dcterms:created>
  <dcterms:modified xsi:type="dcterms:W3CDTF">2023-12-17T09:10:16Z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b3842dd099544547baeb7af39202c0c9_21</vt:lpwstr>
  </property>
</Properties>
</file>