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9" r:id="rId9"/>
    <p:sldId id="350" r:id="rId10"/>
    <p:sldId id="351" r:id="rId11"/>
    <p:sldId id="353" r:id="rId12"/>
    <p:sldId id="341" r:id="rId13"/>
    <p:sldId id="342" r:id="rId14"/>
    <p:sldId id="344" r:id="rId15"/>
    <p:sldId id="345" r:id="rId16"/>
    <p:sldId id="346" r:id="rId17"/>
    <p:sldId id="357" r:id="rId18"/>
    <p:sldId id="358" r:id="rId19"/>
    <p:sldId id="347" r:id="rId20"/>
    <p:sldId id="359" r:id="rId21"/>
    <p:sldId id="360" r:id="rId22"/>
    <p:sldId id="361" r:id="rId23"/>
    <p:sldId id="362" r:id="rId24"/>
    <p:sldId id="257" r:id="rId25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8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第五章　二元一次方程组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2　求解二元一次方程组（第二课时）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6" name="yt_shape_13886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885" name="yt_image_13885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888" name="yt_shape_13888"/>
              <p:cNvSpPr txBox="1"/>
              <p:nvPr/>
            </p:nvSpPr>
            <p:spPr>
              <a:xfrm>
                <a:off x="468103" y="1455093"/>
                <a:ext cx="11636916" cy="263956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用加减法解方程组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0_11bd9"/>
                  </a:rPr>
                  <a:t>要使方程组中同一个未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知数的系数相等或互为相反数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必须适当变形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7_6d1e6"/>
                  </a:rPr>
                  <a:t>以下四种变形符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合要求的是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88" name="yt_shape_138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55093"/>
                <a:ext cx="11636916" cy="2639569"/>
              </a:xfrm>
              <a:prstGeom prst="rect">
                <a:avLst/>
              </a:prstGeom>
              <a:blipFill rotWithShape="1">
                <a:blip r:embed="rId2"/>
                <a:stretch>
                  <a:fillRect l="-1" t="-12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3222892" y="3456543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yt_table_13890" title="H_222.72"/>
              <p:cNvGraphicFramePr>
                <a:graphicFrameLocks noGrp="1"/>
              </p:cNvGraphicFramePr>
              <p:nvPr/>
            </p:nvGraphicFramePr>
            <p:xfrm>
              <a:off x="479425" y="4028377"/>
              <a:ext cx="8770113" cy="2175764"/>
            </p:xfrm>
            <a:graphic>
              <a:graphicData uri="http://schemas.openxmlformats.org/drawingml/2006/table">
                <a:tbl>
                  <a:tblPr/>
                  <a:tblGrid>
                    <a:gridCol w="4659059"/>
                    <a:gridCol w="4111054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15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14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10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yt_table_13890" title="H_222.72"/>
              <p:cNvGraphicFramePr>
                <a:graphicFrameLocks noGrp="1"/>
              </p:cNvGraphicFramePr>
              <p:nvPr/>
            </p:nvGraphicFramePr>
            <p:xfrm>
              <a:off x="479425" y="4028377"/>
              <a:ext cx="8770113" cy="2175764"/>
            </p:xfrm>
            <a:graphic>
              <a:graphicData uri="http://schemas.openxmlformats.org/drawingml/2006/table">
                <a:tbl>
                  <a:tblPr/>
                  <a:tblGrid>
                    <a:gridCol w="4659059"/>
                    <a:gridCol w="4111054"/>
                  </a:tblGrid>
                  <a:tr h="9118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</a:tr>
                  <a:tr h="9118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91" name="yt_shape_13891"/>
              <p:cNvSpPr txBox="1"/>
              <p:nvPr/>
            </p:nvSpPr>
            <p:spPr>
              <a:xfrm>
                <a:off x="468103" y="612000"/>
                <a:ext cx="11636916" cy="223401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经过下列步骤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d77bd"/>
                  </a:rPr>
                  <a:t>能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消去未知数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91" name="yt_shape_138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234010"/>
              </a:xfrm>
              <a:prstGeom prst="rect">
                <a:avLst/>
              </a:prstGeom>
              <a:blipFill rotWithShape="1">
                <a:blip r:embed="rId1"/>
                <a:stretch>
                  <a:fillRect l="-1" t="-22" b="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893" name="yt_table_13893" title="H_99.84"/>
          <p:cNvGraphicFramePr>
            <a:graphicFrameLocks noGrp="1"/>
          </p:cNvGraphicFramePr>
          <p:nvPr/>
        </p:nvGraphicFramePr>
        <p:xfrm>
          <a:off x="468074" y="2896798"/>
          <a:ext cx="7005956" cy="1267968"/>
        </p:xfrm>
        <a:graphic>
          <a:graphicData uri="http://schemas.openxmlformats.org/drawingml/2006/table">
            <a:tbl>
              <a:tblPr/>
              <a:tblGrid>
                <a:gridCol w="3969068"/>
                <a:gridCol w="30368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②×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＋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②×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＋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②×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②×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311917" y="2211813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95" name="yt_shape_13895"/>
              <p:cNvSpPr txBox="1"/>
              <p:nvPr/>
            </p:nvSpPr>
            <p:spPr>
              <a:xfrm>
                <a:off x="467999" y="612000"/>
                <a:ext cx="8795869" cy="142808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95" name="yt_shape_138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8795869" cy="1428083"/>
              </a:xfrm>
              <a:prstGeom prst="rect">
                <a:avLst/>
              </a:prstGeom>
              <a:blipFill rotWithShape="1">
                <a:blip r:embed="rId1"/>
                <a:stretch>
                  <a:fillRect t="-35" r="-767" b="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897" name="yt_table_13897" title="H_222.72"/>
              <p:cNvGraphicFramePr>
                <a:graphicFrameLocks noGrp="1"/>
              </p:cNvGraphicFramePr>
              <p:nvPr/>
            </p:nvGraphicFramePr>
            <p:xfrm>
              <a:off x="468074" y="2090871"/>
              <a:ext cx="6410706" cy="2828544"/>
            </p:xfrm>
            <a:graphic>
              <a:graphicData uri="http://schemas.openxmlformats.org/drawingml/2006/table">
                <a:tbl>
                  <a:tblPr/>
                  <a:tblGrid>
                    <a:gridCol w="3671443"/>
                    <a:gridCol w="2739263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897" name="yt_table_13897" title="H_222.72"/>
              <p:cNvGraphicFramePr>
                <a:graphicFrameLocks noGrp="1"/>
              </p:cNvGraphicFramePr>
              <p:nvPr/>
            </p:nvGraphicFramePr>
            <p:xfrm>
              <a:off x="468074" y="2090871"/>
              <a:ext cx="6410706" cy="2828544"/>
            </p:xfrm>
            <a:graphic>
              <a:graphicData uri="http://schemas.openxmlformats.org/drawingml/2006/table">
                <a:tbl>
                  <a:tblPr/>
                  <a:tblGrid>
                    <a:gridCol w="3671443"/>
                    <a:gridCol w="2739263"/>
                  </a:tblGrid>
                  <a:tr h="11557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  <a:tr h="116903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文本框 1"/>
          <p:cNvSpPr txBox="1"/>
          <p:nvPr/>
        </p:nvSpPr>
        <p:spPr>
          <a:xfrm>
            <a:off x="7982303" y="841248"/>
            <a:ext cx="473774" cy="1231830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98" name="yt_shape_13898"/>
              <p:cNvSpPr txBox="1"/>
              <p:nvPr/>
            </p:nvSpPr>
            <p:spPr>
              <a:xfrm>
                <a:off x="468103" y="612000"/>
                <a:ext cx="11636916" cy="540834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的值是</a:t>
                </a:r>
                <a:r>
                  <a:rPr sz="7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已知方程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b3897,isEnd"/>
                  </a:rPr>
                  <a:t>024</a:t>
                </a:r>
                <a:b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与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是方程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466ce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的算术平方根是</a:t>
                </a:r>
                <a:r>
                  <a:rPr sz="3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</a:t>
                </a:r>
                <a:r>
                  <a:rPr sz="17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898" name="yt_shape_138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5408340"/>
              </a:xfrm>
              <a:prstGeom prst="rect">
                <a:avLst/>
              </a:prstGeom>
              <a:blipFill rotWithShape="1">
                <a:blip r:embed="rId1"/>
                <a:stretch>
                  <a:fillRect l="-1" t="-9" b="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0069207" y="565194"/>
            <a:ext cx="789686" cy="1507884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0892" y="2613450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3676917" y="4558709"/>
                <a:ext cx="1351851" cy="787350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917" y="4558709"/>
                <a:ext cx="1351851" cy="787350"/>
              </a:xfrm>
              <a:prstGeom prst="rect">
                <a:avLst/>
              </a:prstGeom>
              <a:blipFill rotWithShape="1">
                <a:blip r:embed="rId2"/>
                <a:stretch>
                  <a:fillRect l="-20" t="-6" r="15" b="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05" name="yt_shape_13905"/>
              <p:cNvSpPr txBox="1"/>
              <p:nvPr/>
            </p:nvSpPr>
            <p:spPr>
              <a:xfrm>
                <a:off x="467999" y="612000"/>
                <a:ext cx="5083699" cy="204382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hangingPunct="0">
                  <a:lnSpc>
                    <a:spcPct val="130000"/>
                  </a:lnSpc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用加减消元法解下列二元一次方程组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：</a:t>
                </a:r>
                <a:endParaRPr lang="zh-CN" altLang="zh-CN" sz="32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；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　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05" name="yt_shape_139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5083699" cy="2043829"/>
              </a:xfrm>
              <a:prstGeom prst="rect">
                <a:avLst/>
              </a:prstGeom>
              <a:blipFill rotWithShape="1">
                <a:blip r:embed="rId1"/>
                <a:stretch>
                  <a:fillRect t="-24" r="-49891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07" name="yt_shape_13907"/>
          <p:cNvSpPr txBox="1"/>
          <p:nvPr/>
        </p:nvSpPr>
        <p:spPr>
          <a:xfrm>
            <a:off x="467999" y="3364985"/>
            <a:ext cx="773929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908" name="yt_shape_13908"/>
          <p:cNvSpPr txBox="1"/>
          <p:nvPr/>
        </p:nvSpPr>
        <p:spPr>
          <a:xfrm>
            <a:off x="467999" y="3987083"/>
            <a:ext cx="773929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909" name="yt_shape_13909"/>
              <p:cNvSpPr txBox="1"/>
              <p:nvPr/>
            </p:nvSpPr>
            <p:spPr>
              <a:xfrm>
                <a:off x="467999" y="4609181"/>
                <a:ext cx="5652638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09" name="yt_shape_139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609181"/>
                <a:ext cx="5652638" cy="1590948"/>
              </a:xfrm>
              <a:prstGeom prst="rect">
                <a:avLst/>
              </a:prstGeom>
              <a:blipFill rotWithShape="1">
                <a:blip r:embed="rId2"/>
                <a:stretch>
                  <a:fillRect t="-22" r="-272" b="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07" grpId="0" build="allAtOnce"/>
      <p:bldP spid="13908" grpId="0" build="allAtOnce"/>
      <p:bldP spid="13909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11" name="yt_shape_13911"/>
              <p:cNvSpPr txBox="1"/>
              <p:nvPr/>
            </p:nvSpPr>
            <p:spPr>
              <a:xfrm>
                <a:off x="467999" y="612000"/>
                <a:ext cx="4592026" cy="166269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；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11" name="yt_shape_139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4592026" cy="1662699"/>
              </a:xfrm>
              <a:prstGeom prst="rect">
                <a:avLst/>
              </a:prstGeom>
              <a:blipFill rotWithShape="1">
                <a:blip r:embed="rId1"/>
                <a:stretch>
                  <a:fillRect t="-30" r="-4003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13" name="yt_shape_13913"/>
          <p:cNvSpPr txBox="1"/>
          <p:nvPr/>
        </p:nvSpPr>
        <p:spPr>
          <a:xfrm>
            <a:off x="467999" y="2325487"/>
            <a:ext cx="589263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.③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914" name="yt_shape_13914"/>
          <p:cNvSpPr txBox="1"/>
          <p:nvPr/>
        </p:nvSpPr>
        <p:spPr>
          <a:xfrm>
            <a:off x="467999" y="2947585"/>
            <a:ext cx="712374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915" name="yt_shape_13915"/>
              <p:cNvSpPr txBox="1"/>
              <p:nvPr/>
            </p:nvSpPr>
            <p:spPr>
              <a:xfrm>
                <a:off x="467999" y="3569683"/>
                <a:ext cx="7813036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15" name="yt_shape_139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569683"/>
                <a:ext cx="7813036" cy="1590948"/>
              </a:xfrm>
              <a:prstGeom prst="rect">
                <a:avLst/>
              </a:prstGeom>
              <a:blipFill rotWithShape="1">
                <a:blip r:embed="rId2"/>
                <a:stretch>
                  <a:fillRect t="-22" r="-1609" b="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13" grpId="0" build="allAtOnce"/>
      <p:bldP spid="13914" grpId="0" build="allAtOnce"/>
      <p:bldP spid="13915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17" name="yt_shape_13917"/>
              <p:cNvSpPr txBox="1"/>
              <p:nvPr/>
            </p:nvSpPr>
            <p:spPr>
              <a:xfrm>
                <a:off x="467999" y="612000"/>
                <a:ext cx="5005216" cy="166269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　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；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17" name="yt_shape_139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5005216" cy="1662699"/>
              </a:xfrm>
              <a:prstGeom prst="rect">
                <a:avLst/>
              </a:prstGeom>
              <a:blipFill rotWithShape="1">
                <a:blip r:embed="rId1"/>
                <a:stretch>
                  <a:fillRect t="-30" r="-2674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919" name="yt_shape_13919"/>
              <p:cNvSpPr txBox="1"/>
              <p:nvPr/>
            </p:nvSpPr>
            <p:spPr>
              <a:xfrm>
                <a:off x="467999" y="2325487"/>
                <a:ext cx="7900240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③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④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19" name="yt_shape_139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325487"/>
                <a:ext cx="7900240" cy="1279004"/>
              </a:xfrm>
              <a:prstGeom prst="rect">
                <a:avLst/>
              </a:prstGeom>
              <a:blipFill rotWithShape="1">
                <a:blip r:embed="rId2"/>
                <a:stretch>
                  <a:fillRect t="-9" r="-190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21" name="yt_shape_13921"/>
          <p:cNvSpPr txBox="1"/>
          <p:nvPr/>
        </p:nvSpPr>
        <p:spPr>
          <a:xfrm>
            <a:off x="467999" y="3655279"/>
            <a:ext cx="634789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922" name="yt_shape_13922"/>
          <p:cNvSpPr txBox="1"/>
          <p:nvPr/>
        </p:nvSpPr>
        <p:spPr>
          <a:xfrm>
            <a:off x="467999" y="4277377"/>
            <a:ext cx="593752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923" name="yt_shape_13923"/>
              <p:cNvSpPr txBox="1"/>
              <p:nvPr/>
            </p:nvSpPr>
            <p:spPr>
              <a:xfrm>
                <a:off x="467999" y="4899475"/>
                <a:ext cx="5348067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23" name="yt_shape_139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899475"/>
                <a:ext cx="5348067" cy="1590948"/>
              </a:xfrm>
              <a:prstGeom prst="rect">
                <a:avLst/>
              </a:prstGeom>
              <a:blipFill rotWithShape="1">
                <a:blip r:embed="rId3"/>
                <a:stretch>
                  <a:fillRect t="-28" r="-616" b="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19" grpId="0" build="allAtOnce"/>
      <p:bldP spid="13921" grpId="0" build="allAtOnce"/>
      <p:bldP spid="13922" grpId="0" build="allAtOnce"/>
      <p:bldP spid="1392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25" name="yt_shape_13925"/>
              <p:cNvSpPr txBox="1"/>
              <p:nvPr/>
            </p:nvSpPr>
            <p:spPr>
              <a:xfrm>
                <a:off x="479425" y="355968"/>
                <a:ext cx="4673331" cy="204382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altLang="zh-CN" sz="3200" b="0" i="0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3200" b="0" i="0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3200" b="0" i="0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3200" b="0" i="0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25" name="yt_shape_139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55968"/>
                <a:ext cx="4673331" cy="2043829"/>
              </a:xfrm>
              <a:prstGeom prst="rect">
                <a:avLst/>
              </a:prstGeom>
              <a:blipFill rotWithShape="1">
                <a:blip r:embed="rId1"/>
                <a:stretch>
                  <a:fillRect t="-18" r="-1310" b="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927" name="yt_shape_13927"/>
              <p:cNvSpPr txBox="1"/>
              <p:nvPr/>
            </p:nvSpPr>
            <p:spPr>
              <a:xfrm>
                <a:off x="479425" y="2029961"/>
                <a:ext cx="6438686" cy="166269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化简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　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③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27" name="yt_shape_139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029961"/>
                <a:ext cx="6438686" cy="1662699"/>
              </a:xfrm>
              <a:prstGeom prst="rect">
                <a:avLst/>
              </a:prstGeom>
              <a:blipFill rotWithShape="1">
                <a:blip r:embed="rId2"/>
                <a:stretch>
                  <a:fillRect t="-30" r="-1177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29" name="yt_shape_13929"/>
          <p:cNvSpPr txBox="1"/>
          <p:nvPr/>
        </p:nvSpPr>
        <p:spPr>
          <a:xfrm>
            <a:off x="479425" y="3606641"/>
            <a:ext cx="671337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930" name="yt_shape_13930"/>
              <p:cNvSpPr txBox="1"/>
              <p:nvPr/>
            </p:nvSpPr>
            <p:spPr>
              <a:xfrm>
                <a:off x="479425" y="4228739"/>
                <a:ext cx="6303008" cy="57131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/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en-US" altLang="zh-CN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>
                  <a:solidFill>
                    <a:srgbClr val="FF0000"/>
                  </a:solidFill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30" name="yt_shape_139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4228739"/>
                <a:ext cx="6303008" cy="571310"/>
              </a:xfrm>
              <a:prstGeom prst="rect">
                <a:avLst/>
              </a:prstGeom>
              <a:blipFill rotWithShape="1">
                <a:blip r:embed="rId3"/>
                <a:stretch>
                  <a:fillRect t="-48" r="-39704" b="-2155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" grpId="0" build="allAtOnce"/>
      <p:bldP spid="13929" grpId="0" build="allAtOnce"/>
      <p:bldP spid="13930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33" name="yt_shape_13933"/>
              <p:cNvSpPr txBox="1"/>
              <p:nvPr/>
            </p:nvSpPr>
            <p:spPr>
              <a:xfrm>
                <a:off x="468103" y="612000"/>
                <a:ext cx="11636916" cy="285616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d14f0"/>
                  </a:rPr>
                  <a:t>与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有相同的解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33" name="yt_shape_139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856167"/>
              </a:xfrm>
              <a:prstGeom prst="rect">
                <a:avLst/>
              </a:prstGeom>
              <a:blipFill rotWithShape="1">
                <a:blip r:embed="rId1"/>
                <a:stretch>
                  <a:fillRect l="-1" t="-17" b="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yt_shape_13935"/>
              <p:cNvSpPr txBox="1"/>
              <p:nvPr/>
            </p:nvSpPr>
            <p:spPr>
              <a:xfrm>
                <a:off x="491968" y="3263760"/>
                <a:ext cx="11208064" cy="428425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由已知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3" name="yt_shape_139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68" y="3263760"/>
                <a:ext cx="11208064" cy="4284250"/>
              </a:xfrm>
              <a:prstGeom prst="rect">
                <a:avLst/>
              </a:prstGeom>
              <a:blipFill rotWithShape="1">
                <a:blip r:embed="rId2"/>
                <a:stretch>
                  <a:fillRect l="-4" t="-12" r="1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8" name="yt_shape_13938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937" name="yt_image_13937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940" name="yt_shape_13940"/>
              <p:cNvSpPr txBox="1"/>
              <p:nvPr/>
            </p:nvSpPr>
            <p:spPr>
              <a:xfrm>
                <a:off x="468103" y="1494708"/>
                <a:ext cx="11256000" cy="197746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27e4b,isEnd"/>
                  </a:rPr>
                  <a:t>在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第</a:t>
                </a:r>
                <a:r>
                  <a:rPr sz="2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16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象限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940" name="yt_shape_139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256000" cy="1977464"/>
              </a:xfrm>
              <a:prstGeom prst="rect">
                <a:avLst/>
              </a:prstGeom>
              <a:blipFill rotWithShape="1">
                <a:blip r:embed="rId2"/>
                <a:stretch>
                  <a:fillRect l="-1" t="-28" r="1" b="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942" name="yt_shape_13942"/>
              <p:cNvSpPr txBox="1"/>
              <p:nvPr/>
            </p:nvSpPr>
            <p:spPr>
              <a:xfrm>
                <a:off x="468103" y="3522960"/>
                <a:ext cx="11636916" cy="285616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代入方程组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2_07974"/>
                  </a:rPr>
                  <a:t>解得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在第四象限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故答案为四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42" name="yt_shape_139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3522960"/>
                <a:ext cx="11636916" cy="2856167"/>
              </a:xfrm>
              <a:prstGeom prst="rect">
                <a:avLst/>
              </a:prstGeom>
              <a:blipFill rotWithShape="1">
                <a:blip r:embed="rId3"/>
                <a:stretch>
                  <a:fillRect l="-1" t="-22" b="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190892" y="2862174"/>
            <a:ext cx="992887" cy="637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四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42" grpId="0" build="allAtOnce"/>
      <p:bldP spid="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44" name="yt_shape_13944"/>
              <p:cNvSpPr txBox="1"/>
              <p:nvPr/>
            </p:nvSpPr>
            <p:spPr>
              <a:xfrm>
                <a:off x="468103" y="612000"/>
                <a:ext cx="11256000" cy="199939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的解恰好是方程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00436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的一组解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2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1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944" name="yt_shape_139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256000" cy="1999393"/>
              </a:xfrm>
              <a:prstGeom prst="rect">
                <a:avLst/>
              </a:prstGeom>
              <a:blipFill rotWithShape="1">
                <a:blip r:embed="rId1"/>
                <a:stretch>
                  <a:fillRect l="-1" t="-25" r="1" b="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946" name="yt_shape_13946"/>
              <p:cNvSpPr txBox="1"/>
              <p:nvPr/>
            </p:nvSpPr>
            <p:spPr>
              <a:xfrm>
                <a:off x="468103" y="2662181"/>
                <a:ext cx="11636916" cy="246856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d52b8"/>
                  </a:rPr>
                  <a:t>－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33bfe"/>
                  </a:rPr>
                  <a:t>＝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46" name="yt_shape_139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662181"/>
                <a:ext cx="11636916" cy="2468561"/>
              </a:xfrm>
              <a:prstGeom prst="rect">
                <a:avLst/>
              </a:prstGeom>
              <a:blipFill rotWithShape="1">
                <a:blip r:embed="rId2"/>
                <a:stretch>
                  <a:fillRect l="-1" t="-11" b="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5408054" y="1979466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40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46" grpId="0" build="allAtOnce"/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48" name="yt_shape_13948"/>
              <p:cNvSpPr txBox="1"/>
              <p:nvPr/>
            </p:nvSpPr>
            <p:spPr>
              <a:xfrm>
                <a:off x="468103" y="538848"/>
                <a:ext cx="11636916" cy="229703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abk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满足方程组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  <a:sym typeface="_⨹_1_56441"/>
                  </a:rPr>
                  <a:t> </a:t>
                </a:r>
                <a:b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48" name="yt_shape_139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538848"/>
                <a:ext cx="11636916" cy="2297039"/>
              </a:xfrm>
              <a:prstGeom prst="rect">
                <a:avLst/>
              </a:prstGeom>
              <a:blipFill rotWithShape="1">
                <a:blip r:embed="rId1"/>
                <a:stretch>
                  <a:fillRect l="-1" t="-16" b="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950" name="yt_shape_13950"/>
              <p:cNvSpPr txBox="1"/>
              <p:nvPr/>
            </p:nvSpPr>
            <p:spPr>
              <a:xfrm>
                <a:off x="468103" y="2447763"/>
                <a:ext cx="4255204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50" name="yt_shape_139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447763"/>
                <a:ext cx="4255204" cy="1279004"/>
              </a:xfrm>
              <a:prstGeom prst="rect">
                <a:avLst/>
              </a:prstGeom>
              <a:blipFill rotWithShape="1">
                <a:blip r:embed="rId2"/>
                <a:stretch>
                  <a:fillRect l="-3" t="-37" r="-3503" b="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52" name="yt_shape_13952"/>
          <p:cNvSpPr txBox="1"/>
          <p:nvPr/>
        </p:nvSpPr>
        <p:spPr>
          <a:xfrm>
            <a:off x="468103" y="3777555"/>
            <a:ext cx="731610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①×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3953"/>
              <p:cNvSpPr txBox="1"/>
              <p:nvPr/>
            </p:nvSpPr>
            <p:spPr>
              <a:xfrm>
                <a:off x="479529" y="4336042"/>
                <a:ext cx="5297091" cy="3177152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smtClean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yt_shape_139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529" y="4336042"/>
                <a:ext cx="5297091" cy="3177152"/>
              </a:xfrm>
              <a:prstGeom prst="rect">
                <a:avLst/>
              </a:prstGeom>
              <a:blipFill rotWithShape="1">
                <a:blip r:embed="rId3"/>
                <a:stretch>
                  <a:fillRect l="-2" t="-8" r="-46248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50" grpId="0" build="allAtOnce"/>
      <p:bldP spid="13952" grpId="0" build="allAtOnce"/>
      <p:bldP spid="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55" name="yt_shape_13955"/>
              <p:cNvSpPr txBox="1"/>
              <p:nvPr/>
            </p:nvSpPr>
            <p:spPr>
              <a:xfrm>
                <a:off x="468103" y="612000"/>
                <a:ext cx="11636916" cy="351436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在解关于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8_a068c"/>
                  </a:rPr>
                  <a:t>的二元一次方程组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18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可以用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4_cd63a"/>
                  </a:rPr>
                  <a:t>消去未知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也可以用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消去未知数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55" name="yt_shape_139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514360"/>
              </a:xfrm>
              <a:prstGeom prst="rect">
                <a:avLst/>
              </a:prstGeom>
              <a:blipFill rotWithShape="1">
                <a:blip r:embed="rId1"/>
                <a:stretch>
                  <a:fillRect l="-1" t="-14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yt_shape_13958"/>
          <p:cNvSpPr txBox="1"/>
          <p:nvPr/>
        </p:nvSpPr>
        <p:spPr>
          <a:xfrm>
            <a:off x="479425" y="4196448"/>
            <a:ext cx="410368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求原方程组的解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9" name="yt_shape_13959"/>
          <p:cNvSpPr txBox="1"/>
          <p:nvPr/>
        </p:nvSpPr>
        <p:spPr>
          <a:xfrm>
            <a:off x="479425" y="620713"/>
            <a:ext cx="6639638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消去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960" name="yt_shape_13960"/>
              <p:cNvSpPr txBox="1"/>
              <p:nvPr/>
            </p:nvSpPr>
            <p:spPr>
              <a:xfrm>
                <a:off x="479425" y="1882986"/>
                <a:ext cx="6365525" cy="208339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消去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联立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,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60" name="yt_shape_139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1882986"/>
                <a:ext cx="6365525" cy="2083391"/>
              </a:xfrm>
              <a:prstGeom prst="rect">
                <a:avLst/>
              </a:prstGeom>
              <a:blipFill rotWithShape="1">
                <a:blip r:embed="rId1"/>
                <a:stretch>
                  <a:fillRect t="-10" r="4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962" name="yt_shape_13962"/>
              <p:cNvSpPr txBox="1"/>
              <p:nvPr/>
            </p:nvSpPr>
            <p:spPr>
              <a:xfrm>
                <a:off x="479425" y="4017165"/>
                <a:ext cx="2548968" cy="109850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62" name="yt_shape_139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4017165"/>
                <a:ext cx="2548968" cy="1098506"/>
              </a:xfrm>
              <a:prstGeom prst="rect">
                <a:avLst/>
              </a:prstGeom>
              <a:blipFill rotWithShape="1">
                <a:blip r:embed="rId2"/>
                <a:stretch>
                  <a:fillRect t="-14" r="-2040" b="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59" grpId="0" build="allAtOnce"/>
      <p:bldP spid="13960" grpId="0" build="allAtOnce"/>
      <p:bldP spid="13962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64" name="yt_shape_13964"/>
              <p:cNvSpPr txBox="1"/>
              <p:nvPr/>
            </p:nvSpPr>
            <p:spPr>
              <a:xfrm>
                <a:off x="467999" y="612000"/>
                <a:ext cx="6461128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原方程组为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18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③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④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64" name="yt_shape_139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6461128" cy="1279004"/>
              </a:xfrm>
              <a:prstGeom prst="rect">
                <a:avLst/>
              </a:prstGeom>
              <a:blipFill rotWithShape="1">
                <a:blip r:embed="rId1"/>
                <a:stretch>
                  <a:fillRect t="-39" r="-1160" b="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66" name="yt_shape_13966"/>
          <p:cNvSpPr txBox="1"/>
          <p:nvPr/>
        </p:nvSpPr>
        <p:spPr>
          <a:xfrm>
            <a:off x="467999" y="1941792"/>
            <a:ext cx="712374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④×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967" name="yt_shape_13967"/>
          <p:cNvSpPr txBox="1"/>
          <p:nvPr/>
        </p:nvSpPr>
        <p:spPr>
          <a:xfrm>
            <a:off x="467999" y="2563890"/>
            <a:ext cx="233076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968" name="yt_shape_13968"/>
          <p:cNvSpPr txBox="1"/>
          <p:nvPr/>
        </p:nvSpPr>
        <p:spPr>
          <a:xfrm>
            <a:off x="467999" y="3185988"/>
            <a:ext cx="589263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969" name="yt_shape_13969"/>
              <p:cNvSpPr txBox="1"/>
              <p:nvPr/>
            </p:nvSpPr>
            <p:spPr>
              <a:xfrm>
                <a:off x="467999" y="3808086"/>
                <a:ext cx="5356082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69" name="yt_shape_139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808086"/>
                <a:ext cx="5356082" cy="1590948"/>
              </a:xfrm>
              <a:prstGeom prst="rect">
                <a:avLst/>
              </a:prstGeom>
              <a:blipFill rotWithShape="1">
                <a:blip r:embed="rId2"/>
                <a:stretch>
                  <a:fillRect t="-39" r="-335" b="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9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64" grpId="0" build="allAtOnce"/>
      <p:bldP spid="13966" grpId="0" build="allAtOnce"/>
      <p:bldP spid="13967" grpId="0" build="allAtOnce"/>
      <p:bldP spid="13968" grpId="0" build="allAtOnce"/>
      <p:bldP spid="13969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2" name="yt_shape_13972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971" name="yt_image_13971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974" name="yt_shape_13974"/>
              <p:cNvSpPr txBox="1"/>
              <p:nvPr/>
            </p:nvSpPr>
            <p:spPr>
              <a:xfrm>
                <a:off x="467999" y="1443920"/>
                <a:ext cx="9951442" cy="543488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选做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阅读下列解方程组的方法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然后解答问题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解方程组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19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18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17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17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16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由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.③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由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.④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由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74" name="yt_shape_139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443920"/>
                <a:ext cx="9951442" cy="5434886"/>
              </a:xfrm>
              <a:prstGeom prst="rect">
                <a:avLst/>
              </a:prstGeom>
              <a:blipFill rotWithShape="1">
                <a:blip r:embed="rId2"/>
                <a:stretch>
                  <a:fillRect t="-10" r="-1075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82" name="yt_shape_13982"/>
              <p:cNvSpPr txBox="1"/>
              <p:nvPr/>
            </p:nvSpPr>
            <p:spPr>
              <a:xfrm>
                <a:off x="468103" y="612000"/>
                <a:ext cx="11636916" cy="437113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hangingPunct="0">
                  <a:lnSpc>
                    <a:spcPct val="130000"/>
                  </a:lnSpc>
                </a:pP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将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代入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得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 smtClean="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请你仿照上面的解法解方程组</a:t>
                </a:r>
                <a:r>
                  <a:rPr lang="zh-CN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3c69b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2024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2023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2022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2022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2021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2020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82" name="yt_shape_139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371133"/>
              </a:xfrm>
              <a:prstGeom prst="rect">
                <a:avLst/>
              </a:prstGeom>
              <a:blipFill rotWithShape="1">
                <a:blip r:embed="rId1"/>
                <a:stretch>
                  <a:fillRect l="-1" t="-11" b="-20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87" name="yt_shape_13987"/>
              <p:cNvSpPr txBox="1"/>
              <p:nvPr/>
            </p:nvSpPr>
            <p:spPr>
              <a:xfrm>
                <a:off x="468103" y="612000"/>
                <a:ext cx="11636916" cy="261764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请大胆猜测关于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4_444ba"/>
                  </a:rPr>
                  <a:t>的方程组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≠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的解是什么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？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9d954"/>
                  </a:rPr>
                  <a:t>并利用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方程组的解进行检验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87" name="yt_shape_139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617640"/>
              </a:xfrm>
              <a:prstGeom prst="rect">
                <a:avLst/>
              </a:prstGeom>
              <a:blipFill rotWithShape="1">
                <a:blip r:embed="rId1"/>
                <a:stretch>
                  <a:fillRect l="-1" t="-19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92" name="yt_shape_13992"/>
              <p:cNvSpPr txBox="1"/>
              <p:nvPr/>
            </p:nvSpPr>
            <p:spPr>
              <a:xfrm>
                <a:off x="479425" y="1838052"/>
                <a:ext cx="8018221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992" name="yt_shape_139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1838052"/>
                <a:ext cx="8018221" cy="1590948"/>
              </a:xfrm>
              <a:prstGeom prst="rect">
                <a:avLst/>
              </a:prstGeom>
              <a:blipFill rotWithShape="1">
                <a:blip r:embed="rId1"/>
                <a:stretch>
                  <a:fillRect t="-23" r="-15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yt_shape_13989"/>
          <p:cNvSpPr txBox="1"/>
          <p:nvPr/>
        </p:nvSpPr>
        <p:spPr>
          <a:xfrm>
            <a:off x="479425" y="620713"/>
            <a:ext cx="671337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en-US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yt_shape_13991"/>
          <p:cNvSpPr txBox="1"/>
          <p:nvPr/>
        </p:nvSpPr>
        <p:spPr>
          <a:xfrm>
            <a:off x="479425" y="1226052"/>
            <a:ext cx="520334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92" grpId="0" uiExpand="1" build="allAtOnce"/>
      <p:bldP spid="4" grpId="0" build="allAtOnce"/>
      <p:bldP spid="6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996" name="yt_shape_13996"/>
              <p:cNvSpPr txBox="1"/>
              <p:nvPr/>
            </p:nvSpPr>
            <p:spPr>
              <a:xfrm>
                <a:off x="467999" y="612000"/>
                <a:ext cx="10490501" cy="55646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hangingPunct="0"/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猜想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≠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_⨹_1_3a566"/>
                  </a:rPr>
                  <a:t>）</a:t>
                </a:r>
                <a:b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的解为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检验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/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得左边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左边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右边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得左边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左边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右边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是原方程组的解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996" name="yt_shape_139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10490501" cy="5564600"/>
              </a:xfrm>
              <a:prstGeom prst="rect">
                <a:avLst/>
              </a:prstGeom>
              <a:blipFill rotWithShape="1">
                <a:blip r:embed="rId1"/>
                <a:stretch>
                  <a:fillRect t="-9" r="-6474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96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3355</Words>
  <Application>WPS 演示</Application>
  <PresentationFormat>宽屏</PresentationFormat>
  <Paragraphs>174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8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Cambria Math</vt:lpstr>
      <vt:lpstr>_⨹_10_11bd9</vt:lpstr>
      <vt:lpstr>细等线拼音字体</vt:lpstr>
      <vt:lpstr>_⨹_7_6d1e6</vt:lpstr>
      <vt:lpstr>_⨹_1_d77bd</vt:lpstr>
      <vt:lpstr>,isEnd</vt:lpstr>
      <vt:lpstr>_⨹_3_b3897,isEnd</vt:lpstr>
      <vt:lpstr>_⨹_1_466ce,isEnd</vt:lpstr>
      <vt:lpstr>楷体</vt:lpstr>
      <vt:lpstr>_⨹_1_d14f0</vt:lpstr>
      <vt:lpstr>微软雅黑</vt:lpstr>
      <vt:lpstr>Arial Unicode MS</vt:lpstr>
      <vt:lpstr>Calibri</vt:lpstr>
      <vt:lpstr>_⨹_1_27e4b,isEnd</vt:lpstr>
      <vt:lpstr>_⨹_2_07974</vt:lpstr>
      <vt:lpstr>_⨹_1_00436,isEnd</vt:lpstr>
      <vt:lpstr>_⨹_1_d52b8</vt:lpstr>
      <vt:lpstr>_⨹_1_33bfe</vt:lpstr>
      <vt:lpstr>_⨹_1_56441</vt:lpstr>
      <vt:lpstr>_⨹_8_a068c</vt:lpstr>
      <vt:lpstr>_⨹_4_cd63a</vt:lpstr>
      <vt:lpstr>_⨹_1_3c69b</vt:lpstr>
      <vt:lpstr>_⨹_4_444ba</vt:lpstr>
      <vt:lpstr>_⨹_3_9d954</vt:lpstr>
      <vt:lpstr>_⨹_1_3a566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13</cp:revision>
  <dcterms:created xsi:type="dcterms:W3CDTF">2024-05-28T15:59:00Z</dcterms:created>
  <dcterms:modified xsi:type="dcterms:W3CDTF">2024-07-12T05:25:12Z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