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6" r:id="rId9"/>
    <p:sldId id="337" r:id="rId10"/>
    <p:sldId id="338" r:id="rId11"/>
    <p:sldId id="351" r:id="rId12"/>
    <p:sldId id="339" r:id="rId13"/>
    <p:sldId id="353" r:id="rId14"/>
    <p:sldId id="340" r:id="rId15"/>
    <p:sldId id="343" r:id="rId16"/>
    <p:sldId id="356" r:id="rId17"/>
    <p:sldId id="345" r:id="rId18"/>
    <p:sldId id="358" r:id="rId19"/>
    <p:sldId id="346" r:id="rId20"/>
    <p:sldId id="359" r:id="rId21"/>
    <p:sldId id="347" r:id="rId22"/>
    <p:sldId id="362" r:id="rId23"/>
    <p:sldId id="363" r:id="rId24"/>
    <p:sldId id="364" r:id="rId25"/>
    <p:sldId id="366" r:id="rId26"/>
    <p:sldId id="257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8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第三章　位置与坐标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2　平面直角坐标系（第三课时）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6" name="yt_shape_12176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175" name="yt_image_1217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78" name="yt_shape_12178"/>
          <p:cNvSpPr txBox="1"/>
          <p:nvPr/>
        </p:nvSpPr>
        <p:spPr>
          <a:xfrm>
            <a:off x="468103" y="1404305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把围棋棋盘放在平面直角坐标系中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已知黑棋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9b5fb"/>
              </a:rPr>
              <a:t>）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黑棋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4561"/>
              </a:rPr>
              <a:t>则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白棋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甲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182" name="yt_table_12182_skip" title="H_99.84"/>
          <p:cNvGraphicFramePr>
            <a:graphicFrameLocks noGrp="1"/>
          </p:cNvGraphicFramePr>
          <p:nvPr/>
        </p:nvGraphicFramePr>
        <p:xfrm>
          <a:off x="468074" y="3306754"/>
          <a:ext cx="7186931" cy="1267968"/>
        </p:xfrm>
        <a:graphic>
          <a:graphicData uri="http://schemas.openxmlformats.org/drawingml/2006/table">
            <a:tbl>
              <a:tblPr/>
              <a:tblGrid>
                <a:gridCol w="4251643"/>
                <a:gridCol w="2935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2179" name="yt_shape_12179_skip" title="H_288.8411"/>
          <p:cNvGrpSpPr/>
          <p:nvPr/>
        </p:nvGrpSpPr>
        <p:grpSpPr>
          <a:xfrm>
            <a:off x="8231892" y="2625467"/>
            <a:ext cx="3371440" cy="3668282"/>
            <a:chOff x="0" y="0"/>
            <a:chExt cx="3371440" cy="3668282"/>
          </a:xfrm>
        </p:grpSpPr>
        <p:pic>
          <p:nvPicPr>
            <p:cNvPr id="2" name="yt_image_121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3371440" cy="3272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181" name="yt_shape_12181"/>
            <p:cNvSpPr txBox="1"/>
            <p:nvPr/>
          </p:nvSpPr>
          <p:spPr>
            <a:xfrm>
              <a:off x="568367" y="3308282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（第1题图）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848492" y="2625467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4" name="yt_shape_12184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方格纸上每个小正方形的边长均为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9d967"/>
              </a:rPr>
              <a:t>表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示点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的位置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表示点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的位置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4b20a"/>
              </a:rPr>
              <a:t>的位置可表示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188" name="yt_table_12188_skip" title="H_99.84"/>
          <p:cNvGraphicFramePr>
            <a:graphicFrameLocks noGrp="1"/>
          </p:cNvGraphicFramePr>
          <p:nvPr/>
        </p:nvGraphicFramePr>
        <p:xfrm>
          <a:off x="468074" y="2514449"/>
          <a:ext cx="6802756" cy="1267968"/>
        </p:xfrm>
        <a:graphic>
          <a:graphicData uri="http://schemas.openxmlformats.org/drawingml/2006/table">
            <a:tbl>
              <a:tblPr/>
              <a:tblGrid>
                <a:gridCol w="3867468"/>
                <a:gridCol w="2935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2185" name="yt_shape_12185_skip" title="H_288.8411"/>
          <p:cNvGrpSpPr/>
          <p:nvPr/>
        </p:nvGrpSpPr>
        <p:grpSpPr>
          <a:xfrm>
            <a:off x="8382487" y="2514449"/>
            <a:ext cx="3339710" cy="3668282"/>
            <a:chOff x="0" y="0"/>
            <a:chExt cx="3339710" cy="3668282"/>
          </a:xfrm>
        </p:grpSpPr>
        <p:pic>
          <p:nvPicPr>
            <p:cNvPr id="2" name="yt_image_12185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3339710" cy="3272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187" name="yt_shape_12187"/>
            <p:cNvSpPr txBox="1"/>
            <p:nvPr/>
          </p:nvSpPr>
          <p:spPr>
            <a:xfrm>
              <a:off x="552502" y="3308282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（第2题图）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597292" y="1833162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0" name="yt_shape_12190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已知长方形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的顶点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2060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191" name="yt_table_12191" title="H_99.84"/>
          <p:cNvGraphicFramePr>
            <a:graphicFrameLocks noGrp="1"/>
          </p:cNvGraphicFramePr>
          <p:nvPr/>
        </p:nvGraphicFramePr>
        <p:xfrm>
          <a:off x="468074" y="1874273"/>
          <a:ext cx="7593331" cy="1267968"/>
        </p:xfrm>
        <a:graphic>
          <a:graphicData uri="http://schemas.openxmlformats.org/drawingml/2006/table">
            <a:tbl>
              <a:tblPr/>
              <a:tblGrid>
                <a:gridCol w="4273868"/>
                <a:gridCol w="3319463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050230" y="1199178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3" name="yt_shape_12193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在长方形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59eb4,isEnd"/>
              </a:rPr>
              <a:t>的中点为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原点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所在的直线为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轴建立平面直角坐标系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c0754,isEnd"/>
              </a:rPr>
              <a:t>两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点的坐标分别为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                                               </a:t>
            </a:r>
            <a:r>
              <a:rPr sz="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2197" name="yt_shape_12197"/>
          <p:cNvSpPr txBox="1"/>
          <p:nvPr/>
        </p:nvSpPr>
        <p:spPr>
          <a:xfrm>
            <a:off x="467999" y="4998539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2194" name="yt_shape_12194" title="H_179.64102"/>
          <p:cNvGrpSpPr/>
          <p:nvPr/>
        </p:nvGrpSpPr>
        <p:grpSpPr>
          <a:xfrm>
            <a:off x="4839700" y="2666813"/>
            <a:ext cx="2512598" cy="2281441"/>
            <a:chOff x="0" y="0"/>
            <a:chExt cx="2512598" cy="2281441"/>
          </a:xfrm>
        </p:grpSpPr>
        <p:pic>
          <p:nvPicPr>
            <p:cNvPr id="2" name="yt_image_12194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512598" cy="1885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196" name="yt_shape_12196"/>
            <p:cNvSpPr txBox="1"/>
            <p:nvPr/>
          </p:nvSpPr>
          <p:spPr>
            <a:xfrm>
              <a:off x="138946" y="1921441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（第4题图）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676917" y="1833162"/>
            <a:ext cx="5358511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），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8" name="yt_shape_12198"/>
          <p:cNvSpPr txBox="1"/>
          <p:nvPr/>
        </p:nvSpPr>
        <p:spPr>
          <a:xfrm>
            <a:off x="468103" y="612000"/>
            <a:ext cx="11207960" cy="28833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just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正方形网格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2_6bbb2,isEnd"/>
              </a:rPr>
              <a:t>个边长相等的小正方形组成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将此网格放到一个平面直角坐标系中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aa7e5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的纵坐标为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d0370,isEnd"/>
              </a:rPr>
              <a:t>的坐标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</a:t>
            </a:r>
            <a:r>
              <a:rPr sz="16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algn="just" eaLnBrk="1" latinLnBrk="0" hangingPunct="0">
              <a:lnSpc>
                <a:spcPct val="130000"/>
              </a:lnSpc>
            </a:pPr>
          </a:p>
        </p:txBody>
      </p:sp>
      <p:sp>
        <p:nvSpPr>
          <p:cNvPr id="2" name="文本框 1"/>
          <p:cNvSpPr txBox="1"/>
          <p:nvPr/>
        </p:nvSpPr>
        <p:spPr>
          <a:xfrm>
            <a:off x="1190892" y="2467146"/>
            <a:ext cx="22120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0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4" name="yt_shape_12199" title="H_257.6411"/>
          <p:cNvGrpSpPr/>
          <p:nvPr/>
        </p:nvGrpSpPr>
        <p:grpSpPr>
          <a:xfrm>
            <a:off x="8467161" y="2678544"/>
            <a:ext cx="2975213" cy="3272042"/>
            <a:chOff x="0" y="0"/>
            <a:chExt cx="2975213" cy="3272042"/>
          </a:xfrm>
        </p:grpSpPr>
        <p:pic>
          <p:nvPicPr>
            <p:cNvPr id="5" name="yt_image_12199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975213" cy="2876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yt_shape_12201"/>
            <p:cNvSpPr txBox="1"/>
            <p:nvPr/>
          </p:nvSpPr>
          <p:spPr>
            <a:xfrm>
              <a:off x="370254" y="2912042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（第5题图）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3" name="yt_shape_12203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在一次寻宝游戏中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寻宝人找到了点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e20db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两个标志点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如图所示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这两个标志点到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宝藏点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241f2,isEnd"/>
              </a:rPr>
              <a:t>的距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离都是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宝藏点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的坐标是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                            </a:t>
            </a:r>
            <a:r>
              <a:rPr sz="1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2204" name="yt_image_12204" title="H_249.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11039" y="2666813"/>
            <a:ext cx="3169920" cy="316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6677292" y="1833162"/>
            <a:ext cx="42440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或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" name="yt_shape_12206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在一次夏令营活动中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6_2ffa0"/>
              </a:rPr>
              <a:t>老师将一份行动计划藏在没有任何标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记的点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只告诉大家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两点处各是一棵树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896e3"/>
              </a:rPr>
              <a:t>坐标分别为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单位</a:t>
            </a: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b73c6"/>
              </a:rPr>
              <a:t>：</a:t>
            </a:r>
            <a:r>
              <a:rPr lang="en-US" altLang="zh-CN" sz="3200" b="0" i="0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请确定点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的位置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尽快找到这份行动计划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207" name="yt_image_12207" title="H_228.9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77380" y="3154624"/>
            <a:ext cx="3637238" cy="290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9" name="yt_shape_12209"/>
          <p:cNvSpPr txBox="1"/>
          <p:nvPr/>
        </p:nvSpPr>
        <p:spPr>
          <a:xfrm>
            <a:off x="467999" y="612000"/>
            <a:ext cx="508953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即为所求作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210" name="yt_image_12210" title="H_288.85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07895" y="1404750"/>
            <a:ext cx="4065118" cy="366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09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2" name="yt_shape_12212"/>
          <p:cNvSpPr txBox="1"/>
          <p:nvPr/>
        </p:nvSpPr>
        <p:spPr>
          <a:xfrm>
            <a:off x="468103" y="612000"/>
            <a:ext cx="11636916" cy="31100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已知网格图中每个小正方形的边长为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77e2d"/>
              </a:rPr>
              <a:t>请完成下列</a:t>
            </a:r>
            <a:b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各题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 spc="15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任选一点作为原点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不与点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重合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71108"/>
              </a:rPr>
              <a:t>建立</a:t>
            </a:r>
            <a:b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平面直角坐标系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写出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三点的坐标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并求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108a"/>
              </a:rPr>
              <a:t> </a:t>
            </a:r>
            <a:b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 spc="15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yt_shape_12214"/>
          <p:cNvSpPr txBox="1"/>
          <p:nvPr/>
        </p:nvSpPr>
        <p:spPr>
          <a:xfrm>
            <a:off x="467999" y="3769661"/>
            <a:ext cx="1028326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条件下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连接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yt_image_12215" title="H_364.3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04650" y="4370262"/>
            <a:ext cx="1525334" cy="213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7" name="yt_shape_12217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建立平面直角坐标系如图所示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坐标系不唯一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99126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三点的坐标分别为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c590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2218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044246" y="2005444"/>
            <a:ext cx="2631817" cy="357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yt_shape_12220"/>
              <p:cNvSpPr txBox="1"/>
              <p:nvPr/>
            </p:nvSpPr>
            <p:spPr>
              <a:xfrm>
                <a:off x="468103" y="2331850"/>
                <a:ext cx="6711774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yt_shape_122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2331850"/>
                <a:ext cx="6711774" cy="851900"/>
              </a:xfrm>
              <a:prstGeom prst="rect">
                <a:avLst/>
              </a:prstGeom>
              <a:blipFill rotWithShape="1">
                <a:blip r:embed="rId2"/>
                <a:stretch>
                  <a:fillRect l="-2" t="-15" r="-1600" b="-151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yt_shape_12222"/>
              <p:cNvSpPr txBox="1"/>
              <p:nvPr/>
            </p:nvSpPr>
            <p:spPr>
              <a:xfrm>
                <a:off x="468103" y="3305546"/>
                <a:ext cx="8328425" cy="175593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如图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连接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ABO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40a4f"/>
                  </a:rPr>
                  <a:t> 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5" name="yt_shape_122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3305546"/>
                <a:ext cx="8328425" cy="1755930"/>
              </a:xfrm>
              <a:prstGeom prst="rect">
                <a:avLst/>
              </a:prstGeom>
              <a:blipFill rotWithShape="1">
                <a:blip r:embed="rId3"/>
                <a:stretch>
                  <a:fillRect l="-1" t="-21" r="6" b="-384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7" grpId="0" build="allAtOnce"/>
      <p:bldP spid="4" grpId="0" build="allAtOnce"/>
      <p:bldP spid="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5" name="yt_shape_12225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224" name="yt_image_1222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27" name="yt_shape_12227"/>
          <p:cNvSpPr txBox="1"/>
          <p:nvPr/>
        </p:nvSpPr>
        <p:spPr>
          <a:xfrm>
            <a:off x="468103" y="1494708"/>
            <a:ext cx="11256000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已知平面直角坐标系内的两点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db8b5,isEnd"/>
              </a:rPr>
              <a:t>－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关于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轴对称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2025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90167" y="2081886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29" name="yt_image_1222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814809" y="3766680"/>
            <a:ext cx="4562381" cy="267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yt_shape_12228"/>
          <p:cNvSpPr txBox="1"/>
          <p:nvPr/>
        </p:nvSpPr>
        <p:spPr>
          <a:xfrm>
            <a:off x="479425" y="507557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小球起始时位于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沿标示的方向击球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c7498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小球运动的轨迹如图所示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若小球起始时位于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d8a5f,isEnd"/>
              </a:rPr>
              <a:t>仍按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原来方向击球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小球第一次碰到球桌边时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小球的位置是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131d6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则小球第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2024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次碰到球桌边时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小球的位置为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6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br>
              <a:rPr lang="zh-CN" altLang="zh-CN" sz="3200" b="0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sym typeface="W:16.00504,H:49.92"/>
              </a:rPr>
            </a:b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39814" y="2362703"/>
            <a:ext cx="13992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_⨹_1_1c445"/>
              </a:rPr>
              <a:t>，</a:t>
            </a:r>
            <a:b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</a:b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414" y="2996687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1" name="yt_shape_12231"/>
          <p:cNvSpPr txBox="1"/>
          <p:nvPr/>
        </p:nvSpPr>
        <p:spPr>
          <a:xfrm>
            <a:off x="468102" y="612000"/>
            <a:ext cx="11419098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由图可得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从点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开始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9_8c031"/>
              </a:rPr>
              <a:t>第一次碰撞的点的坐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第二次碰撞的点的坐标为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4_5fc41"/>
              </a:rPr>
              <a:t>第三次碰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撞的点的坐标为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第四次碰撞的点的坐标为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641fe"/>
              </a:rPr>
              <a:t>，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第五次碰撞的点的坐标为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9_eb8f5"/>
              </a:rPr>
              <a:t>第六次碰撞的点的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9_eb8f5"/>
              </a:rPr>
              <a:t>坐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标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），…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2024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÷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337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所以小球第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2690e"/>
              </a:rPr>
              <a:t>2024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次碰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球桌边时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小球的位置是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31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2" name="yt_shape_12232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有一个长方形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4230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若长方形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宽为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cb8e"/>
              </a:rPr>
              <a:t>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坐标为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求长方形的顶点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8baa0"/>
              </a:rPr>
              <a:t>的坐标及长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AEOM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233" name="yt_image_12233" title="H_262.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43377" y="3154624"/>
            <a:ext cx="2705245" cy="333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5" name="yt_shape_12235"/>
          <p:cNvSpPr txBox="1"/>
          <p:nvPr/>
        </p:nvSpPr>
        <p:spPr>
          <a:xfrm>
            <a:off x="468102" y="612000"/>
            <a:ext cx="11995169" cy="505253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因为长方形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的长为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宽为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2_a0768"/>
              </a:rPr>
              <a:t>，－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故长方形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AEOM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的面积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35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" name="yt_shape_12236"/>
          <p:cNvSpPr txBox="1"/>
          <p:nvPr/>
        </p:nvSpPr>
        <p:spPr>
          <a:xfrm>
            <a:off x="468103" y="612000"/>
            <a:ext cx="11636916" cy="44123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建立平面直角坐标系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并描出下列各点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4198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4134f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连接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2_ea751"/>
              </a:rPr>
              <a:t>分别找出三条线段的中点坐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5_fa12c"/>
              </a:rPr>
              <a:t>将上述中点的横坐标和纵坐标分别与对应线段的两个端点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的横坐标和纵坐标进行比较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你发现它们之间有什么关系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79f4f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两点的坐标分别为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请用含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cccf5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的式子表示线段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的中点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8" name="yt_image_12238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993511" y="547594"/>
            <a:ext cx="2311777" cy="235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yt_shape_12237"/>
          <p:cNvSpPr txBox="1"/>
          <p:nvPr/>
        </p:nvSpPr>
        <p:spPr>
          <a:xfrm>
            <a:off x="479425" y="620713"/>
            <a:ext cx="3898503" cy="54938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如图即为所求作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yt_shape_12240"/>
          <p:cNvSpPr txBox="1"/>
          <p:nvPr/>
        </p:nvSpPr>
        <p:spPr>
          <a:xfrm>
            <a:off x="467896" y="1170094"/>
            <a:ext cx="6734216" cy="53437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线段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的中点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yt_shape_12241"/>
          <p:cNvSpPr txBox="1"/>
          <p:nvPr/>
        </p:nvSpPr>
        <p:spPr>
          <a:xfrm>
            <a:off x="467896" y="1755271"/>
            <a:ext cx="6804748" cy="53437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线段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的中点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yt_shape_12242"/>
          <p:cNvSpPr txBox="1"/>
          <p:nvPr/>
        </p:nvSpPr>
        <p:spPr>
          <a:xfrm>
            <a:off x="467896" y="2340448"/>
            <a:ext cx="6482544" cy="53437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线段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的中点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yt_shape_12243"/>
          <p:cNvSpPr txBox="1"/>
          <p:nvPr/>
        </p:nvSpPr>
        <p:spPr>
          <a:xfrm>
            <a:off x="468000" y="2925625"/>
            <a:ext cx="11256000" cy="22852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27_d5dce"/>
              </a:rPr>
              <a:t>由上述中点的横坐标与纵坐标分别与对应线段的两个端点的横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坐标和纵坐标进行比较得到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4_006c9"/>
              </a:rPr>
              <a:t>线段中点的横坐标为线段两端点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的横坐标的和的一半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7_16c63"/>
              </a:rPr>
              <a:t>线段中点的纵坐标为线段两端点的纵坐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标的和的一半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yt_shape_12244"/>
              <p:cNvSpPr txBox="1"/>
              <p:nvPr/>
            </p:nvSpPr>
            <p:spPr>
              <a:xfrm>
                <a:off x="467896" y="5017321"/>
                <a:ext cx="11636916" cy="165904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所以线段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PQ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的中点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的坐标用含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的式子表示为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ba1bb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zh-CN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𝑦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8" name="yt_shape_122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96" y="5017321"/>
                <a:ext cx="11636916" cy="1659044"/>
              </a:xfrm>
              <a:prstGeom prst="rect">
                <a:avLst/>
              </a:prstGeom>
              <a:blipFill rotWithShape="1">
                <a:blip r:embed="rId2"/>
                <a:stretch>
                  <a:fillRect l="-5" t="-11" r="4" b="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" name="yt_shape_12247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246" name="yt_image_1224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249" name="yt_shape_12249"/>
              <p:cNvSpPr txBox="1"/>
              <p:nvPr/>
            </p:nvSpPr>
            <p:spPr>
              <a:xfrm>
                <a:off x="468103" y="1494708"/>
                <a:ext cx="11256000" cy="126169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选做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如图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且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2a961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满足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249" name="yt_shape_122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256000" cy="1261692"/>
              </a:xfrm>
              <a:prstGeom prst="rect">
                <a:avLst/>
              </a:prstGeom>
              <a:blipFill rotWithShape="1">
                <a:blip r:embed="rId2"/>
                <a:stretch>
                  <a:fillRect l="-1" t="-44" r="1" b="-16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51" name="yt_shape_12251"/>
          <p:cNvSpPr txBox="1"/>
          <p:nvPr/>
        </p:nvSpPr>
        <p:spPr>
          <a:xfrm>
            <a:off x="467999" y="2807188"/>
            <a:ext cx="438581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252" name="yt_shape_12252"/>
          <p:cNvSpPr txBox="1"/>
          <p:nvPr/>
        </p:nvSpPr>
        <p:spPr>
          <a:xfrm>
            <a:off x="468103" y="3429286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且满足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ac0ea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轴负半轴上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连接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轴负半轴于点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MBC</a:t>
            </a:r>
            <a: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5a8b"/>
              </a:rPr>
              <a:t> </a:t>
            </a:r>
            <a:b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MOD</a:t>
            </a:r>
            <a: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3" name="yt_shape_12253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平移直线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轴正半轴于点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b649"/>
              </a:rPr>
              <a:t>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直线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上且位于第三象限内的一个点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PG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58aee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PAB</a:t>
            </a:r>
            <a:r>
              <a:rPr lang="en-US" altLang="zh-CN" sz="1500" b="0" i="1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257" name="yt_shape_12257"/>
          <p:cNvSpPr txBox="1"/>
          <p:nvPr/>
        </p:nvSpPr>
        <p:spPr>
          <a:xfrm>
            <a:off x="467999" y="5759483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2254" name="yt_shape_12254" title="H_239.5711"/>
          <p:cNvGrpSpPr/>
          <p:nvPr/>
        </p:nvGrpSpPr>
        <p:grpSpPr>
          <a:xfrm>
            <a:off x="2686430" y="2590295"/>
            <a:ext cx="2777491" cy="3042553"/>
            <a:chOff x="0" y="0"/>
            <a:chExt cx="2777491" cy="3042553"/>
          </a:xfrm>
        </p:grpSpPr>
        <p:pic>
          <p:nvPicPr>
            <p:cNvPr id="2" name="yt_image_12254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777491" cy="2646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56" name="yt_shape_12256"/>
            <p:cNvSpPr txBox="1"/>
            <p:nvPr/>
          </p:nvSpPr>
          <p:spPr>
            <a:xfrm>
              <a:off x="1084013" y="2682553"/>
              <a:ext cx="64546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图</a:t>
              </a:r>
              <a:r>
                <a:rPr lang="en-US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1</a:t>
              </a:r>
              <a:endPara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yt_shape_12258" title="H_239.5711"/>
          <p:cNvGrpSpPr/>
          <p:nvPr/>
        </p:nvGrpSpPr>
        <p:grpSpPr>
          <a:xfrm>
            <a:off x="6536054" y="2590295"/>
            <a:ext cx="2777491" cy="3042553"/>
            <a:chOff x="0" y="0"/>
            <a:chExt cx="2777491" cy="3042553"/>
          </a:xfrm>
        </p:grpSpPr>
        <p:pic>
          <p:nvPicPr>
            <p:cNvPr id="8" name="yt_image_122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2777491" cy="2646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yt_shape_12260"/>
            <p:cNvSpPr txBox="1"/>
            <p:nvPr/>
          </p:nvSpPr>
          <p:spPr>
            <a:xfrm>
              <a:off x="1084013" y="2682553"/>
              <a:ext cx="64546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图</a:t>
              </a:r>
              <a:r>
                <a:rPr lang="en-US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2</a:t>
              </a:r>
              <a:endPara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1" name="yt_shape_12261"/>
          <p:cNvSpPr txBox="1"/>
          <p:nvPr/>
        </p:nvSpPr>
        <p:spPr>
          <a:xfrm>
            <a:off x="479425" y="175086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262" name="yt_shape_12262"/>
              <p:cNvSpPr txBox="1"/>
              <p:nvPr/>
            </p:nvSpPr>
            <p:spPr>
              <a:xfrm>
                <a:off x="479529" y="548526"/>
                <a:ext cx="11636916" cy="197451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99665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𝑏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262" name="yt_shape_122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529" y="548526"/>
                <a:ext cx="11636916" cy="1974515"/>
              </a:xfrm>
              <a:prstGeom prst="rect">
                <a:avLst/>
              </a:prstGeom>
              <a:blipFill rotWithShape="1">
                <a:blip r:embed="rId1"/>
                <a:stretch>
                  <a:fillRect l="-1" t="-5172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62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4" name="yt_shape_12264"/>
          <p:cNvSpPr txBox="1"/>
          <p:nvPr/>
        </p:nvSpPr>
        <p:spPr>
          <a:xfrm>
            <a:off x="467999" y="529704"/>
            <a:ext cx="641521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BO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265" name="yt_shape_12265"/>
              <p:cNvSpPr txBox="1"/>
              <p:nvPr/>
            </p:nvSpPr>
            <p:spPr>
              <a:xfrm>
                <a:off x="467999" y="996354"/>
                <a:ext cx="6932988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ABO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265" name="yt_shape_122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996354"/>
                <a:ext cx="6932988" cy="851900"/>
              </a:xfrm>
              <a:prstGeom prst="rect">
                <a:avLst/>
              </a:prstGeom>
              <a:blipFill rotWithShape="1">
                <a:blip r:embed="rId1"/>
                <a:stretch>
                  <a:fillRect t="-5" r="-1400" b="-151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67" name="yt_shape_12267"/>
          <p:cNvSpPr txBox="1"/>
          <p:nvPr/>
        </p:nvSpPr>
        <p:spPr>
          <a:xfrm>
            <a:off x="467999" y="1899042"/>
            <a:ext cx="772006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MBC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MOD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ABO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ACD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268" name="yt_image_122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8572" y="538417"/>
            <a:ext cx="2777491" cy="264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70" name="yt_shape_12270"/>
          <p:cNvSpPr txBox="1"/>
          <p:nvPr/>
        </p:nvSpPr>
        <p:spPr>
          <a:xfrm>
            <a:off x="453202" y="2613660"/>
            <a:ext cx="1013418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连接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CO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yt_shape_12271"/>
          <p:cNvSpPr txBox="1"/>
          <p:nvPr/>
        </p:nvSpPr>
        <p:spPr>
          <a:xfrm>
            <a:off x="453202" y="3191204"/>
            <a:ext cx="490358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ABO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ACO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BCO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 baseline="-25000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yt_shape_12272"/>
              <p:cNvSpPr txBox="1"/>
              <p:nvPr/>
            </p:nvSpPr>
            <p:spPr>
              <a:xfrm>
                <a:off x="453202" y="3693695"/>
                <a:ext cx="6429645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8" name="yt_shape_122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202" y="3693695"/>
                <a:ext cx="6429645" cy="851900"/>
              </a:xfrm>
              <a:prstGeom prst="rect">
                <a:avLst/>
              </a:prstGeom>
              <a:blipFill rotWithShape="1">
                <a:blip r:embed="rId3"/>
                <a:stretch>
                  <a:fillRect l="-7" t="-63" r="-1895" b="-55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yt_shape_12274"/>
          <p:cNvSpPr txBox="1"/>
          <p:nvPr/>
        </p:nvSpPr>
        <p:spPr>
          <a:xfrm>
            <a:off x="6689410" y="3875479"/>
            <a:ext cx="377186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yt_shape_12275"/>
          <p:cNvSpPr txBox="1"/>
          <p:nvPr/>
        </p:nvSpPr>
        <p:spPr>
          <a:xfrm>
            <a:off x="464628" y="4581436"/>
            <a:ext cx="1017105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yt_shape_12276"/>
              <p:cNvSpPr txBox="1"/>
              <p:nvPr/>
            </p:nvSpPr>
            <p:spPr>
              <a:xfrm>
                <a:off x="464628" y="5110962"/>
                <a:ext cx="9052158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ACD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" name="yt_shape_122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28" y="5110962"/>
                <a:ext cx="9052158" cy="851900"/>
              </a:xfrm>
              <a:prstGeom prst="rect">
                <a:avLst/>
              </a:prstGeom>
              <a:blipFill rotWithShape="1">
                <a:blip r:embed="rId4"/>
                <a:stretch>
                  <a:fillRect l="-5" t="-57" r="-820" b="-15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yt_shape_12278"/>
          <p:cNvSpPr txBox="1"/>
          <p:nvPr/>
        </p:nvSpPr>
        <p:spPr>
          <a:xfrm>
            <a:off x="464628" y="5962862"/>
            <a:ext cx="785311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64" grpId="0" build="allAtOnce"/>
      <p:bldP spid="12265" grpId="0" build="allAtOnce"/>
      <p:bldP spid="12267" grpId="0" build="allAtOnce"/>
      <p:bldP spid="12270" grpId="0" build="allAtOnce"/>
      <p:bldP spid="7" grpId="0" build="allAtOnce"/>
      <p:bldP spid="8" grpId="0" build="allAtOnce"/>
      <p:bldP spid="9" grpId="0" build="allAtOnce"/>
      <p:bldP spid="10" grpId="0" build="allAtOnce"/>
      <p:bldP spid="11" grpId="0" build="allAtOnce"/>
      <p:bldP spid="12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9" name="yt_shape_12279"/>
          <p:cNvSpPr txBox="1"/>
          <p:nvPr/>
        </p:nvSpPr>
        <p:spPr>
          <a:xfrm>
            <a:off x="456573" y="529704"/>
            <a:ext cx="1097095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由平行线间的距离处处相等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可知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EAB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PAB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280" name="yt_shape_12280"/>
              <p:cNvSpPr txBox="1"/>
              <p:nvPr/>
            </p:nvSpPr>
            <p:spPr>
              <a:xfrm>
                <a:off x="456573" y="1151802"/>
                <a:ext cx="8459047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280" name="yt_shape_122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73" y="1151802"/>
                <a:ext cx="8459047" cy="851900"/>
              </a:xfrm>
              <a:prstGeom prst="rect">
                <a:avLst/>
              </a:prstGeom>
              <a:blipFill rotWithShape="1">
                <a:blip r:embed="rId1"/>
                <a:stretch>
                  <a:fillRect t="-64" r="-1236" b="-5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82" name="yt_shape_12282"/>
          <p:cNvSpPr txBox="1"/>
          <p:nvPr/>
        </p:nvSpPr>
        <p:spPr>
          <a:xfrm>
            <a:off x="456573" y="2054490"/>
            <a:ext cx="570829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283" name="yt_shape_12283"/>
          <p:cNvSpPr txBox="1"/>
          <p:nvPr/>
        </p:nvSpPr>
        <p:spPr>
          <a:xfrm>
            <a:off x="456573" y="2676588"/>
            <a:ext cx="890628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OG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yt_image_122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09476" y="1541251"/>
            <a:ext cx="1955161" cy="180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yt_shape_12286"/>
          <p:cNvSpPr txBox="1"/>
          <p:nvPr/>
        </p:nvSpPr>
        <p:spPr>
          <a:xfrm>
            <a:off x="456573" y="3247898"/>
            <a:ext cx="295593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连接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8" name="yt_shape_12287"/>
          <p:cNvSpPr txBox="1"/>
          <p:nvPr/>
        </p:nvSpPr>
        <p:spPr>
          <a:xfrm>
            <a:off x="3320524" y="3247898"/>
            <a:ext cx="399468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ABF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PAB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yt_shape_12288"/>
              <p:cNvSpPr txBox="1"/>
              <p:nvPr/>
            </p:nvSpPr>
            <p:spPr>
              <a:xfrm>
                <a:off x="467999" y="3775424"/>
                <a:ext cx="8935138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ABF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9" name="yt_shape_122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775424"/>
                <a:ext cx="8935138" cy="851900"/>
              </a:xfrm>
              <a:prstGeom prst="rect">
                <a:avLst/>
              </a:prstGeom>
              <a:blipFill rotWithShape="1">
                <a:blip r:embed="rId3"/>
                <a:stretch>
                  <a:fillRect t="-41" r="-895" b="-15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yt_shape_12290"/>
              <p:cNvSpPr txBox="1"/>
              <p:nvPr/>
            </p:nvSpPr>
            <p:spPr>
              <a:xfrm>
                <a:off x="467999" y="4390740"/>
                <a:ext cx="5510163" cy="90281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8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F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,−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" name="yt_shape_122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390740"/>
                <a:ext cx="5510163" cy="902811"/>
              </a:xfrm>
              <a:prstGeom prst="rect">
                <a:avLst/>
              </a:prstGeom>
              <a:blipFill rotWithShape="1">
                <a:blip r:embed="rId4"/>
                <a:stretch>
                  <a:fillRect t="-39" r="-3222" b="-39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yt_shape_12292"/>
          <p:cNvSpPr txBox="1"/>
          <p:nvPr/>
        </p:nvSpPr>
        <p:spPr>
          <a:xfrm>
            <a:off x="5977308" y="4556490"/>
            <a:ext cx="588943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PGE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梯形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GPFO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 baseline="-250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OEF</a:t>
            </a:r>
            <a:r>
              <a:rPr lang="en-US" altLang="zh-CN" sz="15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yt_shape_12293"/>
              <p:cNvSpPr txBox="1"/>
              <p:nvPr/>
            </p:nvSpPr>
            <p:spPr>
              <a:xfrm>
                <a:off x="479425" y="5127800"/>
                <a:ext cx="10610212" cy="90281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PG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  <m:r>
                          <a:rPr lang="zh-CN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＋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𝑃𝐺</m:t>
                        </m:r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8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PG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" name="yt_shape_122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5127800"/>
                <a:ext cx="10610212" cy="902811"/>
              </a:xfrm>
              <a:prstGeom prst="rect">
                <a:avLst/>
              </a:prstGeom>
              <a:blipFill rotWithShape="1">
                <a:blip r:embed="rId5"/>
                <a:stretch>
                  <a:fillRect t="-19" r="-341" b="-40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yt_shape_12295"/>
          <p:cNvSpPr txBox="1"/>
          <p:nvPr/>
        </p:nvSpPr>
        <p:spPr>
          <a:xfrm>
            <a:off x="479425" y="5991720"/>
            <a:ext cx="588622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79" grpId="0" build="allAtOnce"/>
      <p:bldP spid="12280" grpId="0" build="allAtOnce"/>
      <p:bldP spid="12282" grpId="0" build="allAtOnce"/>
      <p:bldP spid="12283" grpId="0" build="allAtOnce"/>
      <p:bldP spid="7" grpId="0" build="allAtOnce"/>
      <p:bldP spid="8" grpId="0" build="allAtOnce"/>
      <p:bldP spid="9" grpId="0" build="allAtOnce"/>
      <p:bldP spid="10" grpId="0" build="allAtOnce"/>
      <p:bldP spid="11" grpId="0" build="allAtOnce"/>
      <p:bldP spid="12" grpId="0" build="allAtOnce"/>
      <p:bldP spid="13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3753</Words>
  <Application>WPS 演示</Application>
  <PresentationFormat>宽屏</PresentationFormat>
  <Paragraphs>177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94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_⨹_1_9b5fb</vt:lpstr>
      <vt:lpstr>细等线拼音字体</vt:lpstr>
      <vt:lpstr>_⨹_1_b4561</vt:lpstr>
      <vt:lpstr>_⨹_1_9d967</vt:lpstr>
      <vt:lpstr>_⨹_6_4b20a</vt:lpstr>
      <vt:lpstr>_⨹_1_d2060</vt:lpstr>
      <vt:lpstr>_⨹_4_59eb4,isEnd</vt:lpstr>
      <vt:lpstr>_⨹_1_c0754,isEnd</vt:lpstr>
      <vt:lpstr>,isEnd</vt:lpstr>
      <vt:lpstr>_⨹_12_6bbb2,isEnd</vt:lpstr>
      <vt:lpstr>_⨹_1_aa7e5,isEnd</vt:lpstr>
      <vt:lpstr>_⨹_3_d0370,isEnd</vt:lpstr>
      <vt:lpstr>_⨹_1_e20db,isEnd</vt:lpstr>
      <vt:lpstr>_⨹_2_241f2,isEnd</vt:lpstr>
      <vt:lpstr>楷体</vt:lpstr>
      <vt:lpstr>_⨹_16_2ffa0</vt:lpstr>
      <vt:lpstr>_⨹_5_896e3</vt:lpstr>
      <vt:lpstr>_⨹_1_b73c6</vt:lpstr>
      <vt:lpstr>_⨹_5_77e2d</vt:lpstr>
      <vt:lpstr>_⨹_2_71108</vt:lpstr>
      <vt:lpstr>_⨹_1_2108a</vt:lpstr>
      <vt:lpstr>微软雅黑</vt:lpstr>
      <vt:lpstr>Arial Unicode MS</vt:lpstr>
      <vt:lpstr>Calibri</vt:lpstr>
      <vt:lpstr>_⨹_1_99126</vt:lpstr>
      <vt:lpstr>_⨹_1_2c590</vt:lpstr>
      <vt:lpstr>Cambria Math</vt:lpstr>
      <vt:lpstr>_⨹_1_40a4f</vt:lpstr>
      <vt:lpstr>_⨹_1_db8b5,isEnd</vt:lpstr>
      <vt:lpstr>_⨹_1_c7498,isEnd</vt:lpstr>
      <vt:lpstr>_⨹_2_d8a5f,isEnd</vt:lpstr>
      <vt:lpstr>_⨹_1_131d6,isEnd</vt:lpstr>
      <vt:lpstr>W:16.00504,H:49.92</vt:lpstr>
      <vt:lpstr>_⨹_1_1c445</vt:lpstr>
      <vt:lpstr>_⨹_9_8c031</vt:lpstr>
      <vt:lpstr>_⨹_4_5fc41</vt:lpstr>
      <vt:lpstr>_⨹_1_641fe</vt:lpstr>
      <vt:lpstr>_⨹_9_eb8f5</vt:lpstr>
      <vt:lpstr>_⨹_4_2690e</vt:lpstr>
      <vt:lpstr>_⨹_1_f4230</vt:lpstr>
      <vt:lpstr>_⨹_1_1cb8e</vt:lpstr>
      <vt:lpstr>_⨹_5_8baa0</vt:lpstr>
      <vt:lpstr>_⨹_2_a0768</vt:lpstr>
      <vt:lpstr>_⨹_1_d4198</vt:lpstr>
      <vt:lpstr>_⨹_1_4134f</vt:lpstr>
      <vt:lpstr>_⨹_12_ea751</vt:lpstr>
      <vt:lpstr>_⨹_25_fa12c</vt:lpstr>
      <vt:lpstr>_⨹_1_79f4f</vt:lpstr>
      <vt:lpstr>_⨹_1_cccf5</vt:lpstr>
      <vt:lpstr>_⨹_27_d5dce</vt:lpstr>
      <vt:lpstr>_⨹_14_006c9</vt:lpstr>
      <vt:lpstr>_⨹_17_16c63</vt:lpstr>
      <vt:lpstr>_⨹_1_ba1bb</vt:lpstr>
      <vt:lpstr>_⨹_1_2a961</vt:lpstr>
      <vt:lpstr>_⨹_1_ac0ea</vt:lpstr>
      <vt:lpstr>_⨹_1_b5a8b</vt:lpstr>
      <vt:lpstr>_⨹_1_1b649</vt:lpstr>
      <vt:lpstr>_⨹_1_58aee</vt:lpstr>
      <vt:lpstr>_⨹_1_99665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11</cp:revision>
  <dcterms:created xsi:type="dcterms:W3CDTF">2024-05-28T15:59:00Z</dcterms:created>
  <dcterms:modified xsi:type="dcterms:W3CDTF">2024-07-12T05:21:43Z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