
<file path=[Content_Types].xml><?xml version="1.0" encoding="utf-8"?>
<Types xmlns="http://schemas.openxmlformats.org/package/2006/content-types">
  <Default Extension="rels" ContentType="application/vnd.openxmlformats-package.relationships+xml"/>
  <Default Extension="jpeg" ContentType="image/jpeg"/>
  <Default Extension="vml" ContentType="application/vnd.openxmlformats-officedocument.vmlDrawing"/>
  <Default Extension="docx" ContentType="application/vnd.openxmlformats-officedocument.wordprocessingml.document"/>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sldIdLst>
    <p:sldId id="261" r:id="rId3"/>
    <p:sldId id="353" r:id="rId4"/>
    <p:sldId id="288" r:id="rId5"/>
    <p:sldId id="417" r:id="rId6"/>
    <p:sldId id="452" r:id="rId7"/>
    <p:sldId id="453" r:id="rId8"/>
    <p:sldId id="360" r:id="rId9"/>
    <p:sldId id="454" r:id="rId10"/>
    <p:sldId id="455" r:id="rId11"/>
    <p:sldId id="456" r:id="rId12"/>
    <p:sldId id="361" r:id="rId13"/>
    <p:sldId id="335" r:id="rId14"/>
    <p:sldId id="418" r:id="rId15"/>
    <p:sldId id="362" r:id="rId16"/>
    <p:sldId id="457" r:id="rId17"/>
    <p:sldId id="363" r:id="rId18"/>
    <p:sldId id="446" r:id="rId19"/>
    <p:sldId id="449" r:id="rId20"/>
    <p:sldId id="482" r:id="rId21"/>
    <p:sldId id="450" r:id="rId22"/>
    <p:sldId id="458" r:id="rId23"/>
    <p:sldId id="451" r:id="rId24"/>
    <p:sldId id="483" r:id="rId25"/>
    <p:sldId id="447" r:id="rId26"/>
    <p:sldId id="459" r:id="rId27"/>
    <p:sldId id="460" r:id="rId28"/>
    <p:sldId id="461" r:id="rId29"/>
    <p:sldId id="462" r:id="rId30"/>
    <p:sldId id="463" r:id="rId31"/>
    <p:sldId id="464" r:id="rId32"/>
    <p:sldId id="465" r:id="rId33"/>
    <p:sldId id="448" r:id="rId34"/>
    <p:sldId id="484" r:id="rId35"/>
    <p:sldId id="330" r:id="rId36"/>
    <p:sldId id="343" r:id="rId37"/>
    <p:sldId id="383" r:id="rId38"/>
    <p:sldId id="466" r:id="rId39"/>
    <p:sldId id="382" r:id="rId40"/>
    <p:sldId id="376" r:id="rId41"/>
    <p:sldId id="354" r:id="rId42"/>
    <p:sldId id="384" r:id="rId43"/>
    <p:sldId id="377" r:id="rId44"/>
    <p:sldId id="467" r:id="rId45"/>
    <p:sldId id="385" r:id="rId46"/>
    <p:sldId id="419" r:id="rId47"/>
    <p:sldId id="420" r:id="rId48"/>
    <p:sldId id="427" r:id="rId49"/>
    <p:sldId id="468" r:id="rId50"/>
    <p:sldId id="428" r:id="rId51"/>
    <p:sldId id="429" r:id="rId52"/>
    <p:sldId id="485" r:id="rId53"/>
    <p:sldId id="421" r:id="rId54"/>
    <p:sldId id="430" r:id="rId55"/>
    <p:sldId id="431" r:id="rId56"/>
    <p:sldId id="432" r:id="rId57"/>
    <p:sldId id="486" r:id="rId58"/>
    <p:sldId id="424" r:id="rId59"/>
    <p:sldId id="469" r:id="rId60"/>
    <p:sldId id="470" r:id="rId61"/>
    <p:sldId id="471" r:id="rId62"/>
    <p:sldId id="472" r:id="rId63"/>
    <p:sldId id="487" r:id="rId64"/>
    <p:sldId id="473" r:id="rId65"/>
    <p:sldId id="474" r:id="rId66"/>
    <p:sldId id="488" r:id="rId67"/>
    <p:sldId id="475" r:id="rId68"/>
    <p:sldId id="476" r:id="rId69"/>
    <p:sldId id="477" r:id="rId70"/>
    <p:sldId id="478" r:id="rId71"/>
    <p:sldId id="489" r:id="rId72"/>
    <p:sldId id="479" r:id="rId73"/>
    <p:sldId id="490" r:id="rId74"/>
    <p:sldId id="480" r:id="rId75"/>
    <p:sldId id="481" r:id="rId76"/>
  </p:sldIdLst>
  <p:sldSz cx="9144000" cy="6858000" type="screen4x3"/>
  <p:notesSz cx="6858000" cy="9144000"/>
  <p:custDataLst>
    <p:tags r:id="rId7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5E22"/>
    <a:srgbClr val="FFE389"/>
    <a:srgbClr val="CD242B"/>
    <a:srgbClr val="FFEDAB"/>
    <a:srgbClr val="E20000"/>
    <a:srgbClr val="DEB203"/>
    <a:srgbClr val="5FBA0F"/>
    <a:srgbClr val="FC922C"/>
    <a:srgbClr val="4F81B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5550" autoAdjust="0"/>
  </p:normalViewPr>
  <p:slideViewPr>
    <p:cSldViewPr>
      <p:cViewPr varScale="1">
        <p:scale>
          <a:sx n="92" d="100"/>
          <a:sy n="92" d="100"/>
        </p:scale>
        <p:origin x="882" y="84"/>
      </p:cViewPr>
      <p:guideLst>
        <p:guide orient="horz" pos="663"/>
        <p:guide pos="4059"/>
        <p:guide pos="249"/>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 Type="http://schemas.openxmlformats.org/officeDocument/2006/relationships/slide" Target="slides/slide3.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 Type="http://schemas.openxmlformats.org/officeDocument/2006/relationships/slide" Target="slides/slide4.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 Type="http://schemas.openxmlformats.org/officeDocument/2006/relationships/slide" Target="slides/slide5.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tags" Target="tags/tag1.xml" /><Relationship Id="rId78" Type="http://schemas.openxmlformats.org/officeDocument/2006/relationships/presProps" Target="presProps.xml" /><Relationship Id="rId79" Type="http://schemas.openxmlformats.org/officeDocument/2006/relationships/viewProps" Target="viewProps.xml" /><Relationship Id="rId8" Type="http://schemas.openxmlformats.org/officeDocument/2006/relationships/slide" Target="slides/slide6.xml" /><Relationship Id="rId80" Type="http://schemas.openxmlformats.org/officeDocument/2006/relationships/theme" Target="theme/theme1.xml" /><Relationship Id="rId81" Type="http://schemas.openxmlformats.org/officeDocument/2006/relationships/tableStyles" Target="tableStyles.xml" /><Relationship Id="rId9" Type="http://schemas.openxmlformats.org/officeDocument/2006/relationships/slide" Target="slides/slide7.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3.e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4.e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32F2FF-E950-4B22-9A88-7B1E5055B9C3}"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F46F20-7861-4E56-87FF-6B60CC2B2FDB}"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F46F20-7861-4E56-87FF-6B60CC2B2FDB}" type="slidenum">
              <a:rPr lang="zh-CN" altLang="en-US" smtClean="0"/>
              <a:t>11</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目录页">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37115" y="1351654"/>
            <a:ext cx="7020272" cy="2016224"/>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2137115" y="3440763"/>
            <a:ext cx="7020272" cy="2016224"/>
          </a:xfrm>
          <a:prstGeom prst="rect">
            <a:avLst/>
          </a:prstGeom>
          <a:solidFill>
            <a:srgbClr val="DEB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userDrawn="1"/>
        </p:nvSpPr>
        <p:spPr>
          <a:xfrm>
            <a:off x="226603" y="2750722"/>
            <a:ext cx="1598515" cy="830997"/>
          </a:xfrm>
          <a:prstGeom prst="rect">
            <a:avLst/>
          </a:prstGeom>
          <a:noFill/>
        </p:spPr>
        <p:txBody>
          <a:bodyPr wrap="none" rtlCol="0">
            <a:spAutoFit/>
          </a:bodyPr>
          <a:lstStyle/>
          <a:p>
            <a:r>
              <a:rPr lang="zh-CN" altLang="en-US" sz="4800" smtClean="0">
                <a:solidFill>
                  <a:schemeClr val="bg1"/>
                </a:solidFill>
                <a:latin typeface="微软雅黑" panose="020b0503020204020204" pitchFamily="34" charset="-122"/>
                <a:ea typeface="微软雅黑" pitchFamily="34" charset="-122"/>
              </a:rPr>
              <a:t>目 录</a:t>
            </a:r>
            <a:endParaRPr lang="zh-CN" altLang="en-US" sz="4800">
              <a:solidFill>
                <a:schemeClr val="bg1"/>
              </a:solidFill>
              <a:latin typeface="微软雅黑" panose="020b0503020204020204" pitchFamily="34" charset="-122"/>
              <a:ea typeface="微软雅黑" pitchFamily="34" charset="-122"/>
            </a:endParaRPr>
          </a:p>
        </p:txBody>
      </p:sp>
      <p:sp>
        <p:nvSpPr>
          <p:cNvPr id="18" name="TextBox 17"/>
          <p:cNvSpPr txBox="1"/>
          <p:nvPr userDrawn="1"/>
        </p:nvSpPr>
        <p:spPr>
          <a:xfrm>
            <a:off x="256739" y="3471391"/>
            <a:ext cx="1538242" cy="461665"/>
          </a:xfrm>
          <a:prstGeom prst="rect">
            <a:avLst/>
          </a:prstGeom>
          <a:noFill/>
        </p:spPr>
        <p:txBody>
          <a:bodyPr wrap="none" rtlCol="0">
            <a:spAutoFit/>
          </a:bodyPr>
          <a:lstStyle/>
          <a:p>
            <a:r>
              <a:rPr lang="en-US" altLang="zh-CN" sz="2400" smtClean="0">
                <a:solidFill>
                  <a:schemeClr val="bg1"/>
                </a:solidFill>
              </a:rPr>
              <a:t>CONTENTS</a:t>
            </a:r>
            <a:endParaRPr lang="zh-CN" altLang="en-US" sz="2400">
              <a:solidFill>
                <a:schemeClr val="bg1"/>
              </a:solidFill>
            </a:endParaRPr>
          </a:p>
        </p:txBody>
      </p:sp>
      <p:pic>
        <p:nvPicPr>
          <p:cNvPr id="19" name="图片 18"/>
          <p:cNvPicPr>
            <a:picLocks noChangeAspect="1"/>
          </p:cNvPicPr>
          <p:nvPr userDrawn="1"/>
        </p:nvPicPr>
        <p:blipFill>
          <a:blip r:embed="rId1">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420412" y="1996950"/>
            <a:ext cx="737932" cy="725633"/>
          </a:xfrm>
          <a:prstGeom prst="rect">
            <a:avLst/>
          </a:prstGeom>
        </p:spPr>
      </p:pic>
      <p:pic>
        <p:nvPicPr>
          <p:cNvPr id="20" name="图片 19"/>
          <p:cNvPicPr>
            <a:picLocks noChangeAspect="1"/>
          </p:cNvPicPr>
          <p:nvPr userDrawn="1"/>
        </p:nvPicPr>
        <p:blipFill>
          <a:blip r:embed="rId1">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420412" y="4086059"/>
            <a:ext cx="737932" cy="725633"/>
          </a:xfrm>
          <a:prstGeom prst="rect">
            <a:avLst/>
          </a:prstGeom>
        </p:spPr>
      </p:pic>
      <p:cxnSp>
        <p:nvCxnSpPr>
          <p:cNvPr id="26" name="直接连接符 25"/>
          <p:cNvCxnSpPr/>
          <p:nvPr userDrawn="1"/>
        </p:nvCxnSpPr>
        <p:spPr>
          <a:xfrm flipH="1">
            <a:off x="6156176" y="1495670"/>
            <a:ext cx="0" cy="172819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userDrawn="1"/>
        </p:nvCxnSpPr>
        <p:spPr>
          <a:xfrm flipH="1">
            <a:off x="6156176" y="3584779"/>
            <a:ext cx="0" cy="172819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2_目录版式二（目录内容多时用）">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37115" y="1351653"/>
            <a:ext cx="7020272" cy="4105333"/>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userDrawn="1"/>
        </p:nvSpPr>
        <p:spPr>
          <a:xfrm>
            <a:off x="226603" y="2750722"/>
            <a:ext cx="1598515" cy="830997"/>
          </a:xfrm>
          <a:prstGeom prst="rect">
            <a:avLst/>
          </a:prstGeom>
          <a:noFill/>
        </p:spPr>
        <p:txBody>
          <a:bodyPr wrap="none" rtlCol="0">
            <a:spAutoFit/>
          </a:bodyPr>
          <a:lstStyle/>
          <a:p>
            <a:r>
              <a:rPr lang="zh-CN" altLang="en-US" sz="4800" smtClean="0">
                <a:solidFill>
                  <a:schemeClr val="bg1"/>
                </a:solidFill>
                <a:latin typeface="微软雅黑" panose="020b0503020204020204" pitchFamily="34" charset="-122"/>
                <a:ea typeface="微软雅黑" pitchFamily="34" charset="-122"/>
              </a:rPr>
              <a:t>目 录</a:t>
            </a:r>
            <a:endParaRPr lang="zh-CN" altLang="en-US" sz="4800">
              <a:solidFill>
                <a:schemeClr val="bg1"/>
              </a:solidFill>
              <a:latin typeface="微软雅黑" panose="020b0503020204020204" pitchFamily="34" charset="-122"/>
              <a:ea typeface="微软雅黑" pitchFamily="34" charset="-122"/>
            </a:endParaRPr>
          </a:p>
        </p:txBody>
      </p:sp>
      <p:sp>
        <p:nvSpPr>
          <p:cNvPr id="18" name="TextBox 17"/>
          <p:cNvSpPr txBox="1"/>
          <p:nvPr userDrawn="1"/>
        </p:nvSpPr>
        <p:spPr>
          <a:xfrm>
            <a:off x="256739" y="3471391"/>
            <a:ext cx="1538242" cy="461665"/>
          </a:xfrm>
          <a:prstGeom prst="rect">
            <a:avLst/>
          </a:prstGeom>
          <a:noFill/>
        </p:spPr>
        <p:txBody>
          <a:bodyPr wrap="none" rtlCol="0">
            <a:spAutoFit/>
          </a:bodyPr>
          <a:lstStyle/>
          <a:p>
            <a:r>
              <a:rPr lang="en-US" altLang="zh-CN" sz="2400" smtClean="0">
                <a:solidFill>
                  <a:schemeClr val="bg1"/>
                </a:solidFill>
              </a:rPr>
              <a:t>CONTENTS</a:t>
            </a:r>
            <a:endParaRPr lang="zh-CN" altLang="en-US" sz="2400">
              <a:solidFill>
                <a:schemeClr val="bg1"/>
              </a:solidFill>
            </a:endParaRPr>
          </a:p>
        </p:txBody>
      </p:sp>
      <p:pic>
        <p:nvPicPr>
          <p:cNvPr id="11" name="图片 10"/>
          <p:cNvPicPr>
            <a:picLocks noChangeAspect="1"/>
          </p:cNvPicPr>
          <p:nvPr userDrawn="1"/>
        </p:nvPicPr>
        <p:blipFill>
          <a:blip r:embed="rId1">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420412" y="3041503"/>
            <a:ext cx="737932" cy="725633"/>
          </a:xfrm>
          <a:prstGeom prst="rect">
            <a:avLst/>
          </a:prstGeom>
        </p:spPr>
      </p:pic>
      <p:cxnSp>
        <p:nvCxnSpPr>
          <p:cNvPr id="12" name="直接连接符 11"/>
          <p:cNvCxnSpPr/>
          <p:nvPr userDrawn="1"/>
        </p:nvCxnSpPr>
        <p:spPr>
          <a:xfrm flipH="1">
            <a:off x="6012160" y="1604319"/>
            <a:ext cx="0" cy="360000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0" name="标题 1"/>
          <p:cNvSpPr>
            <a:spLocks noGrp="1"/>
          </p:cNvSpPr>
          <p:nvPr>
            <p:ph type="title"/>
          </p:nvPr>
        </p:nvSpPr>
        <p:spPr>
          <a:xfrm>
            <a:off x="3158344" y="2844170"/>
            <a:ext cx="2709800" cy="1098122"/>
          </a:xfrm>
          <a:prstGeom prst="rect">
            <a:avLst/>
          </a:prstGeom>
        </p:spPr>
        <p:txBody>
          <a:bodyPr/>
          <a:lstStyle>
            <a:lvl1pPr algn="l">
              <a:defRPr sz="2800">
                <a:solidFill>
                  <a:schemeClr val="bg1"/>
                </a:solidFill>
              </a:defRPr>
            </a:lvl1pPr>
          </a:lstStyle>
          <a:p>
            <a:r>
              <a:rPr lang="zh-CN" altLang="en-US" smtClean="0"/>
              <a:t>单击此处编辑母版标题样式</a:t>
            </a:r>
            <a:endParaRPr lang="zh-CN" altLang="en-US"/>
          </a:p>
        </p:txBody>
      </p:sp>
      <p:sp>
        <p:nvSpPr>
          <p:cNvPr id="13" name="内容占位符 2"/>
          <p:cNvSpPr>
            <a:spLocks noGrp="1"/>
          </p:cNvSpPr>
          <p:nvPr>
            <p:ph idx="1"/>
          </p:nvPr>
        </p:nvSpPr>
        <p:spPr>
          <a:xfrm>
            <a:off x="6156176" y="1604319"/>
            <a:ext cx="2880320" cy="3599999"/>
          </a:xfrm>
          <a:prstGeom prst="rect">
            <a:avLst/>
          </a:prstGeom>
        </p:spPr>
        <p:txBody>
          <a:bodyPr/>
          <a:lstStyle>
            <a:lvl1pPr marL="0" indent="0">
              <a:lnSpc>
                <a:spcPct val="150000"/>
              </a:lnSpc>
              <a:buFontTx/>
              <a:buNone/>
              <a:defRPr sz="1600">
                <a:solidFill>
                  <a:schemeClr val="bg1"/>
                </a:solidFill>
                <a:latin typeface="+mj-ea"/>
                <a:ea typeface="+mj-ea"/>
              </a:defRPr>
            </a:lvl1pPr>
            <a:lvl2pPr marL="457200" indent="0">
              <a:lnSpc>
                <a:spcPct val="150000"/>
              </a:lnSpc>
              <a:buFontTx/>
              <a:buNone/>
              <a:defRPr sz="1600">
                <a:solidFill>
                  <a:schemeClr val="bg1"/>
                </a:solidFill>
                <a:latin typeface="+mj-ea"/>
                <a:ea typeface="+mj-ea"/>
              </a:defRPr>
            </a:lvl2pPr>
            <a:lvl3pPr marL="914400" indent="0">
              <a:lnSpc>
                <a:spcPct val="150000"/>
              </a:lnSpc>
              <a:buFontTx/>
              <a:buNone/>
              <a:defRPr sz="1600">
                <a:solidFill>
                  <a:schemeClr val="bg1"/>
                </a:solidFill>
                <a:latin typeface="+mj-ea"/>
                <a:ea typeface="+mj-ea"/>
              </a:defRPr>
            </a:lvl3pPr>
            <a:lvl4pPr marL="1371600" indent="0">
              <a:lnSpc>
                <a:spcPct val="150000"/>
              </a:lnSpc>
              <a:buFontTx/>
              <a:buNone/>
              <a:defRPr sz="1600">
                <a:solidFill>
                  <a:schemeClr val="bg1"/>
                </a:solidFill>
                <a:latin typeface="+mj-ea"/>
                <a:ea typeface="+mj-ea"/>
              </a:defRPr>
            </a:lvl4pPr>
            <a:lvl5pPr marL="1828800" indent="0">
              <a:lnSpc>
                <a:spcPct val="150000"/>
              </a:lnSpc>
              <a:buFontTx/>
              <a:buNone/>
              <a:defRPr sz="1600">
                <a:solidFill>
                  <a:schemeClr val="bg1"/>
                </a:solidFill>
                <a:latin typeface="+mj-ea"/>
                <a:ea typeface="+mj-ea"/>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push/>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节标题">
    <p:bg>
      <p:bgPr>
        <a:blipFill dpi="0" rotWithShape="1">
          <a:blip r:embed="rId1">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1340768"/>
            <a:ext cx="6983760" cy="108012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userDrawn="1"/>
        </p:nvCxnSpPr>
        <p:spPr>
          <a:xfrm>
            <a:off x="6422770" y="1901003"/>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0" name="矩形 49"/>
          <p:cNvSpPr/>
          <p:nvPr userDrawn="1"/>
        </p:nvSpPr>
        <p:spPr>
          <a:xfrm>
            <a:off x="2160240" y="2476840"/>
            <a:ext cx="6983760" cy="108012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userDrawn="1"/>
        </p:nvCxnSpPr>
        <p:spPr>
          <a:xfrm>
            <a:off x="6422770" y="3037075"/>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7" name="矩形 56"/>
          <p:cNvSpPr/>
          <p:nvPr userDrawn="1"/>
        </p:nvSpPr>
        <p:spPr>
          <a:xfrm>
            <a:off x="2160240" y="3631386"/>
            <a:ext cx="6983760" cy="1080120"/>
          </a:xfrm>
          <a:prstGeom prst="rect">
            <a:avLst/>
          </a:prstGeom>
          <a:solidFill>
            <a:srgbClr val="DEB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userDrawn="1"/>
        </p:nvCxnSpPr>
        <p:spPr>
          <a:xfrm>
            <a:off x="6422770" y="4191621"/>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4" name="矩形 63"/>
          <p:cNvSpPr/>
          <p:nvPr userDrawn="1"/>
        </p:nvSpPr>
        <p:spPr>
          <a:xfrm>
            <a:off x="2160240" y="4785932"/>
            <a:ext cx="6983760" cy="1080120"/>
          </a:xfrm>
          <a:prstGeom prst="rect">
            <a:avLst/>
          </a:prstGeom>
          <a:solidFill>
            <a:srgbClr val="5FBA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userDrawn="1"/>
        </p:nvCxnSpPr>
        <p:spPr>
          <a:xfrm>
            <a:off x="6422770" y="5346167"/>
            <a:ext cx="2880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4" name="椭圆 73"/>
          <p:cNvSpPr/>
          <p:nvPr userDrawn="1"/>
        </p:nvSpPr>
        <p:spPr>
          <a:xfrm flipH="1">
            <a:off x="3004067"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命</a:t>
            </a:r>
          </a:p>
        </p:txBody>
      </p:sp>
      <p:sp>
        <p:nvSpPr>
          <p:cNvPr id="75" name="椭圆 74"/>
          <p:cNvSpPr/>
          <p:nvPr userDrawn="1"/>
        </p:nvSpPr>
        <p:spPr>
          <a:xfrm flipH="1">
            <a:off x="3491956"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题</a:t>
            </a:r>
          </a:p>
        </p:txBody>
      </p:sp>
      <p:sp>
        <p:nvSpPr>
          <p:cNvPr id="76" name="椭圆 75"/>
          <p:cNvSpPr/>
          <p:nvPr userDrawn="1"/>
        </p:nvSpPr>
        <p:spPr>
          <a:xfrm flipH="1">
            <a:off x="3979845"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CD242B"/>
                </a:solidFill>
                <a:latin typeface="微软雅黑" panose="020b0503020204020204" pitchFamily="34" charset="-122"/>
                <a:ea typeface="微软雅黑" pitchFamily="34" charset="-122"/>
              </a:rPr>
              <a:t>调</a:t>
            </a:r>
          </a:p>
        </p:txBody>
      </p:sp>
      <p:sp>
        <p:nvSpPr>
          <p:cNvPr id="77" name="椭圆 76"/>
          <p:cNvSpPr/>
          <p:nvPr userDrawn="1"/>
        </p:nvSpPr>
        <p:spPr>
          <a:xfrm flipH="1">
            <a:off x="4467734" y="1645053"/>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CD242B"/>
                </a:solidFill>
                <a:latin typeface="微软雅黑" panose="020b0503020204020204" pitchFamily="34" charset="-122"/>
                <a:ea typeface="微软雅黑" pitchFamily="34" charset="-122"/>
              </a:rPr>
              <a:t>研</a:t>
            </a:r>
            <a:endParaRPr lang="zh-CN" altLang="en-US" sz="2400">
              <a:solidFill>
                <a:srgbClr val="CD242B"/>
              </a:solidFill>
              <a:latin typeface="微软雅黑" panose="020b0503020204020204" pitchFamily="34" charset="-122"/>
              <a:ea typeface="微软雅黑" pitchFamily="34" charset="-122"/>
            </a:endParaRPr>
          </a:p>
        </p:txBody>
      </p:sp>
      <p:sp>
        <p:nvSpPr>
          <p:cNvPr id="78" name="TextBox 77"/>
          <p:cNvSpPr txBox="1"/>
          <p:nvPr userDrawn="1"/>
        </p:nvSpPr>
        <p:spPr>
          <a:xfrm>
            <a:off x="4902559" y="1600855"/>
            <a:ext cx="1620957" cy="523220"/>
          </a:xfrm>
          <a:prstGeom prst="rect">
            <a:avLst/>
          </a:prstGeom>
          <a:noFill/>
        </p:spPr>
        <p:txBody>
          <a:bodyPr wrap="none" rtlCol="0">
            <a:spAutoFit/>
          </a:bodyPr>
          <a:lstStyle/>
          <a:p>
            <a:r>
              <a:rPr lang="zh-CN" altLang="en-US" sz="2800" i="0" smtClean="0">
                <a:solidFill>
                  <a:schemeClr val="bg1"/>
                </a:solidFill>
                <a:latin typeface="+mj-ea"/>
                <a:ea typeface="+mj-ea"/>
              </a:rPr>
              <a:t>明析考向</a:t>
            </a:r>
            <a:endParaRPr lang="zh-CN" altLang="en-US" sz="2800" i="0">
              <a:solidFill>
                <a:schemeClr val="bg1"/>
              </a:solidFill>
              <a:latin typeface="+mj-ea"/>
              <a:ea typeface="+mj-ea"/>
            </a:endParaRPr>
          </a:p>
        </p:txBody>
      </p:sp>
      <p:sp>
        <p:nvSpPr>
          <p:cNvPr id="79" name="椭圆 78"/>
          <p:cNvSpPr/>
          <p:nvPr userDrawn="1"/>
        </p:nvSpPr>
        <p:spPr>
          <a:xfrm flipH="1">
            <a:off x="3004067"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E75E22"/>
                </a:solidFill>
                <a:latin typeface="微软雅黑" panose="020b0503020204020204" pitchFamily="34" charset="-122"/>
                <a:ea typeface="微软雅黑" pitchFamily="34" charset="-122"/>
              </a:rPr>
              <a:t>热</a:t>
            </a:r>
          </a:p>
        </p:txBody>
      </p:sp>
      <p:sp>
        <p:nvSpPr>
          <p:cNvPr id="80" name="椭圆 79"/>
          <p:cNvSpPr/>
          <p:nvPr userDrawn="1"/>
        </p:nvSpPr>
        <p:spPr>
          <a:xfrm flipH="1">
            <a:off x="3491956"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E75E22"/>
                </a:solidFill>
                <a:latin typeface="微软雅黑" panose="020b0503020204020204" pitchFamily="34" charset="-122"/>
                <a:ea typeface="微软雅黑" pitchFamily="34" charset="-122"/>
              </a:rPr>
              <a:t>点</a:t>
            </a:r>
          </a:p>
        </p:txBody>
      </p:sp>
      <p:sp>
        <p:nvSpPr>
          <p:cNvPr id="81" name="椭圆 80"/>
          <p:cNvSpPr/>
          <p:nvPr userDrawn="1"/>
        </p:nvSpPr>
        <p:spPr>
          <a:xfrm flipH="1">
            <a:off x="3979845"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E75E22"/>
                </a:solidFill>
                <a:latin typeface="微软雅黑" panose="020b0503020204020204" pitchFamily="34" charset="-122"/>
                <a:ea typeface="微软雅黑" pitchFamily="34" charset="-122"/>
              </a:rPr>
              <a:t>聚</a:t>
            </a:r>
            <a:endParaRPr lang="zh-CN" altLang="en-US" sz="2400">
              <a:solidFill>
                <a:srgbClr val="E75E22"/>
              </a:solidFill>
              <a:latin typeface="微软雅黑" panose="020b0503020204020204" pitchFamily="34" charset="-122"/>
              <a:ea typeface="微软雅黑" pitchFamily="34" charset="-122"/>
            </a:endParaRPr>
          </a:p>
        </p:txBody>
      </p:sp>
      <p:sp>
        <p:nvSpPr>
          <p:cNvPr id="82" name="椭圆 81"/>
          <p:cNvSpPr/>
          <p:nvPr userDrawn="1"/>
        </p:nvSpPr>
        <p:spPr>
          <a:xfrm flipH="1">
            <a:off x="4467734" y="2782478"/>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E75E22"/>
                </a:solidFill>
                <a:latin typeface="微软雅黑" panose="020b0503020204020204" pitchFamily="34" charset="-122"/>
                <a:ea typeface="微软雅黑" pitchFamily="34" charset="-122"/>
              </a:rPr>
              <a:t>焦</a:t>
            </a:r>
            <a:endParaRPr lang="zh-CN" altLang="en-US" sz="2400">
              <a:solidFill>
                <a:srgbClr val="E75E22"/>
              </a:solidFill>
              <a:latin typeface="微软雅黑" panose="020b0503020204020204" pitchFamily="34" charset="-122"/>
              <a:ea typeface="微软雅黑" pitchFamily="34" charset="-122"/>
            </a:endParaRPr>
          </a:p>
        </p:txBody>
      </p:sp>
      <p:sp>
        <p:nvSpPr>
          <p:cNvPr id="83" name="TextBox 82"/>
          <p:cNvSpPr txBox="1"/>
          <p:nvPr userDrawn="1"/>
        </p:nvSpPr>
        <p:spPr>
          <a:xfrm>
            <a:off x="4902559" y="2738280"/>
            <a:ext cx="1620957" cy="523220"/>
          </a:xfrm>
          <a:prstGeom prst="rect">
            <a:avLst/>
          </a:prstGeom>
          <a:noFill/>
        </p:spPr>
        <p:txBody>
          <a:bodyPr wrap="none" rtlCol="0">
            <a:spAutoFit/>
          </a:bodyPr>
          <a:lstStyle/>
          <a:p>
            <a:r>
              <a:rPr lang="zh-CN" altLang="en-US" sz="2800" smtClean="0">
                <a:solidFill>
                  <a:schemeClr val="bg1"/>
                </a:solidFill>
                <a:latin typeface="+mj-ea"/>
                <a:ea typeface="+mj-ea"/>
              </a:rPr>
              <a:t>归纳</a:t>
            </a:r>
            <a:r>
              <a:rPr lang="zh-CN" altLang="en-US" sz="2800">
                <a:solidFill>
                  <a:schemeClr val="bg1"/>
                </a:solidFill>
                <a:latin typeface="+mj-ea"/>
                <a:ea typeface="+mj-ea"/>
              </a:rPr>
              <a:t>拓展</a:t>
            </a:r>
            <a:endParaRPr lang="zh-CN" altLang="en-US" sz="2800" i="0">
              <a:solidFill>
                <a:schemeClr val="bg1"/>
              </a:solidFill>
              <a:latin typeface="+mj-ea"/>
              <a:ea typeface="+mj-ea"/>
            </a:endParaRPr>
          </a:p>
        </p:txBody>
      </p:sp>
      <p:sp>
        <p:nvSpPr>
          <p:cNvPr id="84" name="椭圆 83"/>
          <p:cNvSpPr/>
          <p:nvPr userDrawn="1"/>
        </p:nvSpPr>
        <p:spPr>
          <a:xfrm flipH="1">
            <a:off x="3004067"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典</a:t>
            </a:r>
          </a:p>
        </p:txBody>
      </p:sp>
      <p:sp>
        <p:nvSpPr>
          <p:cNvPr id="85" name="椭圆 84"/>
          <p:cNvSpPr/>
          <p:nvPr userDrawn="1"/>
        </p:nvSpPr>
        <p:spPr>
          <a:xfrm flipH="1">
            <a:off x="3491956"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题</a:t>
            </a:r>
          </a:p>
        </p:txBody>
      </p:sp>
      <p:sp>
        <p:nvSpPr>
          <p:cNvPr id="86" name="椭圆 85"/>
          <p:cNvSpPr/>
          <p:nvPr userDrawn="1"/>
        </p:nvSpPr>
        <p:spPr>
          <a:xfrm flipH="1">
            <a:off x="3979845"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试</a:t>
            </a:r>
          </a:p>
        </p:txBody>
      </p:sp>
      <p:sp>
        <p:nvSpPr>
          <p:cNvPr id="87" name="椭圆 86"/>
          <p:cNvSpPr/>
          <p:nvPr userDrawn="1"/>
        </p:nvSpPr>
        <p:spPr>
          <a:xfrm flipH="1">
            <a:off x="4467734" y="3942205"/>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DEB203"/>
                </a:solidFill>
                <a:latin typeface="微软雅黑" panose="020b0503020204020204" pitchFamily="34" charset="-122"/>
                <a:ea typeface="微软雅黑" pitchFamily="34" charset="-122"/>
              </a:rPr>
              <a:t>做</a:t>
            </a:r>
          </a:p>
        </p:txBody>
      </p:sp>
      <p:sp>
        <p:nvSpPr>
          <p:cNvPr id="88" name="TextBox 87"/>
          <p:cNvSpPr txBox="1"/>
          <p:nvPr userDrawn="1"/>
        </p:nvSpPr>
        <p:spPr>
          <a:xfrm>
            <a:off x="4902559" y="3898007"/>
            <a:ext cx="1620957" cy="523220"/>
          </a:xfrm>
          <a:prstGeom prst="rect">
            <a:avLst/>
          </a:prstGeom>
          <a:noFill/>
        </p:spPr>
        <p:txBody>
          <a:bodyPr wrap="none" rtlCol="0">
            <a:spAutoFit/>
          </a:bodyPr>
          <a:lstStyle/>
          <a:p>
            <a:r>
              <a:rPr lang="zh-CN" altLang="en-US" sz="2800" smtClean="0">
                <a:solidFill>
                  <a:schemeClr val="bg1"/>
                </a:solidFill>
                <a:latin typeface="+mj-ea"/>
                <a:ea typeface="+mj-ea"/>
              </a:rPr>
              <a:t>评</a:t>
            </a:r>
            <a:r>
              <a:rPr lang="zh-CN" altLang="en-US" sz="2800" i="0" smtClean="0">
                <a:solidFill>
                  <a:schemeClr val="bg1"/>
                </a:solidFill>
                <a:latin typeface="+mj-ea"/>
                <a:ea typeface="+mj-ea"/>
              </a:rPr>
              <a:t>析指正</a:t>
            </a:r>
            <a:endParaRPr lang="zh-CN" altLang="en-US" sz="2800" i="0">
              <a:solidFill>
                <a:schemeClr val="bg1"/>
              </a:solidFill>
              <a:latin typeface="+mj-ea"/>
              <a:ea typeface="+mj-ea"/>
            </a:endParaRPr>
          </a:p>
        </p:txBody>
      </p:sp>
      <p:sp>
        <p:nvSpPr>
          <p:cNvPr id="89" name="椭圆 88"/>
          <p:cNvSpPr/>
          <p:nvPr userDrawn="1"/>
        </p:nvSpPr>
        <p:spPr>
          <a:xfrm flipH="1">
            <a:off x="3004067"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创</a:t>
            </a:r>
          </a:p>
        </p:txBody>
      </p:sp>
      <p:sp>
        <p:nvSpPr>
          <p:cNvPr id="90" name="椭圆 89"/>
          <p:cNvSpPr/>
          <p:nvPr userDrawn="1"/>
        </p:nvSpPr>
        <p:spPr>
          <a:xfrm flipH="1">
            <a:off x="3491956"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新</a:t>
            </a:r>
          </a:p>
        </p:txBody>
      </p:sp>
      <p:sp>
        <p:nvSpPr>
          <p:cNvPr id="91" name="椭圆 90"/>
          <p:cNvSpPr/>
          <p:nvPr userDrawn="1"/>
        </p:nvSpPr>
        <p:spPr>
          <a:xfrm flipH="1">
            <a:off x="3979845"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5FBA0F"/>
                </a:solidFill>
                <a:latin typeface="微软雅黑" panose="020b0503020204020204" pitchFamily="34" charset="-122"/>
                <a:ea typeface="微软雅黑" pitchFamily="34" charset="-122"/>
              </a:rPr>
              <a:t>模</a:t>
            </a:r>
          </a:p>
        </p:txBody>
      </p:sp>
      <p:sp>
        <p:nvSpPr>
          <p:cNvPr id="92" name="椭圆 91"/>
          <p:cNvSpPr/>
          <p:nvPr userDrawn="1"/>
        </p:nvSpPr>
        <p:spPr>
          <a:xfrm flipH="1">
            <a:off x="4467734" y="5090827"/>
            <a:ext cx="434825" cy="434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rgbClr val="5FBA0F"/>
                </a:solidFill>
                <a:latin typeface="微软雅黑" panose="020b0503020204020204" pitchFamily="34" charset="-122"/>
                <a:ea typeface="微软雅黑" pitchFamily="34" charset="-122"/>
              </a:rPr>
              <a:t>拟</a:t>
            </a:r>
            <a:endParaRPr lang="zh-CN" altLang="en-US" sz="2400">
              <a:solidFill>
                <a:srgbClr val="5FBA0F"/>
              </a:solidFill>
              <a:latin typeface="微软雅黑" panose="020b0503020204020204" pitchFamily="34" charset="-122"/>
              <a:ea typeface="微软雅黑" pitchFamily="34" charset="-122"/>
            </a:endParaRPr>
          </a:p>
        </p:txBody>
      </p:sp>
      <p:sp>
        <p:nvSpPr>
          <p:cNvPr id="93" name="TextBox 92"/>
          <p:cNvSpPr txBox="1"/>
          <p:nvPr userDrawn="1"/>
        </p:nvSpPr>
        <p:spPr>
          <a:xfrm>
            <a:off x="4902559" y="5046629"/>
            <a:ext cx="1620957" cy="523220"/>
          </a:xfrm>
          <a:prstGeom prst="rect">
            <a:avLst/>
          </a:prstGeom>
          <a:noFill/>
        </p:spPr>
        <p:txBody>
          <a:bodyPr wrap="none" rtlCol="0">
            <a:spAutoFit/>
          </a:bodyPr>
          <a:lstStyle/>
          <a:p>
            <a:r>
              <a:rPr lang="zh-CN" altLang="en-US" sz="2800" smtClean="0">
                <a:solidFill>
                  <a:schemeClr val="bg1"/>
                </a:solidFill>
                <a:latin typeface="+mj-ea"/>
                <a:ea typeface="+mj-ea"/>
              </a:rPr>
              <a:t>预测</a:t>
            </a:r>
            <a:r>
              <a:rPr lang="zh-CN" altLang="en-US" sz="2800">
                <a:solidFill>
                  <a:schemeClr val="bg1"/>
                </a:solidFill>
                <a:latin typeface="+mj-ea"/>
                <a:ea typeface="+mj-ea"/>
              </a:rPr>
              <a:t>演练</a:t>
            </a:r>
            <a:endParaRPr lang="zh-CN" altLang="en-US" sz="2800" i="0">
              <a:solidFill>
                <a:schemeClr val="bg1"/>
              </a:solidFill>
              <a:latin typeface="+mj-ea"/>
              <a:ea typeface="+mj-ea"/>
            </a:endParaRPr>
          </a:p>
        </p:txBody>
      </p:sp>
    </p:spTree>
  </p:cSld>
  <p:clrMapOvr>
    <a:masterClrMapping/>
  </p:clrMapOvr>
  <p:transition spd="slow">
    <p:push/>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1_节标题">
    <p:bg>
      <p:bgPr>
        <a:blipFill dpi="0" rotWithShape="1">
          <a:blip r:embed="rId2">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2636912"/>
            <a:ext cx="6983760" cy="144016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a:spLocks noGrp="1"/>
          </p:cNvSpPr>
          <p:nvPr>
            <p:ph type="ctrTitle"/>
          </p:nvPr>
        </p:nvSpPr>
        <p:spPr>
          <a:xfrm>
            <a:off x="3281752" y="2983026"/>
            <a:ext cx="5898760" cy="725633"/>
          </a:xfrm>
          <a:prstGeom prst="rect">
            <a:avLst/>
          </a:prstGeom>
        </p:spPr>
        <p:txBody>
          <a:bodyPr anchor="ctr">
            <a:noAutofit/>
          </a:bodyPr>
          <a:lstStyle>
            <a:lvl1pPr algn="l">
              <a:defRPr sz="3600" b="1" baseline="0">
                <a:solidFill>
                  <a:schemeClr val="bg1"/>
                </a:solidFill>
                <a:latin typeface="黑体" pitchFamily="2" charset="-122"/>
                <a:ea typeface="黑体" pitchFamily="2" charset="-122"/>
              </a:defRPr>
            </a:lvl1pPr>
          </a:lstStyle>
          <a:p>
            <a:r>
              <a:rPr lang="zh-CN" altLang="en-US" smtClean="0"/>
              <a:t>单击此处编辑母版标题样式</a:t>
            </a:r>
            <a:endParaRPr lang="zh-CN" altLang="en-US"/>
          </a:p>
        </p:txBody>
      </p:sp>
      <p:pic>
        <p:nvPicPr>
          <p:cNvPr id="11" name="图片 10"/>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477425" y="2994177"/>
            <a:ext cx="737932" cy="725633"/>
          </a:xfrm>
          <a:prstGeom prst="rect">
            <a:avLst/>
          </a:prstGeom>
        </p:spPr>
      </p:pic>
    </p:spTree>
  </p:cSld>
  <p:clrMapOvr>
    <a:masterClrMapping/>
  </p:clrMapOvr>
  <p:transition spd="slow">
    <p:push/>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2_节标题">
    <p:bg>
      <p:bgPr>
        <a:blipFill dpi="0" rotWithShape="1">
          <a:blip r:embed="rId1">
            <a:lum/>
          </a:blip>
          <a:stretch>
            <a:fillRect/>
          </a:stretch>
        </a:blipFill>
        <a:effectLst/>
      </p:bgPr>
    </p:bg>
    <p:spTree>
      <p:nvGrpSpPr>
        <p:cNvPr id="1" name=""/>
        <p:cNvGrpSpPr/>
        <p:nvPr/>
      </p:nvGrpSpPr>
      <p:grpSpPr>
        <a:xfrm>
          <a:off x="0" y="0"/>
          <a:ext cx="0" cy="0"/>
        </a:xfrm>
      </p:grpSpPr>
      <p:sp>
        <p:nvSpPr>
          <p:cNvPr id="8" name="矩形 7"/>
          <p:cNvSpPr/>
          <p:nvPr userDrawn="1"/>
        </p:nvSpPr>
        <p:spPr>
          <a:xfrm>
            <a:off x="0" y="2636912"/>
            <a:ext cx="2051720" cy="1440160"/>
          </a:xfrm>
          <a:prstGeom prst="rect">
            <a:avLst/>
          </a:prstGeom>
          <a:solidFill>
            <a:srgbClr val="CD2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160240" y="2636912"/>
            <a:ext cx="6983760" cy="1440160"/>
          </a:xfrm>
          <a:prstGeom prst="rect">
            <a:avLst/>
          </a:prstGeom>
          <a:solidFill>
            <a:srgbClr val="E75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a:spLocks noGrp="1"/>
          </p:cNvSpPr>
          <p:nvPr>
            <p:ph type="ctrTitle"/>
          </p:nvPr>
        </p:nvSpPr>
        <p:spPr>
          <a:xfrm>
            <a:off x="3281752" y="2910011"/>
            <a:ext cx="5898760" cy="893961"/>
          </a:xfrm>
          <a:prstGeom prst="rect">
            <a:avLst/>
          </a:prstGeom>
        </p:spPr>
        <p:txBody>
          <a:bodyPr>
            <a:noAutofit/>
          </a:bodyPr>
          <a:lstStyle>
            <a:lvl1pPr algn="l">
              <a:defRPr sz="3600" b="1" baseline="0">
                <a:solidFill>
                  <a:schemeClr val="bg1"/>
                </a:solidFill>
                <a:latin typeface="黑体" pitchFamily="2" charset="-122"/>
                <a:ea typeface="黑体" pitchFamily="2" charset="-122"/>
              </a:defRPr>
            </a:lvl1pPr>
          </a:lstStyle>
          <a:p>
            <a:r>
              <a:rPr lang="zh-CN" altLang="en-US" smtClean="0"/>
              <a:t>单击此处编辑母版标题样式</a:t>
            </a:r>
            <a:endParaRPr lang="zh-CN" altLang="en-US"/>
          </a:p>
        </p:txBody>
      </p:sp>
    </p:spTree>
  </p:cSld>
  <p:clrMapOvr>
    <a:masterClrMapping/>
  </p:clrMapOvr>
  <p:transition spd="slow">
    <p:push/>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两栏内容">
    <p:spTree>
      <p:nvGrpSpPr>
        <p:cNvPr id="1" name=""/>
        <p:cNvGrpSpPr/>
        <p:nvPr/>
      </p:nvGrpSpPr>
      <p:grpSpPr>
        <a:xfrm>
          <a:off x="0" y="0"/>
          <a:ext cx="0" cy="0"/>
        </a:xfrm>
      </p:grpSpPr>
      <p:sp>
        <p:nvSpPr>
          <p:cNvPr id="4"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命题调研">
    <p:spTree>
      <p:nvGrpSpPr>
        <p:cNvPr id="1" name=""/>
        <p:cNvGrpSpPr/>
        <p:nvPr/>
      </p:nvGrpSpPr>
      <p:grpSpPr>
        <a:xfrm>
          <a:off x="0" y="0"/>
          <a:ext cx="0" cy="0"/>
        </a:xfrm>
      </p:grpSpPr>
      <p:sp>
        <p:nvSpPr>
          <p:cNvPr id="10"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热点聚焦">
    <p:spTree>
      <p:nvGrpSpPr>
        <p:cNvPr id="1" name=""/>
        <p:cNvGrpSpPr/>
        <p:nvPr/>
      </p:nvGrpSpPr>
      <p:grpSpPr>
        <a:xfrm>
          <a:off x="0" y="0"/>
          <a:ext cx="0" cy="0"/>
        </a:xfrm>
      </p:grpSpPr>
      <p:sp>
        <p:nvSpPr>
          <p:cNvPr id="11" name="同侧圆角矩形 10"/>
          <p:cNvSpPr/>
          <p:nvPr userDrawn="1"/>
        </p:nvSpPr>
        <p:spPr>
          <a:xfrm>
            <a:off x="3779912" y="538157"/>
            <a:ext cx="1242424" cy="370871"/>
          </a:xfrm>
          <a:prstGeom prst="round2SameRect">
            <a:avLst/>
          </a:prstGeom>
          <a:gradFill flip="none" rotWithShape="1">
            <a:gsLst>
              <a:gs pos="0">
                <a:srgbClr val="FFD85D"/>
              </a:gs>
              <a:gs pos="100000">
                <a:srgbClr val="FFEDA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考点一</a:t>
            </a:r>
            <a:endParaRPr lang="zh-CN" altLang="en-US" sz="1200">
              <a:solidFill>
                <a:srgbClr val="C00000"/>
              </a:solidFill>
              <a:latin typeface="微软雅黑" panose="020b0503020204020204" pitchFamily="34" charset="-122"/>
              <a:ea typeface="微软雅黑" pitchFamily="34" charset="-122"/>
            </a:endParaRPr>
          </a:p>
        </p:txBody>
      </p:sp>
      <p:cxnSp>
        <p:nvCxnSpPr>
          <p:cNvPr id="12" name="直接连接符 11"/>
          <p:cNvCxnSpPr/>
          <p:nvPr userDrawn="1"/>
        </p:nvCxnSpPr>
        <p:spPr>
          <a:xfrm>
            <a:off x="3905712" y="874706"/>
            <a:ext cx="1008040" cy="0"/>
          </a:xfrm>
          <a:prstGeom prst="line">
            <a:avLst/>
          </a:prstGeom>
          <a:ln w="19050">
            <a:solidFill>
              <a:srgbClr val="FF8534"/>
            </a:solidFill>
          </a:ln>
        </p:spPr>
        <p:style>
          <a:lnRef idx="1">
            <a:schemeClr val="accent1"/>
          </a:lnRef>
          <a:fillRef idx="0">
            <a:schemeClr val="accent1"/>
          </a:fillRef>
          <a:effectRef idx="0">
            <a:schemeClr val="accent1"/>
          </a:effectRef>
          <a:fontRef idx="minor">
            <a:schemeClr val="tx1"/>
          </a:fontRef>
        </p:style>
      </p:cxnSp>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典题试做">
    <p:spTree>
      <p:nvGrpSpPr>
        <p:cNvPr id="1" name=""/>
        <p:cNvGrpSpPr/>
        <p:nvPr/>
      </p:nvGrpSpPr>
      <p:grpSpPr>
        <a:xfrm>
          <a:off x="0" y="0"/>
          <a:ext cx="0" cy="0"/>
        </a:xfrm>
      </p:grpSpPr>
      <p:sp>
        <p:nvSpPr>
          <p:cNvPr id="10" name="同侧圆角矩形 9"/>
          <p:cNvSpPr/>
          <p:nvPr userDrawn="1"/>
        </p:nvSpPr>
        <p:spPr>
          <a:xfrm>
            <a:off x="5076056" y="538157"/>
            <a:ext cx="1243568" cy="370871"/>
          </a:xfrm>
          <a:prstGeom prst="round2SameRect">
            <a:avLst/>
          </a:prstGeom>
          <a:gradFill flip="none" rotWithShape="1">
            <a:gsLst>
              <a:gs pos="0">
                <a:srgbClr val="FFD85D"/>
              </a:gs>
              <a:gs pos="100000">
                <a:srgbClr val="FFEDA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考点二</a:t>
            </a:r>
            <a:endParaRPr lang="zh-CN" altLang="en-US" sz="1200">
              <a:solidFill>
                <a:srgbClr val="C00000"/>
              </a:solidFill>
              <a:latin typeface="微软雅黑" panose="020b0503020204020204" pitchFamily="34" charset="-122"/>
              <a:ea typeface="微软雅黑" pitchFamily="34" charset="-122"/>
            </a:endParaRPr>
          </a:p>
        </p:txBody>
      </p:sp>
      <p:cxnSp>
        <p:nvCxnSpPr>
          <p:cNvPr id="11" name="直接连接符 10"/>
          <p:cNvCxnSpPr/>
          <p:nvPr userDrawn="1"/>
        </p:nvCxnSpPr>
        <p:spPr>
          <a:xfrm>
            <a:off x="5239576" y="874706"/>
            <a:ext cx="936032" cy="0"/>
          </a:xfrm>
          <a:prstGeom prst="line">
            <a:avLst/>
          </a:prstGeom>
          <a:ln w="19050">
            <a:solidFill>
              <a:srgbClr val="FF8534"/>
            </a:solidFill>
          </a:ln>
        </p:spPr>
        <p:style>
          <a:lnRef idx="1">
            <a:schemeClr val="accent1"/>
          </a:lnRef>
          <a:fillRef idx="0">
            <a:schemeClr val="accent1"/>
          </a:fillRef>
          <a:effectRef idx="0">
            <a:schemeClr val="accent1"/>
          </a:effectRef>
          <a:fontRef idx="minor">
            <a:schemeClr val="tx1"/>
          </a:fontRef>
        </p:style>
      </p:cxnSp>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创新模拟">
    <p:spTree>
      <p:nvGrpSpPr>
        <p:cNvPr id="1" name=""/>
        <p:cNvGrpSpPr/>
        <p:nvPr/>
      </p:nvGrpSpPr>
      <p:grpSpPr>
        <a:xfrm>
          <a:off x="0" y="0"/>
          <a:ext cx="0" cy="0"/>
        </a:xfrm>
      </p:grpSpPr>
      <p:sp>
        <p:nvSpPr>
          <p:cNvPr id="6"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
            </a:fld>
            <a:r>
              <a:rPr lang="en-US" altLang="zh-CN" smtClean="0"/>
              <a:t>-</a:t>
            </a:r>
            <a:endParaRPr lang="zh-CN" altLang="en-US"/>
          </a:p>
        </p:txBody>
      </p:sp>
      <p:sp>
        <p:nvSpPr>
          <p:cNvPr id="3" name="同侧圆角矩形 2"/>
          <p:cNvSpPr/>
          <p:nvPr userDrawn="1"/>
        </p:nvSpPr>
        <p:spPr>
          <a:xfrm>
            <a:off x="6363042" y="538157"/>
            <a:ext cx="1243568" cy="370871"/>
          </a:xfrm>
          <a:prstGeom prst="round2SameRect">
            <a:avLst/>
          </a:prstGeom>
          <a:gradFill flip="none" rotWithShape="1">
            <a:gsLst>
              <a:gs pos="0">
                <a:srgbClr val="FFD85D"/>
              </a:gs>
              <a:gs pos="100000">
                <a:srgbClr val="FFEDA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考点三</a:t>
            </a:r>
            <a:endParaRPr lang="zh-CN" altLang="en-US" sz="1200">
              <a:solidFill>
                <a:srgbClr val="C00000"/>
              </a:solidFill>
              <a:latin typeface="微软雅黑" panose="020b0503020204020204" pitchFamily="34" charset="-122"/>
              <a:ea typeface="微软雅黑" pitchFamily="34" charset="-122"/>
            </a:endParaRPr>
          </a:p>
        </p:txBody>
      </p:sp>
      <p:cxnSp>
        <p:nvCxnSpPr>
          <p:cNvPr id="4" name="直接连接符 3"/>
          <p:cNvCxnSpPr/>
          <p:nvPr userDrawn="1"/>
        </p:nvCxnSpPr>
        <p:spPr>
          <a:xfrm>
            <a:off x="6526562" y="874706"/>
            <a:ext cx="936032" cy="0"/>
          </a:xfrm>
          <a:prstGeom prst="line">
            <a:avLst/>
          </a:prstGeom>
          <a:ln w="19050">
            <a:solidFill>
              <a:srgbClr val="FF853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图片与标题">
    <p:spTree>
      <p:nvGrpSpPr>
        <p:cNvPr id="1" name=""/>
        <p:cNvGrpSpPr/>
        <p:nvPr/>
      </p:nvGrpSpPr>
      <p:grpSpPr>
        <a:xfrm>
          <a:off x="0" y="0"/>
          <a:ext cx="0" cy="0"/>
        </a:xfrm>
      </p:grpSpPr>
      <p:sp>
        <p:nvSpPr>
          <p:cNvPr id="10"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标题和竖排文字">
    <p:spTree>
      <p:nvGrpSpPr>
        <p:cNvPr id="1" name=""/>
        <p:cNvGrpSpPr/>
        <p:nvPr/>
      </p:nvGrpSpPr>
      <p:grpSpPr>
        <a:xfrm>
          <a:off x="0" y="0"/>
          <a:ext cx="0" cy="0"/>
        </a:xfrm>
      </p:grpSpPr>
      <p:sp>
        <p:nvSpPr>
          <p:cNvPr id="9"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垂直排列标题与文本">
    <p:spTree>
      <p:nvGrpSpPr>
        <p:cNvPr id="1" name=""/>
        <p:cNvGrpSpPr/>
        <p:nvPr/>
      </p:nvGrpSpPr>
      <p:grpSpPr>
        <a:xfrm>
          <a:off x="0" y="0"/>
          <a:ext cx="0" cy="0"/>
        </a:xfrm>
      </p:grpSpPr>
      <p:sp>
        <p:nvSpPr>
          <p:cNvPr id="9" name="灯片编号占位符 3"/>
          <p:cNvSpPr txBox="1"/>
          <p:nvPr userDrawn="1"/>
        </p:nvSpPr>
        <p:spPr>
          <a:xfrm>
            <a:off x="8172400" y="507713"/>
            <a:ext cx="971599" cy="365125"/>
          </a:xfrm>
          <a:prstGeom prst="rect">
            <a:avLst/>
          </a:prstGeom>
        </p:spPr>
        <p:txBody>
          <a:bodyPr/>
          <a:lstStyle>
            <a:defPPr>
              <a:defRPr lang="zh-CN"/>
            </a:defPPr>
            <a:lvl1pPr marL="0" algn="l" defTabSz="914400" rtl="0" eaLnBrk="1" latinLnBrk="0" hangingPunct="1">
              <a:defRPr sz="18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mtClean="0"/>
              <a:t>-</a:t>
            </a:r>
            <a:fld id="{4BF17FCF-D4DA-449D-A468-DDB7E43619E6}" type="slidenum">
              <a:rPr lang="zh-CN" altLang="en-US" smtClean="0"/>
              <a:t/>
            </a:fld>
            <a:r>
              <a:rPr lang="en-US" altLang="zh-CN" smtClean="0"/>
              <a:t>-</a:t>
            </a: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 Target="../slides/slide2.xml" TargetMode="Internal" /><Relationship Id="rId15" Type="http://schemas.openxmlformats.org/officeDocument/2006/relationships/slide" Target="../slides/slide34.xml" TargetMode="Internal" /><Relationship Id="rId16" Type="http://schemas.openxmlformats.org/officeDocument/2006/relationships/slide" Target="../slides/slide45.xml" TargetMode="Internal" /><Relationship Id="rId17"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sp>
        <p:nvSpPr>
          <p:cNvPr id="13" name="矩形 12"/>
          <p:cNvSpPr/>
          <p:nvPr/>
        </p:nvSpPr>
        <p:spPr>
          <a:xfrm>
            <a:off x="3171825" y="467380"/>
            <a:ext cx="5000575" cy="44134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 y="6738378"/>
            <a:ext cx="9157036" cy="128253"/>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172400" y="467380"/>
            <a:ext cx="971600" cy="44134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433638" y="0"/>
            <a:ext cx="1711621" cy="90872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latin typeface="黑体" pitchFamily="2" charset="-122"/>
                <a:ea typeface="黑体" pitchFamily="2" charset="-122"/>
              </a:rPr>
              <a:t>专题五</a:t>
            </a:r>
            <a:endParaRPr lang="zh-CN" altLang="en-US" b="1">
              <a:latin typeface="黑体" pitchFamily="2" charset="-122"/>
              <a:ea typeface="黑体" pitchFamily="2" charset="-122"/>
            </a:endParaRPr>
          </a:p>
        </p:txBody>
      </p:sp>
      <p:cxnSp>
        <p:nvCxnSpPr>
          <p:cNvPr id="25" name="直接连接符 24"/>
          <p:cNvCxnSpPr/>
          <p:nvPr/>
        </p:nvCxnSpPr>
        <p:spPr>
          <a:xfrm flipH="1">
            <a:off x="0" y="6727668"/>
            <a:ext cx="9144000" cy="0"/>
          </a:xfrm>
          <a:prstGeom prst="line">
            <a:avLst/>
          </a:prstGeom>
          <a:ln w="12700">
            <a:solidFill>
              <a:srgbClr val="E2000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1" y="937527"/>
            <a:ext cx="9144000" cy="360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235833" y="75617"/>
            <a:ext cx="3877985" cy="369332"/>
          </a:xfrm>
          <a:prstGeom prst="rect">
            <a:avLst/>
          </a:prstGeom>
          <a:noFill/>
        </p:spPr>
        <p:txBody>
          <a:bodyPr wrap="none" rtlCol="0">
            <a:spAutoFit/>
          </a:bodyPr>
          <a:lstStyle/>
          <a:p>
            <a:r>
              <a:rPr lang="zh-CN" altLang="zh-CN" sz="1800" b="1" smtClean="0">
                <a:solidFill>
                  <a:srgbClr val="C00000"/>
                </a:solidFill>
              </a:rPr>
              <a:t>第二板块　从答题角度寻求突破方法</a:t>
            </a:r>
            <a:endParaRPr lang="zh-CN" altLang="en-US" b="1">
              <a:solidFill>
                <a:srgbClr val="C00000"/>
              </a:solidFill>
              <a:latin typeface="+mj-ea"/>
              <a:ea typeface="+mj-ea"/>
            </a:endParaRPr>
          </a:p>
        </p:txBody>
      </p:sp>
      <p:sp>
        <p:nvSpPr>
          <p:cNvPr id="17" name="灯片编号占位符 3"/>
          <p:cNvSpPr>
            <a:spLocks noGrp="1"/>
          </p:cNvSpPr>
          <p:nvPr>
            <p:ph type="sldNum" sz="quarter" idx="4"/>
          </p:nvPr>
        </p:nvSpPr>
        <p:spPr>
          <a:xfrm>
            <a:off x="8374429" y="507713"/>
            <a:ext cx="662067" cy="365125"/>
          </a:xfrm>
          <a:prstGeom prst="rect">
            <a:avLst/>
          </a:prstGeom>
        </p:spPr>
        <p:txBody>
          <a:bodyPr/>
          <a:lstStyle>
            <a:lvl1pPr>
              <a:defRPr>
                <a:solidFill>
                  <a:schemeClr val="bg1"/>
                </a:solidFill>
                <a:latin typeface="+mj-ea"/>
                <a:ea typeface="+mj-ea"/>
              </a:defRPr>
            </a:lvl1pPr>
          </a:lstStyle>
          <a:p>
            <a:fld id="{4BF17FCF-D4DA-449D-A468-DDB7E43619E6}" type="slidenum">
              <a:rPr lang="zh-CN" altLang="en-US" smtClean="0"/>
              <a:t/>
            </a:fld>
            <a:endParaRPr lang="zh-CN" altLang="en-US"/>
          </a:p>
        </p:txBody>
      </p:sp>
      <p:sp>
        <p:nvSpPr>
          <p:cNvPr id="15" name="同侧圆角矩形 14">
            <a:hlinkClick r:id="rId14" action="ppaction://hlinksldjump" tooltip="点击进入"/>
          </p:cNvPr>
          <p:cNvSpPr/>
          <p:nvPr userDrawn="1"/>
        </p:nvSpPr>
        <p:spPr>
          <a:xfrm>
            <a:off x="3779912" y="607236"/>
            <a:ext cx="1237426" cy="294545"/>
          </a:xfrm>
          <a:prstGeom prst="round2SameRect">
            <a:avLst/>
          </a:prstGeom>
          <a:gradFill flip="none" rotWithShape="1">
            <a:gsLst>
              <a:gs pos="0">
                <a:srgbClr val="FF8534"/>
              </a:gs>
              <a:gs pos="100000">
                <a:srgbClr val="FFC000">
                  <a:shade val="100000"/>
                  <a:satMod val="11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考点一</a:t>
            </a:r>
            <a:endParaRPr lang="zh-CN" altLang="en-US" sz="1200">
              <a:solidFill>
                <a:srgbClr val="C00000"/>
              </a:solidFill>
              <a:latin typeface="微软雅黑" panose="020b0503020204020204" pitchFamily="34" charset="-122"/>
              <a:ea typeface="微软雅黑" pitchFamily="34" charset="-122"/>
            </a:endParaRPr>
          </a:p>
        </p:txBody>
      </p:sp>
      <p:sp>
        <p:nvSpPr>
          <p:cNvPr id="16" name="同侧圆角矩形 15">
            <a:hlinkClick r:id="rId15" action="ppaction://hlinksldjump" tooltip="点击进入"/>
          </p:cNvPr>
          <p:cNvSpPr/>
          <p:nvPr userDrawn="1"/>
        </p:nvSpPr>
        <p:spPr>
          <a:xfrm>
            <a:off x="5069216" y="607236"/>
            <a:ext cx="1237426" cy="294545"/>
          </a:xfrm>
          <a:prstGeom prst="round2SameRect">
            <a:avLst/>
          </a:prstGeom>
          <a:gradFill flip="none" rotWithShape="1">
            <a:gsLst>
              <a:gs pos="0">
                <a:srgbClr val="FF8534"/>
              </a:gs>
              <a:gs pos="100000">
                <a:srgbClr val="FFC000">
                  <a:shade val="100000"/>
                  <a:satMod val="11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考点二</a:t>
            </a:r>
            <a:endParaRPr lang="zh-CN" altLang="en-US" sz="1200">
              <a:solidFill>
                <a:srgbClr val="C00000"/>
              </a:solidFill>
              <a:latin typeface="微软雅黑" panose="020b0503020204020204" pitchFamily="34" charset="-122"/>
              <a:ea typeface="微软雅黑" pitchFamily="34" charset="-122"/>
            </a:endParaRPr>
          </a:p>
        </p:txBody>
      </p:sp>
      <p:sp>
        <p:nvSpPr>
          <p:cNvPr id="14" name="同侧圆角矩形 13">
            <a:hlinkClick r:id="rId16" action="ppaction://hlinksldjump" tooltip="点击进入"/>
          </p:cNvPr>
          <p:cNvSpPr/>
          <p:nvPr userDrawn="1"/>
        </p:nvSpPr>
        <p:spPr>
          <a:xfrm>
            <a:off x="6358493" y="620688"/>
            <a:ext cx="1237426" cy="294545"/>
          </a:xfrm>
          <a:prstGeom prst="round2SameRect">
            <a:avLst/>
          </a:prstGeom>
          <a:gradFill flip="none" rotWithShape="1">
            <a:gsLst>
              <a:gs pos="0">
                <a:srgbClr val="FF8534"/>
              </a:gs>
              <a:gs pos="100000">
                <a:srgbClr val="FFC000">
                  <a:shade val="100000"/>
                  <a:satMod val="11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C00000"/>
                </a:solidFill>
                <a:latin typeface="微软雅黑" panose="020b0503020204020204" pitchFamily="34" charset="-122"/>
                <a:ea typeface="微软雅黑" pitchFamily="34" charset="-122"/>
              </a:rPr>
              <a:t>考点三</a:t>
            </a:r>
            <a:endParaRPr lang="zh-CN" altLang="en-US" sz="1200">
              <a:solidFill>
                <a:srgbClr val="C00000"/>
              </a:solidFill>
              <a:latin typeface="微软雅黑" panose="020b0503020204020204" pitchFamily="34" charset="-122"/>
              <a:ea typeface="微软雅黑"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1.xml" /><Relationship Id="rId3" Type="http://schemas.openxmlformats.org/officeDocument/2006/relationships/slide" Target="slide3.xml" TargetMode="Internal" /><Relationship Id="rId4" Type="http://schemas.openxmlformats.org/officeDocument/2006/relationships/slide" Target="slide12.xml" TargetMode="Internal" /><Relationship Id="rId5" Type="http://schemas.openxmlformats.org/officeDocument/2006/relationships/slide" Target="slide17.xml" TargetMode="Internal" /><Relationship Id="rId6" Type="http://schemas.openxmlformats.org/officeDocument/2006/relationships/slide" Target="slide24.xml" TargetMode="Internal" /><Relationship Id="rId7" Type="http://schemas.openxmlformats.org/officeDocument/2006/relationships/slide" Target="slide32.xml" TargetMode="In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2.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3.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4.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5.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6.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7.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8.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9.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8.xml" /><Relationship Id="rId10" Type="http://schemas.openxmlformats.org/officeDocument/2006/relationships/slide" Target="slide32.xml" TargetMode="Internal" /><Relationship Id="rId2" Type="http://schemas.openxmlformats.org/officeDocument/2006/relationships/notesSlide" Target="../notesSlides/notesSlide10.xml" /><Relationship Id="rId3" Type="http://schemas.openxmlformats.org/officeDocument/2006/relationships/slide" Target="slide4.xml" TargetMode="Internal" /><Relationship Id="rId4" Type="http://schemas.openxmlformats.org/officeDocument/2006/relationships/slide" Target="slide7.xml" TargetMode="Internal" /><Relationship Id="rId5" Type="http://schemas.openxmlformats.org/officeDocument/2006/relationships/slide" Target="slide11.xml" TargetMode="Internal" /><Relationship Id="rId6" Type="http://schemas.openxmlformats.org/officeDocument/2006/relationships/slide" Target="slide3.xml" TargetMode="Internal" /><Relationship Id="rId7" Type="http://schemas.openxmlformats.org/officeDocument/2006/relationships/slide" Target="slide12.xml" TargetMode="Internal" /><Relationship Id="rId8" Type="http://schemas.openxmlformats.org/officeDocument/2006/relationships/slide" Target="slide17.xml" TargetMode="Internal" /><Relationship Id="rId9" Type="http://schemas.openxmlformats.org/officeDocument/2006/relationships/slide" Target="slide24.xml" TargetMode="Interna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13.xml" TargetMode="Internal" /><Relationship Id="rId3" Type="http://schemas.openxmlformats.org/officeDocument/2006/relationships/slide" Target="slide14.xml" TargetMode="Internal" /><Relationship Id="rId4" Type="http://schemas.openxmlformats.org/officeDocument/2006/relationships/slide" Target="slide16.xml" TargetMode="Internal" /><Relationship Id="rId5" Type="http://schemas.openxmlformats.org/officeDocument/2006/relationships/slide" Target="slide3.xml" TargetMode="Internal" /><Relationship Id="rId6" Type="http://schemas.openxmlformats.org/officeDocument/2006/relationships/slide" Target="slide12.xml" TargetMode="Internal" /><Relationship Id="rId7" Type="http://schemas.openxmlformats.org/officeDocument/2006/relationships/slide" Target="slide17.xml" TargetMode="Internal" /><Relationship Id="rId8" Type="http://schemas.openxmlformats.org/officeDocument/2006/relationships/slide" Target="slide24.xml" TargetMode="Internal" /><Relationship Id="rId9" Type="http://schemas.openxmlformats.org/officeDocument/2006/relationships/slide" Target="slide32.xml" TargetMode="In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13.xml" TargetMode="Internal" /><Relationship Id="rId3" Type="http://schemas.openxmlformats.org/officeDocument/2006/relationships/slide" Target="slide14.xml" TargetMode="Internal" /><Relationship Id="rId4" Type="http://schemas.openxmlformats.org/officeDocument/2006/relationships/slide" Target="slide16.xml" TargetMode="Internal" /><Relationship Id="rId5" Type="http://schemas.openxmlformats.org/officeDocument/2006/relationships/slide" Target="slide3.xml" TargetMode="Internal" /><Relationship Id="rId6" Type="http://schemas.openxmlformats.org/officeDocument/2006/relationships/slide" Target="slide12.xml" TargetMode="Internal" /><Relationship Id="rId7" Type="http://schemas.openxmlformats.org/officeDocument/2006/relationships/slide" Target="slide17.xml" TargetMode="Internal" /><Relationship Id="rId8" Type="http://schemas.openxmlformats.org/officeDocument/2006/relationships/slide" Target="slide24.xml" TargetMode="Internal" /><Relationship Id="rId9" Type="http://schemas.openxmlformats.org/officeDocument/2006/relationships/slide" Target="slide32.xml" TargetMode="In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13.xml" TargetMode="Internal" /><Relationship Id="rId3" Type="http://schemas.openxmlformats.org/officeDocument/2006/relationships/slide" Target="slide14.xml" TargetMode="Internal" /><Relationship Id="rId4" Type="http://schemas.openxmlformats.org/officeDocument/2006/relationships/slide" Target="slide16.xml" TargetMode="Internal" /><Relationship Id="rId5" Type="http://schemas.openxmlformats.org/officeDocument/2006/relationships/slide" Target="slide3.xml" TargetMode="Internal" /><Relationship Id="rId6" Type="http://schemas.openxmlformats.org/officeDocument/2006/relationships/slide" Target="slide12.xml" TargetMode="Internal" /><Relationship Id="rId7" Type="http://schemas.openxmlformats.org/officeDocument/2006/relationships/slide" Target="slide17.xml" TargetMode="Internal" /><Relationship Id="rId8" Type="http://schemas.openxmlformats.org/officeDocument/2006/relationships/slide" Target="slide24.xml" TargetMode="Internal" /><Relationship Id="rId9" Type="http://schemas.openxmlformats.org/officeDocument/2006/relationships/slide" Target="slide32.xml" TargetMode="In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13.xml" TargetMode="Internal" /><Relationship Id="rId3" Type="http://schemas.openxmlformats.org/officeDocument/2006/relationships/slide" Target="slide14.xml" TargetMode="Internal" /><Relationship Id="rId4" Type="http://schemas.openxmlformats.org/officeDocument/2006/relationships/slide" Target="slide16.xml" TargetMode="Internal" /><Relationship Id="rId5" Type="http://schemas.openxmlformats.org/officeDocument/2006/relationships/slide" Target="slide3.xml" TargetMode="Internal" /><Relationship Id="rId6" Type="http://schemas.openxmlformats.org/officeDocument/2006/relationships/slide" Target="slide12.xml" TargetMode="Internal" /><Relationship Id="rId7" Type="http://schemas.openxmlformats.org/officeDocument/2006/relationships/slide" Target="slide17.xml" TargetMode="Internal" /><Relationship Id="rId8" Type="http://schemas.openxmlformats.org/officeDocument/2006/relationships/slide" Target="slide24.xml" TargetMode="Internal" /><Relationship Id="rId9" Type="http://schemas.openxmlformats.org/officeDocument/2006/relationships/slide" Target="slide32.xml" TargetMode="In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13.xml" TargetMode="Internal" /><Relationship Id="rId3" Type="http://schemas.openxmlformats.org/officeDocument/2006/relationships/slide" Target="slide14.xml" TargetMode="Internal" /><Relationship Id="rId4" Type="http://schemas.openxmlformats.org/officeDocument/2006/relationships/slide" Target="slide16.xml" TargetMode="Internal" /><Relationship Id="rId5" Type="http://schemas.openxmlformats.org/officeDocument/2006/relationships/slide" Target="slide3.xml" TargetMode="Internal" /><Relationship Id="rId6" Type="http://schemas.openxmlformats.org/officeDocument/2006/relationships/slide" Target="slide12.xml" TargetMode="Internal" /><Relationship Id="rId7" Type="http://schemas.openxmlformats.org/officeDocument/2006/relationships/slide" Target="slide17.xml" TargetMode="Internal" /><Relationship Id="rId8" Type="http://schemas.openxmlformats.org/officeDocument/2006/relationships/slide" Target="slide24.xml" TargetMode="Internal" /><Relationship Id="rId9" Type="http://schemas.openxmlformats.org/officeDocument/2006/relationships/slide" Target="slide32.xml" TargetMode="In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8.xml" TargetMode="Internal" /><Relationship Id="rId4" Type="http://schemas.openxmlformats.org/officeDocument/2006/relationships/slide" Target="slide20.xml" TargetMode="Internal" /><Relationship Id="rId5" Type="http://schemas.openxmlformats.org/officeDocument/2006/relationships/slide" Target="slide22.xml" TargetMode="Internal" /><Relationship Id="rId6" Type="http://schemas.openxmlformats.org/officeDocument/2006/relationships/slide" Target="slide12.xml" TargetMode="Internal" /><Relationship Id="rId7" Type="http://schemas.openxmlformats.org/officeDocument/2006/relationships/slide" Target="slide17.xml" TargetMode="Internal" /><Relationship Id="rId8" Type="http://schemas.openxmlformats.org/officeDocument/2006/relationships/slide" Target="slide24.xml" TargetMode="Internal" /><Relationship Id="rId9" Type="http://schemas.openxmlformats.org/officeDocument/2006/relationships/slide" Target="slide32.xml" TargetMode="Interna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 Id="rId7" Type="http://schemas.openxmlformats.org/officeDocument/2006/relationships/slide" Target="slide18.xml" TargetMode="Internal" /><Relationship Id="rId8" Type="http://schemas.openxmlformats.org/officeDocument/2006/relationships/slide" Target="slide20.xml" TargetMode="Internal" /><Relationship Id="rId9" Type="http://schemas.openxmlformats.org/officeDocument/2006/relationships/slide" Target="slide22.xml" TargetMode="In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 Id="rId7" Type="http://schemas.openxmlformats.org/officeDocument/2006/relationships/slide" Target="slide18.xml" TargetMode="Internal" /><Relationship Id="rId8" Type="http://schemas.openxmlformats.org/officeDocument/2006/relationships/slide" Target="slide20.xml" TargetMode="Internal" /><Relationship Id="rId9" Type="http://schemas.openxmlformats.org/officeDocument/2006/relationships/slide" Target="slide22.xml" TargetMode="In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 Id="rId7" Type="http://schemas.openxmlformats.org/officeDocument/2006/relationships/slide" Target="slide18.xml" TargetMode="Internal" /><Relationship Id="rId8" Type="http://schemas.openxmlformats.org/officeDocument/2006/relationships/slide" Target="slide20.xml" TargetMode="Internal" /><Relationship Id="rId9" Type="http://schemas.openxmlformats.org/officeDocument/2006/relationships/slide" Target="slide22.xml" TargetMode="In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 Id="rId7" Type="http://schemas.openxmlformats.org/officeDocument/2006/relationships/slide" Target="slide18.xml" TargetMode="Internal" /><Relationship Id="rId8" Type="http://schemas.openxmlformats.org/officeDocument/2006/relationships/slide" Target="slide20.xml" TargetMode="Internal" /><Relationship Id="rId9" Type="http://schemas.openxmlformats.org/officeDocument/2006/relationships/slide" Target="slide22.xml" TargetMode="In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 Id="rId7" Type="http://schemas.openxmlformats.org/officeDocument/2006/relationships/slide" Target="slide18.xml" TargetMode="Internal" /><Relationship Id="rId8" Type="http://schemas.openxmlformats.org/officeDocument/2006/relationships/slide" Target="slide20.xml" TargetMode="Internal" /><Relationship Id="rId9" Type="http://schemas.openxmlformats.org/officeDocument/2006/relationships/slide" Target="slide22.xml" TargetMode="In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 Id="rId7" Type="http://schemas.openxmlformats.org/officeDocument/2006/relationships/slide" Target="slide18.xml" TargetMode="Internal" /><Relationship Id="rId8" Type="http://schemas.openxmlformats.org/officeDocument/2006/relationships/slide" Target="slide20.xml" TargetMode="Internal" /><Relationship Id="rId9" Type="http://schemas.openxmlformats.org/officeDocument/2006/relationships/slide" Target="slide22.xml" TargetMode="Interna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 Target="slide3.xml" TargetMode="Internal" /><Relationship Id="rId3" Type="http://schemas.openxmlformats.org/officeDocument/2006/relationships/slide" Target="slide12.xml" TargetMode="Internal" /><Relationship Id="rId4" Type="http://schemas.openxmlformats.org/officeDocument/2006/relationships/slide" Target="slide17.xml" TargetMode="Internal" /><Relationship Id="rId5" Type="http://schemas.openxmlformats.org/officeDocument/2006/relationships/slide" Target="slide24.xml" TargetMode="Internal" /><Relationship Id="rId6" Type="http://schemas.openxmlformats.org/officeDocument/2006/relationships/slide" Target="slide32.xml" TargetMode="Interna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6.xml" TargetMode="Internal" /><Relationship Id="rId3" Type="http://schemas.openxmlformats.org/officeDocument/2006/relationships/slide" Target="slide38.xml" TargetMode="Internal" /><Relationship Id="rId4" Type="http://schemas.openxmlformats.org/officeDocument/2006/relationships/slide" Target="slide39.xml" TargetMode="Internal" /><Relationship Id="rId5" Type="http://schemas.openxmlformats.org/officeDocument/2006/relationships/slide" Target="slide35.xml" TargetMode="Internal" /><Relationship Id="rId6" Type="http://schemas.openxmlformats.org/officeDocument/2006/relationships/slide" Target="slide40.xml" TargetMode="Interna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36.xml" TargetMode="Internal" /><Relationship Id="rId5" Type="http://schemas.openxmlformats.org/officeDocument/2006/relationships/slide" Target="slide38.xml" TargetMode="Internal" /><Relationship Id="rId6" Type="http://schemas.openxmlformats.org/officeDocument/2006/relationships/slide" Target="slide39.xml" TargetMode="Internal" /><Relationship Id="rId7" Type="http://schemas.openxmlformats.org/officeDocument/2006/relationships/package" Target="../embeddings/Document1.docx" TargetMode="Internal" /><Relationship Id="rId8" Type="http://schemas.openxmlformats.org/officeDocument/2006/relationships/image" Target="../media/image3.emf" /><Relationship Id="rId9" Type="http://schemas.openxmlformats.org/officeDocument/2006/relationships/vmlDrawing" Target="../drawings/vmlDrawing1.v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36.xml" TargetMode="Internal" /><Relationship Id="rId5" Type="http://schemas.openxmlformats.org/officeDocument/2006/relationships/slide" Target="slide38.xml" TargetMode="Internal" /><Relationship Id="rId6" Type="http://schemas.openxmlformats.org/officeDocument/2006/relationships/slide" Target="slide39.xml" TargetMode="Interna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36.xml" TargetMode="Internal" /><Relationship Id="rId5" Type="http://schemas.openxmlformats.org/officeDocument/2006/relationships/slide" Target="slide38.xml" TargetMode="Internal" /><Relationship Id="rId6" Type="http://schemas.openxmlformats.org/officeDocument/2006/relationships/slide" Target="slide39.xml" TargetMode="Interna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36.xml" TargetMode="Internal" /><Relationship Id="rId5" Type="http://schemas.openxmlformats.org/officeDocument/2006/relationships/slide" Target="slide38.xml" TargetMode="Internal" /><Relationship Id="rId6" Type="http://schemas.openxmlformats.org/officeDocument/2006/relationships/slide" Target="slide39.xml" TargetMode="Interna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41.xml" TargetMode="Internal" /><Relationship Id="rId5" Type="http://schemas.openxmlformats.org/officeDocument/2006/relationships/slide" Target="slide42.xml" TargetMode="Internal" /><Relationship Id="rId6" Type="http://schemas.openxmlformats.org/officeDocument/2006/relationships/slide" Target="slide44.xml" TargetMode="Interna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41.xml" TargetMode="Internal" /><Relationship Id="rId5" Type="http://schemas.openxmlformats.org/officeDocument/2006/relationships/slide" Target="slide42.xml" TargetMode="Internal" /><Relationship Id="rId6" Type="http://schemas.openxmlformats.org/officeDocument/2006/relationships/slide" Target="slide44.xml" TargetMode="Interna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41.xml" TargetMode="Internal" /><Relationship Id="rId5" Type="http://schemas.openxmlformats.org/officeDocument/2006/relationships/slide" Target="slide42.xml" TargetMode="Internal" /><Relationship Id="rId6" Type="http://schemas.openxmlformats.org/officeDocument/2006/relationships/slide" Target="slide44.xml" TargetMode="Interna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41.xml" TargetMode="Internal" /><Relationship Id="rId5" Type="http://schemas.openxmlformats.org/officeDocument/2006/relationships/slide" Target="slide42.xml" TargetMode="Internal" /><Relationship Id="rId6" Type="http://schemas.openxmlformats.org/officeDocument/2006/relationships/slide" Target="slide44.xml" TargetMode="Interna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 Target="slide35.xml" TargetMode="Internal" /><Relationship Id="rId3" Type="http://schemas.openxmlformats.org/officeDocument/2006/relationships/slide" Target="slide40.xml" TargetMode="Internal" /><Relationship Id="rId4" Type="http://schemas.openxmlformats.org/officeDocument/2006/relationships/slide" Target="slide41.xml" TargetMode="Internal" /><Relationship Id="rId5" Type="http://schemas.openxmlformats.org/officeDocument/2006/relationships/slide" Target="slide42.xml" TargetMode="Internal" /><Relationship Id="rId6" Type="http://schemas.openxmlformats.org/officeDocument/2006/relationships/slide" Target="slide44.xml" TargetMode="Interna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0.xml" TargetMode="Internal" /><Relationship Id="rId3" Type="http://schemas.openxmlformats.org/officeDocument/2006/relationships/slide" Target="slide47.xml" TargetMode="Internal" /><Relationship Id="rId4" Type="http://schemas.openxmlformats.org/officeDocument/2006/relationships/slide" Target="slide49.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0.xml" TargetMode="Internal" /><Relationship Id="rId3" Type="http://schemas.openxmlformats.org/officeDocument/2006/relationships/slide" Target="slide47.xml" TargetMode="Internal" /><Relationship Id="rId4" Type="http://schemas.openxmlformats.org/officeDocument/2006/relationships/slide" Target="slide49.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0.xml" TargetMode="Internal" /><Relationship Id="rId3" Type="http://schemas.openxmlformats.org/officeDocument/2006/relationships/slide" Target="slide47.xml" TargetMode="Internal" /><Relationship Id="rId4" Type="http://schemas.openxmlformats.org/officeDocument/2006/relationships/slide" Target="slide49.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0.xml" TargetMode="Internal" /><Relationship Id="rId3" Type="http://schemas.openxmlformats.org/officeDocument/2006/relationships/slide" Target="slide47.xml" TargetMode="Internal" /><Relationship Id="rId4" Type="http://schemas.openxmlformats.org/officeDocument/2006/relationships/slide" Target="slide49.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0.xml" TargetMode="Internal" /><Relationship Id="rId3" Type="http://schemas.openxmlformats.org/officeDocument/2006/relationships/slide" Target="slide47.xml" TargetMode="Internal" /><Relationship Id="rId4" Type="http://schemas.openxmlformats.org/officeDocument/2006/relationships/slide" Target="slide49.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0.xml" TargetMode="Internal" /><Relationship Id="rId3" Type="http://schemas.openxmlformats.org/officeDocument/2006/relationships/slide" Target="slide47.xml" TargetMode="Internal" /><Relationship Id="rId4" Type="http://schemas.openxmlformats.org/officeDocument/2006/relationships/slide" Target="slide49.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5.xml" TargetMode="Internal" /><Relationship Id="rId3" Type="http://schemas.openxmlformats.org/officeDocument/2006/relationships/slide" Target="slide53.xml" TargetMode="Internal" /><Relationship Id="rId4" Type="http://schemas.openxmlformats.org/officeDocument/2006/relationships/slide" Target="slide54.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5.xml" TargetMode="Internal" /><Relationship Id="rId3" Type="http://schemas.openxmlformats.org/officeDocument/2006/relationships/slide" Target="slide53.xml" TargetMode="Internal" /><Relationship Id="rId4" Type="http://schemas.openxmlformats.org/officeDocument/2006/relationships/slide" Target="slide54.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5.xml" TargetMode="Internal" /><Relationship Id="rId3" Type="http://schemas.openxmlformats.org/officeDocument/2006/relationships/slide" Target="slide53.xml" TargetMode="Internal" /><Relationship Id="rId4" Type="http://schemas.openxmlformats.org/officeDocument/2006/relationships/slide" Target="slide54.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5.xml" TargetMode="Internal" /><Relationship Id="rId3" Type="http://schemas.openxmlformats.org/officeDocument/2006/relationships/slide" Target="slide53.xml" TargetMode="Internal" /><Relationship Id="rId4" Type="http://schemas.openxmlformats.org/officeDocument/2006/relationships/slide" Target="slide54.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55.xml" TargetMode="Internal" /><Relationship Id="rId3" Type="http://schemas.openxmlformats.org/officeDocument/2006/relationships/slide" Target="slide53.xml" TargetMode="Internal" /><Relationship Id="rId4" Type="http://schemas.openxmlformats.org/officeDocument/2006/relationships/slide" Target="slide54.xml" TargetMode="Internal" /><Relationship Id="rId5" Type="http://schemas.openxmlformats.org/officeDocument/2006/relationships/slide" Target="slide46.xml" TargetMode="Internal" /><Relationship Id="rId6" Type="http://schemas.openxmlformats.org/officeDocument/2006/relationships/slide" Target="slide52.xml" TargetMode="Internal" /><Relationship Id="rId7" Type="http://schemas.openxmlformats.org/officeDocument/2006/relationships/slide" Target="slide57.xml" TargetMode="Interna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 Id="rId5" Type="http://schemas.openxmlformats.org/officeDocument/2006/relationships/package" Target="../embeddings/Document2.docx" TargetMode="Internal" /><Relationship Id="rId6" Type="http://schemas.openxmlformats.org/officeDocument/2006/relationships/image" Target="../media/image4.emf" /><Relationship Id="rId7" Type="http://schemas.openxmlformats.org/officeDocument/2006/relationships/vmlDrawing" Target="../drawings/vmlDrawing2.vm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7.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8.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69.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70.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71.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72.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73.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_rels/slide74.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 Target="slide46.xml" TargetMode="Internal" /><Relationship Id="rId3" Type="http://schemas.openxmlformats.org/officeDocument/2006/relationships/slide" Target="slide52.xml" TargetMode="Internal" /><Relationship Id="rId4" Type="http://schemas.openxmlformats.org/officeDocument/2006/relationships/slide" Target="slide57.xml" TargetMode="In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2"/>
          <p:cNvSpPr>
            <a:spLocks noGrp="1"/>
          </p:cNvSpPr>
          <p:nvPr>
            <p:ph type="ctrTitle"/>
          </p:nvPr>
        </p:nvSpPr>
        <p:spPr>
          <a:xfrm>
            <a:off x="2187028" y="3064501"/>
            <a:ext cx="7137500" cy="669254"/>
          </a:xfrm>
        </p:spPr>
        <p:txBody>
          <a:bodyPr/>
          <a:lstStyle/>
          <a:p>
            <a:r>
              <a:rPr lang="zh-CN" altLang="zh-CN" sz="3200"/>
              <a:t>第二板块　从答题角度寻求突破方法</a:t>
            </a:r>
            <a:br>
              <a:rPr lang="zh-CN" altLang="zh-CN" sz="3200"/>
            </a:br>
          </a:p>
        </p:txBody>
      </p:sp>
    </p:spTree>
  </p:cSld>
  <p:clrMapOvr>
    <a:masterClrMapping/>
  </p:clrMapOvr>
  <p:transition spd="slow">
    <p:randomBa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2</a:t>
            </a:fld>
            <a:r>
              <a:rPr lang="en-US" altLang="zh-CN" smtClean="0"/>
              <a:t>-</a:t>
            </a:r>
            <a:endParaRPr lang="zh-CN" altLang="en-US"/>
          </a:p>
        </p:txBody>
      </p:sp>
      <p:sp>
        <p:nvSpPr>
          <p:cNvPr id="27" name="圆角矩形 26">
            <a:hlinkClick r:id="rId3"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6" name="圆角矩形 5">
            <a:hlinkClick r:id="rId5"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7" name="圆角矩形 6">
            <a:hlinkClick r:id="rId6"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9" name="圆角矩形 8">
            <a:hlinkClick r:id="rId7"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2" name="矩形 1"/>
          <p:cNvSpPr>
            <a:spLocks noChangeAspect="1"/>
          </p:cNvSpPr>
          <p:nvPr/>
        </p:nvSpPr>
        <p:spPr>
          <a:xfrm>
            <a:off x="508000" y="2310467"/>
            <a:ext cx="8128000" cy="2491067"/>
          </a:xfrm>
          <a:prstGeom prst="rect">
            <a:avLst/>
          </a:prstGeom>
        </p:spPr>
        <p:txBody>
          <a:bodyPr>
            <a:spAutoFit/>
          </a:bodyPr>
          <a:lstStyle/>
          <a:p>
            <a:pPr indent="4572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微软雅黑" pitchFamily="34" charset="-122"/>
                <a:cs typeface="Times New Roman" pitchFamily="18" charset="0"/>
              </a:rPr>
              <a:t>连贯题的三种考法</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连贯是指一个语段内各句之间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或一个复句的各分句之间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在内容和形式上都紧密相承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一贯而下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话题前后统一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合乎逻辑、事理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词句前后照应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搭配得当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脉络清晰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文气顺畅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能够准确、完整地表达一个意思。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连贯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是近年来重点考查的一个能力点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常见连贯题有三种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排序式连贯、复位式连贯、补写式连贯。</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wipe dir="u"/>
      </p:transition>
    </mc:Choice>
    <mc:Fallback>
      <p:transition spd="slow">
        <p:wipe dir="u"/>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3</a:t>
            </a:fld>
            <a:r>
              <a:rPr lang="en-US" altLang="zh-CN" smtClean="0"/>
              <a:t>-</a:t>
            </a:r>
            <a:endParaRPr lang="zh-CN" altLang="en-US"/>
          </a:p>
        </p:txBody>
      </p:sp>
      <p:sp>
        <p:nvSpPr>
          <p:cNvPr id="18" name="文本框 17">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9" name="文本框 18">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0" name="文本框 19">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2" name="矩形 1"/>
          <p:cNvSpPr>
            <a:spLocks noChangeAspect="1"/>
          </p:cNvSpPr>
          <p:nvPr/>
        </p:nvSpPr>
        <p:spPr>
          <a:xfrm>
            <a:off x="508000" y="2724265"/>
            <a:ext cx="8128000" cy="1663469"/>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一、排序式连贯</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排序式连贯是指给出一组句子或一个语段中连续空缺的若干语句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一般是</a:t>
            </a:r>
            <a:r>
              <a:rPr lang="en-US" altLang="zh-CN" sz="2200">
                <a:solidFill>
                  <a:srgbClr val="000000"/>
                </a:solidFill>
                <a:latin typeface="Times New Roman" pitchFamily="18" charset="0"/>
                <a:cs typeface="Times New Roman" pitchFamily="18" charset="0"/>
              </a:rPr>
              <a:t>5</a:t>
            </a:r>
            <a:r>
              <a:rPr lang="zh-CN" altLang="zh-CN" sz="2200">
                <a:solidFill>
                  <a:srgbClr val="000000"/>
                </a:solidFill>
                <a:latin typeface="Times New Roman" pitchFamily="18" charset="0"/>
                <a:cs typeface="Times New Roman" pitchFamily="18" charset="0"/>
              </a:rPr>
              <a:t>至</a:t>
            </a:r>
            <a:r>
              <a:rPr lang="en-US" altLang="zh-CN" sz="2200">
                <a:solidFill>
                  <a:srgbClr val="000000"/>
                </a:solidFill>
                <a:latin typeface="Times New Roman" pitchFamily="18" charset="0"/>
                <a:cs typeface="Times New Roman" pitchFamily="18" charset="0"/>
              </a:rPr>
              <a:t>6</a:t>
            </a:r>
            <a:r>
              <a:rPr lang="zh-CN" altLang="zh-CN" sz="2200">
                <a:solidFill>
                  <a:srgbClr val="000000"/>
                </a:solidFill>
                <a:latin typeface="Times New Roman" pitchFamily="18" charset="0"/>
                <a:cs typeface="Times New Roman" pitchFamily="18" charset="0"/>
              </a:rPr>
              <a:t>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让考生主要根据句子间的逻辑关系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重新组合归位的一种连贯题型。</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split orient="vert"/>
      </p:transition>
    </mc:Choice>
    <mc:Fallback>
      <p:transition spd="slow">
        <p:split orient="vert"/>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4</a:t>
            </a:fld>
            <a:r>
              <a:rPr lang="en-US" altLang="zh-CN" smtClean="0"/>
              <a:t>-</a:t>
            </a:r>
            <a:endParaRPr lang="zh-CN" altLang="en-US"/>
          </a:p>
        </p:txBody>
      </p:sp>
      <p:sp>
        <p:nvSpPr>
          <p:cNvPr id="18" name="文本框 17">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9" name="文本框 18">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0" name="文本框 19">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补救训练</a:t>
            </a:r>
            <a:endParaRPr lang="zh-CN" altLang="en-US" sz="1200">
              <a:solidFill>
                <a:schemeClr val="bg1">
                  <a:lumMod val="85000"/>
                </a:schemeClr>
              </a:solidFill>
              <a:latin typeface="+mj-ea"/>
              <a:ea typeface="+mj-ea"/>
            </a:endParaRPr>
          </a:p>
        </p:txBody>
      </p:sp>
      <p:sp>
        <p:nvSpPr>
          <p:cNvPr id="3" name="矩形 2"/>
          <p:cNvSpPr>
            <a:spLocks noChangeAspect="1"/>
          </p:cNvSpPr>
          <p:nvPr/>
        </p:nvSpPr>
        <p:spPr>
          <a:xfrm>
            <a:off x="508000" y="1375788"/>
            <a:ext cx="8128000" cy="5478423"/>
          </a:xfrm>
          <a:prstGeom prst="rect">
            <a:avLst/>
          </a:prstGeom>
        </p:spPr>
        <p:txBody>
          <a:bodyPr>
            <a:spAutoFit/>
          </a:bodyPr>
          <a:lstStyle/>
          <a:p>
            <a:pPr indent="304800" defTabSz="0">
              <a:lnSpc>
                <a:spcPts val="3000"/>
              </a:lnSpc>
              <a:spcAft>
                <a:spcPct val="0"/>
              </a:spcAft>
              <a:tabLst>
                <a:tab pos="1029335"/>
                <a:tab pos="1850390"/>
                <a:tab pos="2538095"/>
                <a:tab pos="3221990"/>
              </a:tabLst>
            </a:pPr>
            <a:r>
              <a:rPr lang="zh-CN" altLang="zh-CN" sz="2200">
                <a:solidFill>
                  <a:srgbClr val="000000"/>
                </a:solidFill>
                <a:latin typeface="NEU-BZ-S92"/>
                <a:ea typeface="方正美黑_GBK" panose="03000509000000000000" pitchFamily="65" charset="-122"/>
                <a:cs typeface="Times New Roman" pitchFamily="18" charset="0"/>
              </a:rPr>
              <a:t>典例</a:t>
            </a:r>
            <a:r>
              <a:rPr lang="en-US" altLang="zh-CN" sz="2200">
                <a:solidFill>
                  <a:srgbClr val="000000"/>
                </a:solidFill>
                <a:latin typeface="Times New Roman" pitchFamily="18" charset="0"/>
                <a:cs typeface="Times New Roman" pitchFamily="18" charset="0"/>
              </a:rPr>
              <a:t>1(2015·</a:t>
            </a:r>
            <a:r>
              <a:rPr lang="zh-CN" altLang="zh-CN" sz="2200">
                <a:solidFill>
                  <a:srgbClr val="000000"/>
                </a:solidFill>
                <a:latin typeface="Times New Roman" pitchFamily="18" charset="0"/>
                <a:ea typeface="楷体" pitchFamily="49" charset="-122"/>
                <a:cs typeface="Times New Roman" pitchFamily="18" charset="0"/>
              </a:rPr>
              <a:t>重庆卷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依次填入下面一段文字横线处的语句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前后衔接最为恰当的一组是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中国人民抗日战争的胜利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充分证明了中国共产党是救亡图存、实现民族复兴的核心力量。今天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我们纪念抗日战争胜利</a:t>
            </a:r>
            <a:r>
              <a:rPr lang="en-US" altLang="zh-CN" sz="2200">
                <a:solidFill>
                  <a:srgbClr val="000000"/>
                </a:solidFill>
                <a:latin typeface="Times New Roman" pitchFamily="18" charset="0"/>
                <a:cs typeface="Times New Roman" pitchFamily="18" charset="0"/>
              </a:rPr>
              <a:t>70</a:t>
            </a:r>
            <a:r>
              <a:rPr lang="zh-CN" altLang="zh-CN" sz="2200">
                <a:solidFill>
                  <a:srgbClr val="000000"/>
                </a:solidFill>
                <a:latin typeface="Times New Roman" pitchFamily="18" charset="0"/>
                <a:cs typeface="Times New Roman" pitchFamily="18" charset="0"/>
              </a:rPr>
              <a:t>周年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就是要</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ts val="3000"/>
              </a:lnSpc>
              <a:spcAft>
                <a:spcPct val="0"/>
              </a:spcAft>
              <a:tabLst>
                <a:tab pos="1029335"/>
                <a:tab pos="1850390"/>
                <a:tab pos="2538095"/>
                <a:tab pos="3221990"/>
              </a:tabLst>
            </a:pP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。铭记这段历史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是因为它的惨烈悲壮与不屈抗争应当成为中华民族的集体记忆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更是希望从中汲取沉痛的历史教训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获得开创未来的精神力量。</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永远铭记参加抗日战争的老战士、抗日将领、爱国人士</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永远铭记支援和帮助了中国抗战的外国政府和国际友人</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永远铭记惨遭日本侵略者杀戮的死难同胞</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永远铭记为抗战胜利建立了功勋的海内外中华儿女</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永远铭记在抗日战争中英勇战斗、为国捐躯的</a:t>
            </a:r>
            <a:r>
              <a:rPr lang="zh-CN" altLang="zh-CN" sz="2200" smtClean="0">
                <a:solidFill>
                  <a:srgbClr val="000000"/>
                </a:solidFill>
                <a:latin typeface="Times New Roman" pitchFamily="18" charset="0"/>
                <a:cs typeface="Times New Roman" pitchFamily="18" charset="0"/>
              </a:rPr>
              <a:t>烈士</a:t>
            </a:r>
            <a:endParaRPr lang="zh-CN" altLang="zh-CN" sz="2200">
              <a:solidFill>
                <a:srgbClr val="000000"/>
              </a:solidFill>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cover dir="r"/>
      </p:transition>
    </mc:Choice>
    <mc:Fallback>
      <p:transition spd="slow">
        <p:cover dir="r"/>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5</a:t>
            </a:fld>
            <a:r>
              <a:rPr lang="en-US" altLang="zh-CN" smtClean="0"/>
              <a:t>-</a:t>
            </a:r>
            <a:endParaRPr lang="zh-CN" altLang="en-US"/>
          </a:p>
        </p:txBody>
      </p:sp>
      <p:sp>
        <p:nvSpPr>
          <p:cNvPr id="18" name="文本框 17">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9" name="文本框 18">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0" name="文本框 19">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2" name="矩形 1"/>
          <p:cNvSpPr>
            <a:spLocks noChangeAspect="1"/>
          </p:cNvSpPr>
          <p:nvPr/>
        </p:nvSpPr>
        <p:spPr>
          <a:xfrm>
            <a:off x="508000" y="3117066"/>
            <a:ext cx="8128000" cy="904863"/>
          </a:xfrm>
          <a:prstGeom prst="rect">
            <a:avLst/>
          </a:prstGeom>
        </p:spPr>
        <p:txBody>
          <a:bodyPr>
            <a:spAutoFit/>
          </a:bodyPr>
          <a:lstStyle/>
          <a:p>
            <a:pPr indent="250825"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en-US" altLang="zh-CN" sz="2200">
                <a:solidFill>
                  <a:srgbClr val="000000"/>
                </a:solidFill>
                <a:latin typeface="宋体" pitchFamily="2" charset="-122"/>
                <a:ea typeface="方正书宋_GBK" pitchFamily="65" charset="-122"/>
                <a:cs typeface="Times New Roman" pitchFamily="18" charset="0"/>
              </a:rPr>
              <a:t>⑤③④②①</a:t>
            </a:r>
            <a:r>
              <a:rPr lang="zh-CN" altLang="zh-CN" sz="2200">
                <a:solidFill>
                  <a:srgbClr val="000000"/>
                </a:solidFill>
                <a:latin typeface="Times New Roman" pitchFamily="18" charset="0"/>
                <a:cs typeface="Times New Roman" pitchFamily="18" charset="0"/>
              </a:rPr>
              <a:t>　</a:t>
            </a:r>
            <a:r>
              <a:rPr lang="en-US" altLang="zh-CN" sz="2200" smtClean="0">
                <a:solidFill>
                  <a:srgbClr val="000000"/>
                </a:solidFill>
                <a:latin typeface="Times New Roman" pitchFamily="18" charset="0"/>
                <a:cs typeface="Times New Roman" pitchFamily="18" charset="0"/>
              </a:rPr>
              <a:t>B</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①②④⑤③</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en-US" altLang="zh-CN" sz="2200">
                <a:solidFill>
                  <a:srgbClr val="000000"/>
                </a:solidFill>
                <a:latin typeface="宋体" pitchFamily="2" charset="-122"/>
                <a:ea typeface="方正书宋_GBK" pitchFamily="65" charset="-122"/>
                <a:cs typeface="Times New Roman" pitchFamily="18" charset="0"/>
              </a:rPr>
              <a:t>③⑤①④②</a:t>
            </a:r>
            <a:r>
              <a:rPr lang="en-US" altLang="zh-CN" sz="2200">
                <a:solidFill>
                  <a:srgbClr val="000000"/>
                </a:solidFill>
                <a:latin typeface="Times New Roman" pitchFamily="18" charset="0"/>
                <a:cs typeface="Times New Roman" pitchFamily="18" charset="0"/>
              </a:rPr>
              <a:t>	D.</a:t>
            </a:r>
            <a:r>
              <a:rPr lang="en-US" altLang="zh-CN" sz="2200">
                <a:solidFill>
                  <a:srgbClr val="000000"/>
                </a:solidFill>
                <a:latin typeface="宋体" pitchFamily="2" charset="-122"/>
                <a:ea typeface="方正书宋_GBK" pitchFamily="65" charset="-122"/>
                <a:cs typeface="Times New Roman" pitchFamily="18" charset="0"/>
              </a:rPr>
              <a:t>④③②①⑤</a:t>
            </a:r>
            <a:endParaRPr lang="zh-CN" altLang="zh-CN" sz="2200">
              <a:solidFill>
                <a:srgbClr val="000000"/>
              </a:solidFill>
              <a:effectLst/>
              <a:latin typeface="NEU-BZ-S92"/>
              <a:ea typeface="方正书宋_GBK" pitchFamily="65" charset="-122"/>
              <a:cs typeface="Times New Roman" pitchFamily="18" charset="0"/>
            </a:endParaRPr>
          </a:p>
        </p:txBody>
      </p:sp>
      <p:sp>
        <p:nvSpPr>
          <p:cNvPr id="15" name="五边形 14"/>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6" name="五边形 15"/>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7" name="组合 16"/>
          <p:cNvGrpSpPr/>
          <p:nvPr/>
        </p:nvGrpSpPr>
        <p:grpSpPr>
          <a:xfrm>
            <a:off x="251520" y="4523906"/>
            <a:ext cx="8640960" cy="2145454"/>
            <a:chOff x="251520" y="2320633"/>
            <a:chExt cx="8640960" cy="2145454"/>
          </a:xfrm>
        </p:grpSpPr>
        <p:grpSp>
          <p:nvGrpSpPr>
            <p:cNvPr id="21" name="组合 20"/>
            <p:cNvGrpSpPr/>
            <p:nvPr/>
          </p:nvGrpSpPr>
          <p:grpSpPr>
            <a:xfrm>
              <a:off x="251520" y="2320633"/>
              <a:ext cx="8640960" cy="2145454"/>
              <a:chOff x="251520" y="275434"/>
              <a:chExt cx="8640960" cy="2145454"/>
            </a:xfrm>
          </p:grpSpPr>
          <p:sp>
            <p:nvSpPr>
              <p:cNvPr id="23" name="五边形 22"/>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4" name="燕尾形 23"/>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5" name="组合 24"/>
              <p:cNvGrpSpPr/>
              <p:nvPr/>
            </p:nvGrpSpPr>
            <p:grpSpPr>
              <a:xfrm>
                <a:off x="251520" y="275434"/>
                <a:ext cx="8640960" cy="1828447"/>
                <a:chOff x="251520" y="275434"/>
                <a:chExt cx="8640960" cy="1828447"/>
              </a:xfrm>
            </p:grpSpPr>
            <p:sp>
              <p:nvSpPr>
                <p:cNvPr id="26" name="矩形 25"/>
                <p:cNvSpPr/>
                <p:nvPr/>
              </p:nvSpPr>
              <p:spPr>
                <a:xfrm>
                  <a:off x="251520" y="275434"/>
                  <a:ext cx="8640960" cy="182844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8"/>
                <p:cNvSpPr txBox="1"/>
                <p:nvPr/>
              </p:nvSpPr>
              <p:spPr>
                <a:xfrm>
                  <a:off x="8371094" y="27543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2" name="矩形 21"/>
            <p:cNvSpPr>
              <a:spLocks noChangeAspect="1"/>
            </p:cNvSpPr>
            <p:nvPr/>
          </p:nvSpPr>
          <p:spPr>
            <a:xfrm>
              <a:off x="508000" y="2639110"/>
              <a:ext cx="8128000" cy="1477328"/>
            </a:xfrm>
            <a:prstGeom prst="rect">
              <a:avLst/>
            </a:prstGeom>
          </p:spPr>
          <p:txBody>
            <a:bodyPr>
              <a:spAutoFit/>
            </a:bodyPr>
            <a:lstStyle/>
            <a:p>
              <a:pPr>
                <a:lnSpc>
                  <a:spcPct val="150000"/>
                </a:lnSpc>
              </a:pPr>
              <a:r>
                <a:rPr lang="zh-CN" altLang="zh-CN" sz="2000"/>
                <a:t>五个句子的先后顺序是</a:t>
              </a:r>
              <a:r>
                <a:rPr lang="en-US" altLang="zh-CN" sz="2000"/>
                <a:t>,</a:t>
              </a:r>
              <a:r>
                <a:rPr lang="zh-CN" altLang="zh-CN" sz="2000"/>
                <a:t>先关照抗日战争中的死难同胞、烈士</a:t>
              </a:r>
              <a:r>
                <a:rPr lang="en-US" altLang="zh-CN" sz="2000"/>
                <a:t>,</a:t>
              </a:r>
              <a:r>
                <a:rPr lang="zh-CN" altLang="zh-CN" sz="2000"/>
                <a:t>然后由国内到国外</a:t>
              </a:r>
              <a:r>
                <a:rPr lang="en-US" altLang="zh-CN" sz="2000"/>
                <a:t>,</a:t>
              </a:r>
              <a:r>
                <a:rPr lang="zh-CN" altLang="zh-CN" sz="2000"/>
                <a:t>依次关照抗日将领、爱国人士、海内外中华儿女</a:t>
              </a:r>
              <a:r>
                <a:rPr lang="en-US" altLang="zh-CN" sz="2000"/>
                <a:t>,</a:t>
              </a:r>
              <a:r>
                <a:rPr lang="zh-CN" altLang="zh-CN" sz="2000"/>
                <a:t>最后是外国政府和国际友人。</a:t>
              </a:r>
            </a:p>
          </p:txBody>
        </p:sp>
      </p:grpSp>
      <p:grpSp>
        <p:nvGrpSpPr>
          <p:cNvPr id="28" name="组合 27"/>
          <p:cNvGrpSpPr/>
          <p:nvPr/>
        </p:nvGrpSpPr>
        <p:grpSpPr>
          <a:xfrm>
            <a:off x="251520" y="5633844"/>
            <a:ext cx="8640960" cy="1035516"/>
            <a:chOff x="251520" y="4869160"/>
            <a:chExt cx="8640960" cy="1035516"/>
          </a:xfrm>
        </p:grpSpPr>
        <p:grpSp>
          <p:nvGrpSpPr>
            <p:cNvPr id="29" name="组合 28"/>
            <p:cNvGrpSpPr/>
            <p:nvPr/>
          </p:nvGrpSpPr>
          <p:grpSpPr>
            <a:xfrm>
              <a:off x="251520" y="4869160"/>
              <a:ext cx="8640960" cy="1035516"/>
              <a:chOff x="251520" y="3872081"/>
              <a:chExt cx="8640960" cy="1035516"/>
            </a:xfrm>
          </p:grpSpPr>
          <p:sp>
            <p:nvSpPr>
              <p:cNvPr id="31" name="五边形 30"/>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2" name="五边形 31"/>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3" name="燕尾形 32"/>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30" name="矩形 29"/>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800">
        <p:fade thruBlk="1"/>
      </p:transition>
    </mc:Choice>
    <mc:Fallback>
      <p:transition spd="slow">
        <p:fade thruBlk="1"/>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8"/>
                                        </p:tgtEl>
                                      </p:cBhvr>
                                    </p:animEffect>
                                    <p:set>
                                      <p:cBhvr>
                                        <p:cTn id="25"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6</a:t>
            </a:fld>
            <a:r>
              <a:rPr lang="en-US" altLang="zh-CN" smtClean="0"/>
              <a:t>-</a:t>
            </a:r>
            <a:endParaRPr lang="zh-CN" altLang="en-US"/>
          </a:p>
        </p:txBody>
      </p:sp>
      <p:sp>
        <p:nvSpPr>
          <p:cNvPr id="18" name="文本框 17">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9" name="文本框 18">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0" name="文本框 19">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344310" y="1388371"/>
            <a:ext cx="8456488" cy="5373779"/>
          </a:xfrm>
          <a:prstGeom prst="rect">
            <a:avLst/>
          </a:prstGeom>
        </p:spPr>
        <p:txBody>
          <a:bodyPr wrap="square">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NEU-BZ-S92"/>
                <a:ea typeface="方正美黑_GBK" panose="03000509000000000000" pitchFamily="65" charset="-122"/>
                <a:cs typeface="Times New Roman" pitchFamily="18" charset="0"/>
              </a:rPr>
              <a:t>典例</a:t>
            </a:r>
            <a:r>
              <a:rPr lang="en-US" altLang="zh-CN" sz="2200">
                <a:solidFill>
                  <a:srgbClr val="000000"/>
                </a:solidFill>
                <a:latin typeface="Times New Roman" pitchFamily="18" charset="0"/>
                <a:cs typeface="Times New Roman" pitchFamily="18" charset="0"/>
              </a:rPr>
              <a:t>2(2015·</a:t>
            </a:r>
            <a:r>
              <a:rPr lang="zh-CN" altLang="zh-CN" sz="2200">
                <a:solidFill>
                  <a:srgbClr val="000000"/>
                </a:solidFill>
                <a:latin typeface="Times New Roman" pitchFamily="18" charset="0"/>
                <a:ea typeface="楷体" pitchFamily="49" charset="-122"/>
                <a:cs typeface="Times New Roman" pitchFamily="18" charset="0"/>
              </a:rPr>
              <a:t>广东卷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把下列句子组成语意连贯的语段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排序最恰当的一项是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从汉字笔画的统计分布规律来看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这种看法是值得商榷的。</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不少人认为简化汉字的理想目标是把十画以上的字简化到十画或不足十画。</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为了增强区别性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对那些笔画较多的非常用字还是不去简化为好。</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文字的应用首先要保证看和读的方便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要有相当的清晰性和区别性。</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但把笔画全部减到十画或不足十画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势必增加大量的形近字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给看和读带来困难。</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⑥</a:t>
            </a:r>
            <a:r>
              <a:rPr lang="zh-CN" altLang="zh-CN" sz="2200">
                <a:solidFill>
                  <a:srgbClr val="000000"/>
                </a:solidFill>
                <a:latin typeface="Times New Roman" pitchFamily="18" charset="0"/>
                <a:cs typeface="Times New Roman" pitchFamily="18" charset="0"/>
              </a:rPr>
              <a:t>其次才是笔画简单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写起来省事。</a:t>
            </a:r>
            <a:endParaRPr lang="zh-CN" altLang="zh-CN" sz="2200">
              <a:solidFill>
                <a:srgbClr val="000000"/>
              </a:solidFill>
              <a:latin typeface="NEU-BZ-S92"/>
              <a:ea typeface="方正书宋_GBK" pitchFamily="65" charset="-122"/>
              <a:cs typeface="Times New Roman" pitchFamily="18" charset="0"/>
            </a:endParaRPr>
          </a:p>
          <a:p>
            <a:pPr indent="250825"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en-US" altLang="zh-CN" sz="2200">
                <a:solidFill>
                  <a:srgbClr val="000000"/>
                </a:solidFill>
                <a:latin typeface="宋体" pitchFamily="2" charset="-122"/>
                <a:ea typeface="方正书宋_GBK" pitchFamily="65" charset="-122"/>
                <a:cs typeface="Times New Roman" pitchFamily="18" charset="0"/>
              </a:rPr>
              <a:t>②①④⑥⑤③</a:t>
            </a:r>
            <a:r>
              <a:rPr lang="en-US" altLang="zh-CN" sz="2200">
                <a:solidFill>
                  <a:srgbClr val="000000"/>
                </a:solidFill>
                <a:latin typeface="Times New Roman" pitchFamily="18" charset="0"/>
                <a:cs typeface="Times New Roman" pitchFamily="18" charset="0"/>
              </a:rPr>
              <a:t>	B.</a:t>
            </a:r>
            <a:r>
              <a:rPr lang="en-US" altLang="zh-CN" sz="2200">
                <a:solidFill>
                  <a:srgbClr val="000000"/>
                </a:solidFill>
                <a:latin typeface="宋体" pitchFamily="2" charset="-122"/>
                <a:ea typeface="方正书宋_GBK" pitchFamily="65" charset="-122"/>
                <a:cs typeface="Times New Roman" pitchFamily="18" charset="0"/>
              </a:rPr>
              <a:t>②①⑤③④⑥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en-US" altLang="zh-CN" sz="2200">
                <a:solidFill>
                  <a:srgbClr val="000000"/>
                </a:solidFill>
                <a:latin typeface="宋体" pitchFamily="2" charset="-122"/>
                <a:ea typeface="方正书宋_GBK" pitchFamily="65" charset="-122"/>
                <a:cs typeface="Times New Roman" pitchFamily="18" charset="0"/>
              </a:rPr>
              <a:t>④⑥②①③⑤</a:t>
            </a:r>
            <a:r>
              <a:rPr lang="en-US" altLang="zh-CN" sz="2200">
                <a:solidFill>
                  <a:srgbClr val="000000"/>
                </a:solidFill>
                <a:latin typeface="Times New Roman" pitchFamily="18" charset="0"/>
                <a:cs typeface="Times New Roman" pitchFamily="18" charset="0"/>
              </a:rPr>
              <a:t>	D.</a:t>
            </a:r>
            <a:r>
              <a:rPr lang="en-US" altLang="zh-CN" sz="2200">
                <a:solidFill>
                  <a:srgbClr val="000000"/>
                </a:solidFill>
                <a:latin typeface="宋体" pitchFamily="2" charset="-122"/>
                <a:ea typeface="方正书宋_GBK" pitchFamily="65" charset="-122"/>
                <a:cs typeface="Times New Roman" pitchFamily="18" charset="0"/>
              </a:rPr>
              <a:t>④⑥③⑤②①</a:t>
            </a:r>
            <a:endParaRPr lang="zh-CN" altLang="zh-CN" sz="2200">
              <a:solidFill>
                <a:srgbClr val="000000"/>
              </a:solidFill>
              <a:effectLst/>
              <a:latin typeface="NEU-BZ-S92"/>
              <a:ea typeface="方正书宋_GBK" pitchFamily="65" charset="-122"/>
              <a:cs typeface="Times New Roman" pitchFamily="18" charset="0"/>
            </a:endParaRPr>
          </a:p>
        </p:txBody>
      </p:sp>
      <p:sp>
        <p:nvSpPr>
          <p:cNvPr id="15" name="五边形 14"/>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6" name="五边形 15"/>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7" name="组合 16"/>
          <p:cNvGrpSpPr/>
          <p:nvPr/>
        </p:nvGrpSpPr>
        <p:grpSpPr>
          <a:xfrm>
            <a:off x="251520" y="2666857"/>
            <a:ext cx="8640960" cy="4002503"/>
            <a:chOff x="251520" y="463584"/>
            <a:chExt cx="8640960" cy="4002503"/>
          </a:xfrm>
        </p:grpSpPr>
        <p:grpSp>
          <p:nvGrpSpPr>
            <p:cNvPr id="21" name="组合 20"/>
            <p:cNvGrpSpPr/>
            <p:nvPr/>
          </p:nvGrpSpPr>
          <p:grpSpPr>
            <a:xfrm>
              <a:off x="251520" y="463584"/>
              <a:ext cx="8640960" cy="4002503"/>
              <a:chOff x="251520" y="-1581615"/>
              <a:chExt cx="8640960" cy="4002503"/>
            </a:xfrm>
          </p:grpSpPr>
          <p:sp>
            <p:nvSpPr>
              <p:cNvPr id="23" name="五边形 22"/>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4" name="燕尾形 23"/>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5" name="组合 24"/>
              <p:cNvGrpSpPr/>
              <p:nvPr/>
            </p:nvGrpSpPr>
            <p:grpSpPr>
              <a:xfrm>
                <a:off x="251520" y="-1581615"/>
                <a:ext cx="8640960" cy="3685497"/>
                <a:chOff x="251520" y="-1581615"/>
                <a:chExt cx="8640960" cy="3685497"/>
              </a:xfrm>
            </p:grpSpPr>
            <p:sp>
              <p:nvSpPr>
                <p:cNvPr id="26" name="矩形 25"/>
                <p:cNvSpPr/>
                <p:nvPr/>
              </p:nvSpPr>
              <p:spPr>
                <a:xfrm>
                  <a:off x="251520" y="-1581615"/>
                  <a:ext cx="8640960" cy="368549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8"/>
                <p:cNvSpPr txBox="1"/>
                <p:nvPr/>
              </p:nvSpPr>
              <p:spPr>
                <a:xfrm>
                  <a:off x="8371094" y="-158161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2" name="矩形 21"/>
            <p:cNvSpPr>
              <a:spLocks noChangeAspect="1"/>
            </p:cNvSpPr>
            <p:nvPr/>
          </p:nvSpPr>
          <p:spPr>
            <a:xfrm>
              <a:off x="508000" y="782060"/>
              <a:ext cx="8128000" cy="3323987"/>
            </a:xfrm>
            <a:prstGeom prst="rect">
              <a:avLst/>
            </a:prstGeom>
          </p:spPr>
          <p:txBody>
            <a:bodyPr>
              <a:spAutoFit/>
            </a:bodyPr>
            <a:lstStyle/>
            <a:p>
              <a:pPr>
                <a:lnSpc>
                  <a:spcPct val="150000"/>
                </a:lnSpc>
              </a:pPr>
              <a:r>
                <a:rPr lang="zh-CN" altLang="zh-CN" sz="2000"/>
                <a:t>解答时</a:t>
              </a:r>
              <a:r>
                <a:rPr lang="en-US" altLang="zh-CN" sz="2000"/>
                <a:t>,</a:t>
              </a:r>
              <a:r>
                <a:rPr lang="zh-CN" altLang="zh-CN" sz="2000"/>
                <a:t>先通读全部语句</a:t>
              </a:r>
              <a:r>
                <a:rPr lang="en-US" altLang="zh-CN" sz="2000"/>
                <a:t>,</a:t>
              </a:r>
              <a:r>
                <a:rPr lang="zh-CN" altLang="zh-CN" sz="2000"/>
                <a:t>抓住两个要点</a:t>
              </a:r>
              <a:r>
                <a:rPr lang="en-US" altLang="zh-CN" sz="2000"/>
                <a:t>:</a:t>
              </a:r>
              <a:r>
                <a:rPr lang="zh-CN" altLang="zh-CN" sz="2000"/>
                <a:t>首先</a:t>
              </a:r>
              <a:r>
                <a:rPr lang="en-US" altLang="zh-CN" sz="2000"/>
                <a:t>,</a:t>
              </a:r>
              <a:r>
                <a:rPr lang="zh-CN" altLang="zh-CN" sz="2000"/>
                <a:t>明确语段的关键词或主要陈述的对象</a:t>
              </a:r>
              <a:r>
                <a:rPr lang="en-US" altLang="zh-CN" sz="2000"/>
                <a:t>;</a:t>
              </a:r>
              <a:r>
                <a:rPr lang="zh-CN" altLang="zh-CN" sz="2000"/>
                <a:t>然后</a:t>
              </a:r>
              <a:r>
                <a:rPr lang="en-US" altLang="zh-CN" sz="2000"/>
                <a:t>,</a:t>
              </a:r>
              <a:r>
                <a:rPr lang="zh-CN" altLang="zh-CN" sz="2000"/>
                <a:t>细致梳理语句的逻辑顺序</a:t>
              </a:r>
              <a:r>
                <a:rPr lang="en-US" altLang="zh-CN" sz="2000"/>
                <a:t>,</a:t>
              </a:r>
              <a:r>
                <a:rPr lang="zh-CN" altLang="zh-CN" sz="2000"/>
                <a:t>判断并确定首句。本语段主要谈论</a:t>
              </a:r>
              <a:r>
                <a:rPr lang="en-US" altLang="zh-CN" sz="2000"/>
                <a:t>“</a:t>
              </a:r>
              <a:r>
                <a:rPr lang="zh-CN" altLang="zh-CN" sz="2000"/>
                <a:t>简化汉字</a:t>
              </a:r>
              <a:r>
                <a:rPr lang="en-US" altLang="zh-CN" sz="2000"/>
                <a:t>”</a:t>
              </a:r>
              <a:r>
                <a:rPr lang="zh-CN" altLang="zh-CN" sz="2000"/>
                <a:t>问题</a:t>
              </a:r>
              <a:r>
                <a:rPr lang="en-US" altLang="zh-CN" sz="2000"/>
                <a:t>,</a:t>
              </a:r>
              <a:r>
                <a:rPr lang="zh-CN" altLang="zh-CN" sz="2000"/>
                <a:t>根据答案提供的选项判断②句与④句哪个放在首句最合适</a:t>
              </a:r>
              <a:r>
                <a:rPr lang="en-US" altLang="zh-CN" sz="2000"/>
                <a:t>,</a:t>
              </a:r>
              <a:r>
                <a:rPr lang="zh-CN" altLang="zh-CN" sz="2000"/>
                <a:t>经过比较分析</a:t>
              </a:r>
              <a:r>
                <a:rPr lang="en-US" altLang="zh-CN" sz="2000"/>
                <a:t>,</a:t>
              </a:r>
              <a:r>
                <a:rPr lang="zh-CN" altLang="zh-CN" sz="2000"/>
                <a:t>④句是讲</a:t>
              </a:r>
              <a:r>
                <a:rPr lang="en-US" altLang="zh-CN" sz="2000"/>
                <a:t>“</a:t>
              </a:r>
              <a:r>
                <a:rPr lang="zh-CN" altLang="zh-CN" sz="2000"/>
                <a:t>文字的应用</a:t>
              </a:r>
              <a:r>
                <a:rPr lang="en-US" altLang="zh-CN" sz="2000"/>
                <a:t>”</a:t>
              </a:r>
              <a:r>
                <a:rPr lang="zh-CN" altLang="zh-CN" sz="2000"/>
                <a:t>习惯问题</a:t>
              </a:r>
              <a:r>
                <a:rPr lang="en-US" altLang="zh-CN" sz="2000"/>
                <a:t>,</a:t>
              </a:r>
              <a:r>
                <a:rPr lang="zh-CN" altLang="zh-CN" sz="2000"/>
                <a:t>放在首句不合适</a:t>
              </a:r>
              <a:r>
                <a:rPr lang="en-US" altLang="zh-CN" sz="2000"/>
                <a:t>,</a:t>
              </a:r>
              <a:r>
                <a:rPr lang="zh-CN" altLang="zh-CN" sz="2000"/>
                <a:t>由此排除</a:t>
              </a:r>
              <a:r>
                <a:rPr lang="en-US" altLang="zh-CN" sz="2000"/>
                <a:t>C</a:t>
              </a:r>
              <a:r>
                <a:rPr lang="zh-CN" altLang="zh-CN" sz="2000"/>
                <a:t>、</a:t>
              </a:r>
              <a:r>
                <a:rPr lang="en-US" altLang="zh-CN" sz="2000"/>
                <a:t>D</a:t>
              </a:r>
              <a:r>
                <a:rPr lang="zh-CN" altLang="zh-CN" sz="2000"/>
                <a:t>两项。再根据语意连贯和语句之间的逻辑关系进行判断</a:t>
              </a:r>
              <a:r>
                <a:rPr lang="en-US" altLang="zh-CN" sz="2000"/>
                <a:t>:</a:t>
              </a:r>
              <a:r>
                <a:rPr lang="zh-CN" altLang="zh-CN" sz="2000"/>
                <a:t>②①两句针对问题表明立场</a:t>
              </a:r>
              <a:r>
                <a:rPr lang="en-US" altLang="zh-CN" sz="2000"/>
                <a:t>,</a:t>
              </a:r>
              <a:r>
                <a:rPr lang="zh-CN" altLang="zh-CN" sz="2000"/>
                <a:t>④⑥两句阐述两点理由</a:t>
              </a:r>
              <a:r>
                <a:rPr lang="en-US" altLang="zh-CN" sz="2000"/>
                <a:t>,</a:t>
              </a:r>
              <a:r>
                <a:rPr lang="zh-CN" altLang="zh-CN" sz="2000"/>
                <a:t>⑤③两句指出后果并给出建议</a:t>
              </a:r>
              <a:r>
                <a:rPr lang="en-US" altLang="zh-CN" sz="2000"/>
                <a:t>,</a:t>
              </a:r>
              <a:r>
                <a:rPr lang="zh-CN" altLang="zh-CN" sz="2000"/>
                <a:t>因此</a:t>
              </a:r>
              <a:r>
                <a:rPr lang="en-US" altLang="zh-CN" sz="2000"/>
                <a:t>,</a:t>
              </a:r>
              <a:r>
                <a:rPr lang="zh-CN" altLang="zh-CN" sz="2000"/>
                <a:t>最恰当的排序则是②①④⑥⑤③。</a:t>
              </a:r>
            </a:p>
          </p:txBody>
        </p:sp>
      </p:grpSp>
      <p:grpSp>
        <p:nvGrpSpPr>
          <p:cNvPr id="28" name="组合 27"/>
          <p:cNvGrpSpPr/>
          <p:nvPr/>
        </p:nvGrpSpPr>
        <p:grpSpPr>
          <a:xfrm>
            <a:off x="251520" y="5633844"/>
            <a:ext cx="8640960" cy="1035516"/>
            <a:chOff x="251520" y="4869160"/>
            <a:chExt cx="8640960" cy="1035516"/>
          </a:xfrm>
        </p:grpSpPr>
        <p:grpSp>
          <p:nvGrpSpPr>
            <p:cNvPr id="29" name="组合 28"/>
            <p:cNvGrpSpPr/>
            <p:nvPr/>
          </p:nvGrpSpPr>
          <p:grpSpPr>
            <a:xfrm>
              <a:off x="251520" y="4869160"/>
              <a:ext cx="8640960" cy="1035516"/>
              <a:chOff x="251520" y="3872081"/>
              <a:chExt cx="8640960" cy="1035516"/>
            </a:xfrm>
          </p:grpSpPr>
          <p:sp>
            <p:nvSpPr>
              <p:cNvPr id="31" name="五边形 30"/>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2" name="五边形 31"/>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3" name="燕尾形 32"/>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30" name="矩形 29"/>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A</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800">
        <p:strips dir="ru"/>
      </p:transition>
    </mc:Choice>
    <mc:Fallback>
      <p:transition spd="slow">
        <p:strips dir="ru"/>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8"/>
                                        </p:tgtEl>
                                      </p:cBhvr>
                                    </p:animEffect>
                                    <p:set>
                                      <p:cBhvr>
                                        <p:cTn id="25"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7</a:t>
            </a:fld>
            <a:r>
              <a:rPr lang="en-US" altLang="zh-CN" smtClean="0"/>
              <a:t>-</a:t>
            </a:r>
            <a:endParaRPr lang="zh-CN" altLang="en-US"/>
          </a:p>
        </p:txBody>
      </p:sp>
      <p:sp>
        <p:nvSpPr>
          <p:cNvPr id="23" name="文本框 22">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4" name="文本框 23">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5" name="文本框 24">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2" name="矩形 1"/>
          <p:cNvSpPr>
            <a:spLocks noChangeAspect="1"/>
          </p:cNvSpPr>
          <p:nvPr/>
        </p:nvSpPr>
        <p:spPr>
          <a:xfrm>
            <a:off x="508000" y="1708603"/>
            <a:ext cx="8128000" cy="3694794"/>
          </a:xfrm>
          <a:prstGeom prst="rect">
            <a:avLst/>
          </a:prstGeom>
        </p:spPr>
        <p:txBody>
          <a:bodyPr>
            <a:spAutoFit/>
          </a:bodyPr>
          <a:lstStyle/>
          <a:p>
            <a:pPr algn="ctr"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语句排序题须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三抓</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抓中心</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一个句群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虽然由若干句子组成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却表述一个中心。句序的安排必然围绕这一中心问题。因此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抓住了句群的中心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就抓住了要害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对句序的认识就会由暗到明。</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分析句子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如总领句、总结句、过渡句、解说句、观点句、材料句等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的性质和作用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是抓准中心的重要手段。一个句群的中心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大多用一个关键句表达。这一关键句往往放在句群的开头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也有放在结尾的。</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cover dir="ru"/>
      </p:transition>
    </mc:Choice>
    <mc:Fallback>
      <p:transition spd="slow">
        <p:cover dir="ru"/>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8</a:t>
            </a:fld>
            <a:r>
              <a:rPr lang="en-US" altLang="zh-CN" smtClean="0"/>
              <a:t>-</a:t>
            </a:r>
            <a:endParaRPr lang="zh-CN" altLang="en-US"/>
          </a:p>
        </p:txBody>
      </p:sp>
      <p:sp>
        <p:nvSpPr>
          <p:cNvPr id="23" name="文本框 22">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4" name="文本框 23">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5" name="文本框 24">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1628800"/>
            <a:ext cx="8128000" cy="4522392"/>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抓思路</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从总体上看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句群小层次一般呈现出相并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并列、对照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、相承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顺接、层进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、相属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总分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的关系。从局部看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句与句之间往往呈现出并列、承接、解说、对比、递进、转折、因果、总分等逻辑关系。理顺句序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要尽可能多地确定出必然相连接的句子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找到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句链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。这是最常用、最基本的方法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一般的排序题都采用此法。</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从文体来看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记叙文常常以时间、空间为顺序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议论文常常把观点句放在前面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把材料句放在中间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把总结句放在后面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形成或总分或并列或对照或层进的结构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说明文同议论文一样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往往把事理句放在前面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把材料句放在后面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因为材料是用来说明事理的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材料的内部又遵循一定的顺序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时间、空间、逻辑等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cut/>
      </p:transition>
    </mc:Choice>
    <mc:Fallback>
      <p:transition spd="slow">
        <p:cut/>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9</a:t>
            </a:fld>
            <a:r>
              <a:rPr lang="en-US" altLang="zh-CN" smtClean="0"/>
              <a:t>-</a:t>
            </a:r>
            <a:endParaRPr lang="zh-CN" altLang="en-US"/>
          </a:p>
        </p:txBody>
      </p:sp>
      <p:sp>
        <p:nvSpPr>
          <p:cNvPr id="23" name="文本框 22">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4" name="文本框 23">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5" name="文本框 24">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2" name="矩形 1"/>
          <p:cNvSpPr>
            <a:spLocks noChangeAspect="1"/>
          </p:cNvSpPr>
          <p:nvPr/>
        </p:nvSpPr>
        <p:spPr>
          <a:xfrm>
            <a:off x="508000" y="1689137"/>
            <a:ext cx="8128000" cy="4116127"/>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抓标志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ea typeface="楷体" pitchFamily="49" charset="-122"/>
                <a:cs typeface="Times New Roman" pitchFamily="18" charset="0"/>
              </a:rPr>
              <a:t>关联词语的呼应。即关联词语之间的搭配关系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或并列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或转折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或条件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或假设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或递进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或因果。关联词语是一一对应的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也有先后关系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从而确定上下句。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ea typeface="楷体" pitchFamily="49" charset="-122"/>
                <a:cs typeface="Times New Roman" pitchFamily="18" charset="0"/>
              </a:rPr>
              <a:t>暗示性词语的使用。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换句话说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表示等同关系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与此相反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反过来说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表示相反、相对关系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中间不可插入别的词语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首先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其次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再次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表示主次轻重的顺序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不可倒置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先前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后来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过去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现在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将来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表示时间先后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总之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综上所述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由此看来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表示要得出结论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诸如此类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表示综合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所谓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表示有所解释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例如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表示举例。抓标志是解答排序题的基本方法。</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strips dir="rd"/>
      </p:transition>
    </mc:Choice>
    <mc:Fallback>
      <p:transition spd="slow">
        <p:strips dir="rd"/>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10</a:t>
            </a:fld>
            <a:r>
              <a:rPr lang="en-US" altLang="zh-CN" smtClean="0"/>
              <a:t>-</a:t>
            </a:r>
            <a:endParaRPr lang="zh-CN" altLang="en-US"/>
          </a:p>
        </p:txBody>
      </p:sp>
      <p:sp>
        <p:nvSpPr>
          <p:cNvPr id="23" name="文本框 22">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4" name="文本框 23">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5" name="文本框 24">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2507668"/>
            <a:ext cx="8128000" cy="2096664"/>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ea typeface="楷体" pitchFamily="49" charset="-122"/>
                <a:cs typeface="Times New Roman" pitchFamily="18" charset="0"/>
              </a:rPr>
              <a:t>关键词语、相同句式的重复出现。这些句子应是紧密相连的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也能确定句子的先后顺序。</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ea typeface="楷体" pitchFamily="49" charset="-122"/>
                <a:cs typeface="Times New Roman" pitchFamily="18" charset="0"/>
              </a:rPr>
              <a:t>句子之间的对应关系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内容上、形式上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也往往体现语言顺序的一致性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肯定、否定的一致性。</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ea typeface="楷体" pitchFamily="49" charset="-122"/>
                <a:cs typeface="Times New Roman" pitchFamily="18" charset="0"/>
              </a:rPr>
              <a:t>陈述对象前后一致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议论角度一致。</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strips dir="ru"/>
      </p:transition>
    </mc:Choice>
    <mc:Fallback>
      <p:transition spd="slow">
        <p:strips dir="ru"/>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2" name="灯片编号占位符 3"/>
          <p:cNvSpPr>
            <a:spLocks noGrp="1"/>
          </p:cNvSpPr>
          <p:nvPr>
            <p:ph type="sldNum" sz="quarter" idx="4"/>
          </p:nvPr>
        </p:nvSpPr>
        <p:spPr>
          <a:xfrm>
            <a:off x="8172400" y="507713"/>
            <a:ext cx="971599" cy="365125"/>
          </a:xfrm>
          <a:prstGeom prst="rect">
            <a:avLst/>
          </a:prstGeom>
        </p:spPr>
        <p:txBody>
          <a:bodyPr/>
          <a:lstStyle>
            <a:lvl1pPr>
              <a:defRPr>
                <a:solidFill>
                  <a:schemeClr val="bg1"/>
                </a:solidFill>
                <a:latin typeface="+mj-ea"/>
                <a:ea typeface="+mj-ea"/>
              </a:defRPr>
            </a:lvl1pPr>
          </a:lstStyle>
          <a:p>
            <a:pPr algn="ctr"/>
            <a:r>
              <a:rPr lang="en-US" altLang="zh-CN" smtClean="0"/>
              <a:t>-</a:t>
            </a:r>
            <a:fld id="{4BF17FCF-D4DA-449D-A468-DDB7E43619E6}" type="slidenum">
              <a:rPr lang="zh-CN" altLang="en-US" smtClean="0"/>
              <a:t>11</a:t>
            </a:fld>
            <a:r>
              <a:rPr lang="en-US" altLang="zh-CN" smtClean="0"/>
              <a:t>-</a:t>
            </a:r>
            <a:endParaRPr lang="zh-CN" altLang="en-US"/>
          </a:p>
        </p:txBody>
      </p:sp>
      <p:sp>
        <p:nvSpPr>
          <p:cNvPr id="16" name="文本框 15">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0" name="文本框 19">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1" name="文本框 20">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10" name="圆角矩形 9">
            <a:hlinkClick r:id="rId6"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1" name="圆角矩形 10">
            <a:hlinkClick r:id="rId7"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2" name="圆角矩形 11">
            <a:hlinkClick r:id="rId8"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3" name="圆角矩形 12">
            <a:hlinkClick r:id="rId9"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7" name="圆角矩形 16">
            <a:hlinkClick r:id="rId10"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2" name="矩形 1"/>
          <p:cNvSpPr>
            <a:spLocks noChangeAspect="1"/>
          </p:cNvSpPr>
          <p:nvPr/>
        </p:nvSpPr>
        <p:spPr>
          <a:xfrm>
            <a:off x="508000" y="1624837"/>
            <a:ext cx="8128000" cy="4561249"/>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依次填入下面一段文字横线处的语句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衔接最恰当的一项是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虽然不是每到一处人生驿站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都有丰硕的收获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不是每一个希冀都有理想的答案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旅途上或多或少都会有不如意的地方</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逆境中定会有峰回路转</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心中就会有永远也欣赏不完的风景</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但只要我们奋勇执着</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幸福和快乐也会伴你度过每一个驿站</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只要活得充实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哪怕清贫</a:t>
            </a:r>
            <a:endParaRPr lang="zh-CN" altLang="zh-CN" sz="2200">
              <a:solidFill>
                <a:srgbClr val="000000"/>
              </a:solidFill>
              <a:latin typeface="NEU-BZ-S92"/>
              <a:ea typeface="方正书宋_GBK" pitchFamily="65" charset="-122"/>
              <a:cs typeface="Times New Roman" pitchFamily="18" charset="0"/>
            </a:endParaRPr>
          </a:p>
          <a:p>
            <a:pPr indent="250825"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en-US" altLang="zh-CN" sz="2200">
                <a:solidFill>
                  <a:srgbClr val="000000"/>
                </a:solidFill>
                <a:latin typeface="宋体" pitchFamily="2" charset="-122"/>
                <a:ea typeface="方正书宋_GBK" pitchFamily="65" charset="-122"/>
                <a:cs typeface="Times New Roman" pitchFamily="18" charset="0"/>
              </a:rPr>
              <a:t>①②⑤③④</a:t>
            </a:r>
            <a:r>
              <a:rPr lang="zh-CN" altLang="zh-CN" sz="2200">
                <a:solidFill>
                  <a:srgbClr val="000000"/>
                </a:solidFill>
                <a:latin typeface="Times New Roman" pitchFamily="18" charset="0"/>
                <a:cs typeface="Times New Roman" pitchFamily="18" charset="0"/>
              </a:rPr>
              <a:t>　　</a:t>
            </a:r>
            <a:r>
              <a:rPr lang="en-US" altLang="zh-CN" sz="2200" smtClean="0">
                <a:solidFill>
                  <a:srgbClr val="000000"/>
                </a:solidFill>
                <a:latin typeface="Times New Roman" pitchFamily="18" charset="0"/>
                <a:cs typeface="Times New Roman" pitchFamily="18" charset="0"/>
              </a:rPr>
              <a:t>	B</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③①⑤④②</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en-US" altLang="zh-CN" sz="2200">
                <a:solidFill>
                  <a:srgbClr val="000000"/>
                </a:solidFill>
                <a:latin typeface="宋体" pitchFamily="2" charset="-122"/>
                <a:ea typeface="方正书宋_GBK" pitchFamily="65" charset="-122"/>
                <a:cs typeface="Times New Roman" pitchFamily="18" charset="0"/>
              </a:rPr>
              <a:t>⑤④③①②</a:t>
            </a:r>
            <a:r>
              <a:rPr lang="en-US" altLang="zh-CN" sz="2200">
                <a:solidFill>
                  <a:srgbClr val="000000"/>
                </a:solidFill>
                <a:latin typeface="Times New Roman" pitchFamily="18" charset="0"/>
                <a:cs typeface="Times New Roman" pitchFamily="18" charset="0"/>
              </a:rPr>
              <a:t>	D.</a:t>
            </a:r>
            <a:r>
              <a:rPr lang="en-US" altLang="zh-CN" sz="2200">
                <a:solidFill>
                  <a:srgbClr val="000000"/>
                </a:solidFill>
                <a:latin typeface="宋体" pitchFamily="2" charset="-122"/>
                <a:ea typeface="方正书宋_GBK" pitchFamily="65" charset="-122"/>
                <a:cs typeface="Times New Roman" pitchFamily="18" charset="0"/>
              </a:rPr>
              <a:t>⑤④②③①</a:t>
            </a:r>
            <a:endParaRPr lang="zh-CN" altLang="zh-CN" sz="2200">
              <a:solidFill>
                <a:srgbClr val="000000"/>
              </a:solidFill>
              <a:effectLst/>
              <a:latin typeface="NEU-BZ-S92"/>
              <a:ea typeface="方正书宋_GBK" pitchFamily="65" charset="-122"/>
              <a:cs typeface="Times New Roman" pitchFamily="18" charset="0"/>
            </a:endParaRPr>
          </a:p>
        </p:txBody>
      </p:sp>
      <p:sp>
        <p:nvSpPr>
          <p:cNvPr id="14" name="五边形 13"/>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5" name="五边形 14"/>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8" name="组合 17"/>
          <p:cNvGrpSpPr/>
          <p:nvPr/>
        </p:nvGrpSpPr>
        <p:grpSpPr>
          <a:xfrm>
            <a:off x="251520" y="4087818"/>
            <a:ext cx="8640960" cy="2581542"/>
            <a:chOff x="251520" y="1884545"/>
            <a:chExt cx="8640960" cy="2581542"/>
          </a:xfrm>
        </p:grpSpPr>
        <p:grpSp>
          <p:nvGrpSpPr>
            <p:cNvPr id="19" name="组合 18"/>
            <p:cNvGrpSpPr/>
            <p:nvPr/>
          </p:nvGrpSpPr>
          <p:grpSpPr>
            <a:xfrm>
              <a:off x="251520" y="1884545"/>
              <a:ext cx="8640960" cy="2581542"/>
              <a:chOff x="251520" y="-160654"/>
              <a:chExt cx="8640960" cy="2581542"/>
            </a:xfrm>
          </p:grpSpPr>
          <p:sp>
            <p:nvSpPr>
              <p:cNvPr id="23" name="五边形 22"/>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4" name="燕尾形 23"/>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5" name="组合 24"/>
              <p:cNvGrpSpPr/>
              <p:nvPr/>
            </p:nvGrpSpPr>
            <p:grpSpPr>
              <a:xfrm>
                <a:off x="251520" y="-160654"/>
                <a:ext cx="8640960" cy="2264536"/>
                <a:chOff x="251520" y="-160654"/>
                <a:chExt cx="8640960" cy="2264536"/>
              </a:xfrm>
            </p:grpSpPr>
            <p:sp>
              <p:nvSpPr>
                <p:cNvPr id="26" name="矩形 25"/>
                <p:cNvSpPr/>
                <p:nvPr/>
              </p:nvSpPr>
              <p:spPr>
                <a:xfrm>
                  <a:off x="251520" y="-160654"/>
                  <a:ext cx="8640960" cy="2264536"/>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8"/>
                <p:cNvSpPr txBox="1"/>
                <p:nvPr/>
              </p:nvSpPr>
              <p:spPr>
                <a:xfrm>
                  <a:off x="8371094" y="-150618"/>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2" name="矩形 21"/>
            <p:cNvSpPr>
              <a:spLocks noChangeAspect="1"/>
            </p:cNvSpPr>
            <p:nvPr/>
          </p:nvSpPr>
          <p:spPr>
            <a:xfrm>
              <a:off x="508000" y="2213057"/>
              <a:ext cx="8128000" cy="1880579"/>
            </a:xfrm>
            <a:prstGeom prst="rect">
              <a:avLst/>
            </a:prstGeom>
          </p:spPr>
          <p:txBody>
            <a:bodyPr>
              <a:spAutoFit/>
            </a:bodyPr>
            <a:lstStyle/>
            <a:p>
              <a:pPr>
                <a:lnSpc>
                  <a:spcPct val="150000"/>
                </a:lnSpc>
              </a:pPr>
              <a:r>
                <a:rPr lang="zh-CN" altLang="zh-CN" sz="2000"/>
                <a:t>根据这段文字的开头</a:t>
              </a:r>
              <a:r>
                <a:rPr lang="en-US" altLang="zh-CN" sz="2000"/>
                <a:t>“</a:t>
              </a:r>
              <a:r>
                <a:rPr lang="zh-CN" altLang="zh-CN" sz="2000"/>
                <a:t>虽然</a:t>
              </a:r>
              <a:r>
                <a:rPr lang="en-US" altLang="zh-CN" sz="2000"/>
                <a:t>”</a:t>
              </a:r>
              <a:r>
                <a:rPr lang="zh-CN" altLang="zh-CN" sz="2000"/>
                <a:t>一词的提示</a:t>
              </a:r>
              <a:r>
                <a:rPr lang="en-US" altLang="zh-CN" sz="2000"/>
                <a:t>,</a:t>
              </a:r>
              <a:r>
                <a:rPr lang="zh-CN" altLang="zh-CN" sz="2000"/>
                <a:t>可以推知③跟在其后</a:t>
              </a:r>
              <a:r>
                <a:rPr lang="en-US" altLang="zh-CN" sz="2000"/>
                <a:t>,</a:t>
              </a:r>
              <a:r>
                <a:rPr lang="zh-CN" altLang="zh-CN" sz="2000"/>
                <a:t>放在最前面</a:t>
              </a:r>
              <a:r>
                <a:rPr lang="en-US" altLang="zh-CN" sz="2000"/>
                <a:t>;</a:t>
              </a:r>
              <a:r>
                <a:rPr lang="zh-CN" altLang="zh-CN" sz="2000"/>
                <a:t>而从语意的承接上</a:t>
              </a:r>
              <a:r>
                <a:rPr lang="en-US" altLang="zh-CN" sz="2000"/>
                <a:t>,</a:t>
              </a:r>
              <a:r>
                <a:rPr lang="zh-CN" altLang="zh-CN" sz="2000"/>
                <a:t>可知②是一个总结性的句子</a:t>
              </a:r>
              <a:r>
                <a:rPr lang="en-US" altLang="zh-CN" sz="2000"/>
                <a:t>,</a:t>
              </a:r>
              <a:r>
                <a:rPr lang="zh-CN" altLang="zh-CN" sz="2000"/>
                <a:t>故应放在最后</a:t>
              </a:r>
              <a:r>
                <a:rPr lang="en-US" altLang="zh-CN" sz="2000"/>
                <a:t>;</a:t>
              </a:r>
              <a:r>
                <a:rPr lang="zh-CN" altLang="zh-CN" sz="2000"/>
                <a:t>③⑤是表条件的领起句</a:t>
              </a:r>
              <a:r>
                <a:rPr lang="en-US" altLang="zh-CN" sz="2000"/>
                <a:t>;</a:t>
              </a:r>
              <a:r>
                <a:rPr lang="zh-CN" altLang="zh-CN" sz="2000"/>
                <a:t>①④应该对应地放在③和⑤后</a:t>
              </a:r>
              <a:r>
                <a:rPr lang="en-US" altLang="zh-CN" sz="2000"/>
                <a:t>;</a:t>
              </a:r>
              <a:r>
                <a:rPr lang="zh-CN" altLang="zh-CN" sz="2000"/>
                <a:t>根据语意可知④⑤关系紧密</a:t>
              </a:r>
              <a:r>
                <a:rPr lang="en-US" altLang="zh-CN" sz="2000"/>
                <a:t>,</a:t>
              </a:r>
              <a:r>
                <a:rPr lang="zh-CN" altLang="zh-CN" sz="2000"/>
                <a:t>①③关系紧密。</a:t>
              </a:r>
            </a:p>
          </p:txBody>
        </p:sp>
      </p:grpSp>
      <p:grpSp>
        <p:nvGrpSpPr>
          <p:cNvPr id="28" name="组合 27"/>
          <p:cNvGrpSpPr/>
          <p:nvPr/>
        </p:nvGrpSpPr>
        <p:grpSpPr>
          <a:xfrm>
            <a:off x="251520" y="5633844"/>
            <a:ext cx="8640960" cy="1035516"/>
            <a:chOff x="251520" y="4869160"/>
            <a:chExt cx="8640960" cy="1035516"/>
          </a:xfrm>
        </p:grpSpPr>
        <p:grpSp>
          <p:nvGrpSpPr>
            <p:cNvPr id="29" name="组合 28"/>
            <p:cNvGrpSpPr/>
            <p:nvPr/>
          </p:nvGrpSpPr>
          <p:grpSpPr>
            <a:xfrm>
              <a:off x="251520" y="4869160"/>
              <a:ext cx="8640960" cy="1035516"/>
              <a:chOff x="251520" y="3872081"/>
              <a:chExt cx="8640960" cy="1035516"/>
            </a:xfrm>
          </p:grpSpPr>
          <p:sp>
            <p:nvSpPr>
              <p:cNvPr id="31" name="五边形 30"/>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2" name="五边形 31"/>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3" name="燕尾形 32"/>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30" name="矩形 29"/>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B</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childTnLst>
              </p:cTn>
              <p:nextCondLst>
                <p:cond evt="onClick" delay="0">
                  <p:tgtEl>
                    <p:spTgt spid="15"/>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8"/>
                                        </p:tgtEl>
                                      </p:cBhvr>
                                    </p:animEffect>
                                    <p:set>
                                      <p:cBhvr>
                                        <p:cTn id="25"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12</a:t>
            </a:fld>
            <a:r>
              <a:rPr lang="en-US" altLang="zh-CN" smtClean="0"/>
              <a:t>-</a:t>
            </a:r>
            <a:endParaRPr lang="zh-CN" altLang="en-US"/>
          </a:p>
        </p:txBody>
      </p:sp>
      <p:sp>
        <p:nvSpPr>
          <p:cNvPr id="25" name="文本框 24">
            <a:hlinkClick r:id="rId2"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6" name="文本框 25">
            <a:hlinkClick r:id="rId3"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7" name="文本框 26">
            <a:hlinkClick r:id="rId4"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0" name="圆角矩形 9">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3" name="圆角矩形 12">
            <a:hlinkClick r:id="rId7"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4" name="圆角矩形 13">
            <a:hlinkClick r:id="rId8"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5" name="圆角矩形 14">
            <a:hlinkClick r:id="rId9"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2724265"/>
            <a:ext cx="8128000" cy="1663469"/>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二、复位式连贯</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复位式连贯又叫嵌入式连贯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即在一个语段中留出一个或不连续的多个空缺处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让考生根据前后语境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选出能准确嵌入到语段中空缺处的一个或一组句子。</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blinds/>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13</a:t>
            </a:fld>
            <a:r>
              <a:rPr lang="en-US" altLang="zh-CN" smtClean="0"/>
              <a:t>-</a:t>
            </a:r>
            <a:endParaRPr lang="zh-CN" altLang="en-US"/>
          </a:p>
        </p:txBody>
      </p:sp>
      <p:sp>
        <p:nvSpPr>
          <p:cNvPr id="25" name="文本框 24">
            <a:hlinkClick r:id="rId2"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26" name="文本框 25">
            <a:hlinkClick r:id="rId3"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7" name="文本框 26">
            <a:hlinkClick r:id="rId4"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0" name="圆角矩形 9">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3" name="圆角矩形 12">
            <a:hlinkClick r:id="rId7"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4" name="圆角矩形 13">
            <a:hlinkClick r:id="rId8"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5" name="圆角矩形 14">
            <a:hlinkClick r:id="rId9"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5" name="矩形 4"/>
          <p:cNvSpPr>
            <a:spLocks noChangeAspect="1"/>
          </p:cNvSpPr>
          <p:nvPr/>
        </p:nvSpPr>
        <p:spPr>
          <a:xfrm>
            <a:off x="508000" y="1451199"/>
            <a:ext cx="8128000" cy="4940520"/>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NEU-BZ-S92"/>
                <a:ea typeface="方正美黑_GBK" panose="03000509000000000000" pitchFamily="65" charset="-122"/>
                <a:cs typeface="Times New Roman" pitchFamily="18" charset="0"/>
              </a:rPr>
              <a:t>典例</a:t>
            </a:r>
            <a:r>
              <a:rPr lang="en-US" altLang="zh-CN" sz="2200">
                <a:solidFill>
                  <a:srgbClr val="000000"/>
                </a:solidFill>
                <a:latin typeface="Times New Roman" pitchFamily="18" charset="0"/>
                <a:cs typeface="Times New Roman" pitchFamily="18" charset="0"/>
              </a:rPr>
              <a:t>(2014·</a:t>
            </a:r>
            <a:r>
              <a:rPr lang="zh-CN" altLang="zh-CN" sz="2200">
                <a:solidFill>
                  <a:srgbClr val="000000"/>
                </a:solidFill>
                <a:latin typeface="Times New Roman" pitchFamily="18" charset="0"/>
                <a:ea typeface="楷体" pitchFamily="49" charset="-122"/>
                <a:cs typeface="Times New Roman" pitchFamily="18" charset="0"/>
              </a:rPr>
              <a:t>江西卷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依次填入下面一段文字横线处的语句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衔接最恰当的一组是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瓦尔登湖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波平如镜</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一只燕子飞掠在水面上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低得碰到了湖水。</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或许</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还会有一只鸭子在整理它自己的羽毛</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其时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只有一些掠水虫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隔开了同等的距离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分散在全部的湖面</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有时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全部的圆弧展露了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银色的圆弧</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在远处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有一条鱼在空中画出了一个大约三四英尺的圆弧来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它跃起时一道闪光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降落入水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又一道闪光</a:t>
            </a:r>
            <a:endParaRPr lang="zh-CN" altLang="zh-CN" sz="2200">
              <a:solidFill>
                <a:srgbClr val="000000"/>
              </a:solidFill>
              <a:latin typeface="NEU-BZ-S92"/>
              <a:ea typeface="方正书宋_GBK" pitchFamily="65" charset="-122"/>
              <a:cs typeface="Times New Roman" pitchFamily="18" charset="0"/>
            </a:endParaRPr>
          </a:p>
          <a:p>
            <a:pPr indent="250825"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en-US" altLang="zh-CN" sz="2200">
                <a:solidFill>
                  <a:srgbClr val="000000"/>
                </a:solidFill>
                <a:latin typeface="宋体" pitchFamily="2" charset="-122"/>
                <a:ea typeface="方正书宋_GBK" pitchFamily="65" charset="-122"/>
                <a:cs typeface="Times New Roman" pitchFamily="18" charset="0"/>
              </a:rPr>
              <a:t>④⑤③②①</a:t>
            </a:r>
            <a:r>
              <a:rPr lang="zh-CN" altLang="zh-CN" sz="2200">
                <a:solidFill>
                  <a:srgbClr val="000000"/>
                </a:solidFill>
                <a:latin typeface="Times New Roman" pitchFamily="18" charset="0"/>
                <a:cs typeface="Times New Roman" pitchFamily="18" charset="0"/>
              </a:rPr>
              <a:t>　</a:t>
            </a:r>
            <a:r>
              <a:rPr lang="en-US" altLang="zh-CN" sz="2200" smtClean="0">
                <a:solidFill>
                  <a:srgbClr val="000000"/>
                </a:solidFill>
                <a:latin typeface="Times New Roman" pitchFamily="18" charset="0"/>
                <a:cs typeface="Times New Roman" pitchFamily="18" charset="0"/>
              </a:rPr>
              <a:t>	B</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①②③⑤④</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en-US" altLang="zh-CN" sz="2200">
                <a:solidFill>
                  <a:srgbClr val="000000"/>
                </a:solidFill>
                <a:latin typeface="宋体" pitchFamily="2" charset="-122"/>
                <a:ea typeface="方正书宋_GBK" pitchFamily="65" charset="-122"/>
                <a:cs typeface="Times New Roman" pitchFamily="18" charset="0"/>
              </a:rPr>
              <a:t>②①④⑤③</a:t>
            </a:r>
            <a:r>
              <a:rPr lang="en-US" altLang="zh-CN" sz="2200">
                <a:solidFill>
                  <a:srgbClr val="000000"/>
                </a:solidFill>
                <a:latin typeface="Times New Roman" pitchFamily="18" charset="0"/>
                <a:cs typeface="Times New Roman" pitchFamily="18" charset="0"/>
              </a:rPr>
              <a:t>	D.</a:t>
            </a:r>
            <a:r>
              <a:rPr lang="en-US" altLang="zh-CN" sz="2200">
                <a:solidFill>
                  <a:srgbClr val="000000"/>
                </a:solidFill>
                <a:latin typeface="宋体" pitchFamily="2" charset="-122"/>
                <a:ea typeface="方正书宋_GBK" pitchFamily="65" charset="-122"/>
                <a:cs typeface="Times New Roman" pitchFamily="18" charset="0"/>
              </a:rPr>
              <a:t>①②④③⑤</a:t>
            </a:r>
            <a:endParaRPr lang="zh-CN" altLang="zh-CN" sz="2200">
              <a:solidFill>
                <a:srgbClr val="000000"/>
              </a:solidFill>
              <a:effectLst/>
              <a:latin typeface="NEU-BZ-S92"/>
              <a:ea typeface="方正书宋_GBK" pitchFamily="65" charset="-122"/>
              <a:cs typeface="Times New Roman" pitchFamily="18" charset="0"/>
            </a:endParaRPr>
          </a:p>
        </p:txBody>
      </p:sp>
      <p:sp>
        <p:nvSpPr>
          <p:cNvPr id="12" name="五边形 11"/>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6" name="五边形 15"/>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7" name="组合 16"/>
          <p:cNvGrpSpPr/>
          <p:nvPr/>
        </p:nvGrpSpPr>
        <p:grpSpPr>
          <a:xfrm>
            <a:off x="251520" y="2666857"/>
            <a:ext cx="8640960" cy="4002503"/>
            <a:chOff x="251520" y="463584"/>
            <a:chExt cx="8640960" cy="4002503"/>
          </a:xfrm>
        </p:grpSpPr>
        <p:grpSp>
          <p:nvGrpSpPr>
            <p:cNvPr id="18" name="组合 17"/>
            <p:cNvGrpSpPr/>
            <p:nvPr/>
          </p:nvGrpSpPr>
          <p:grpSpPr>
            <a:xfrm>
              <a:off x="251520" y="463584"/>
              <a:ext cx="8640960" cy="4002503"/>
              <a:chOff x="251520" y="-1581615"/>
              <a:chExt cx="8640960" cy="4002503"/>
            </a:xfrm>
          </p:grpSpPr>
          <p:sp>
            <p:nvSpPr>
              <p:cNvPr id="20" name="五边形 19"/>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1" name="燕尾形 20"/>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2" name="组合 21"/>
              <p:cNvGrpSpPr/>
              <p:nvPr/>
            </p:nvGrpSpPr>
            <p:grpSpPr>
              <a:xfrm>
                <a:off x="251520" y="-1581615"/>
                <a:ext cx="8640960" cy="3685497"/>
                <a:chOff x="251520" y="-1581615"/>
                <a:chExt cx="8640960" cy="3685497"/>
              </a:xfrm>
            </p:grpSpPr>
            <p:sp>
              <p:nvSpPr>
                <p:cNvPr id="23" name="矩形 22"/>
                <p:cNvSpPr/>
                <p:nvPr/>
              </p:nvSpPr>
              <p:spPr>
                <a:xfrm>
                  <a:off x="251520" y="-1581615"/>
                  <a:ext cx="8640960" cy="368549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8"/>
                <p:cNvSpPr txBox="1"/>
                <p:nvPr/>
              </p:nvSpPr>
              <p:spPr>
                <a:xfrm>
                  <a:off x="8371094" y="-158161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9" name="矩形 18"/>
            <p:cNvSpPr>
              <a:spLocks noChangeAspect="1"/>
            </p:cNvSpPr>
            <p:nvPr/>
          </p:nvSpPr>
          <p:spPr>
            <a:xfrm>
              <a:off x="508000" y="782060"/>
              <a:ext cx="8128000" cy="3323987"/>
            </a:xfrm>
            <a:prstGeom prst="rect">
              <a:avLst/>
            </a:prstGeom>
          </p:spPr>
          <p:txBody>
            <a:bodyPr>
              <a:spAutoFit/>
            </a:bodyPr>
            <a:lstStyle/>
            <a:p>
              <a:pPr>
                <a:lnSpc>
                  <a:spcPct val="150000"/>
                </a:lnSpc>
              </a:pPr>
              <a:r>
                <a:rPr lang="zh-CN" altLang="zh-CN" sz="2000"/>
                <a:t>把握景物描写的空间顺序。④⑤③三句描写的是远处鱼在湖中跃起时的状态</a:t>
              </a:r>
              <a:r>
                <a:rPr lang="en-US" altLang="zh-CN" sz="2000"/>
                <a:t>,</a:t>
              </a:r>
              <a:r>
                <a:rPr lang="zh-CN" altLang="zh-CN" sz="2000"/>
                <a:t>先是描写鱼跃时整体的状态</a:t>
              </a:r>
              <a:r>
                <a:rPr lang="en-US" altLang="zh-CN" sz="2000"/>
                <a:t>,</a:t>
              </a:r>
              <a:r>
                <a:rPr lang="zh-CN" altLang="zh-CN" sz="2000"/>
                <a:t>接着是跃起时的具体描写</a:t>
              </a:r>
              <a:r>
                <a:rPr lang="en-US" altLang="zh-CN" sz="2000"/>
                <a:t>,</a:t>
              </a:r>
              <a:r>
                <a:rPr lang="zh-CN" altLang="zh-CN" sz="2000"/>
                <a:t>因此这三句应该连在一起。结合提供文字内容</a:t>
              </a:r>
              <a:r>
                <a:rPr lang="en-US" altLang="zh-CN" sz="2000"/>
                <a:t>,</a:t>
              </a:r>
              <a:r>
                <a:rPr lang="zh-CN" altLang="zh-CN" sz="2000"/>
                <a:t>后半部分内容先写燕子低飞过水面</a:t>
              </a:r>
              <a:r>
                <a:rPr lang="en-US" altLang="zh-CN" sz="2000"/>
                <a:t>,</a:t>
              </a:r>
              <a:r>
                <a:rPr lang="zh-CN" altLang="zh-CN" sz="2000"/>
                <a:t>其后应当描写鱼在水面上的情态</a:t>
              </a:r>
              <a:r>
                <a:rPr lang="en-US" altLang="zh-CN" sz="2000"/>
                <a:t>,</a:t>
              </a:r>
              <a:r>
                <a:rPr lang="zh-CN" altLang="zh-CN" sz="2000"/>
                <a:t>因此④⑤③这三句应该放在后面。再看前半部分内容</a:t>
              </a:r>
              <a:r>
                <a:rPr lang="en-US" altLang="zh-CN" sz="2000"/>
                <a:t>,</a:t>
              </a:r>
              <a:r>
                <a:rPr lang="zh-CN" altLang="zh-CN" sz="2000"/>
                <a:t>语段开始说的是湖水</a:t>
              </a:r>
              <a:r>
                <a:rPr lang="en-US" altLang="zh-CN" sz="2000"/>
                <a:t>,</a:t>
              </a:r>
              <a:r>
                <a:rPr lang="zh-CN" altLang="zh-CN" sz="2000"/>
                <a:t>随后说的应是动物在湖水上的情态</a:t>
              </a:r>
              <a:r>
                <a:rPr lang="en-US" altLang="zh-CN" sz="2000"/>
                <a:t>,</a:t>
              </a:r>
              <a:r>
                <a:rPr lang="zh-CN" altLang="zh-CN" sz="2000"/>
                <a:t>因此这两空应为由湖水到动物的过渡</a:t>
              </a:r>
              <a:r>
                <a:rPr lang="en-US" altLang="zh-CN" sz="2000"/>
                <a:t>,</a:t>
              </a:r>
              <a:r>
                <a:rPr lang="zh-CN" altLang="zh-CN" sz="2000"/>
                <a:t>再结合横线后的</a:t>
              </a:r>
              <a:r>
                <a:rPr lang="en-US" altLang="zh-CN" sz="2000"/>
                <a:t>“</a:t>
              </a:r>
              <a:r>
                <a:rPr lang="zh-CN" altLang="zh-CN" sz="2000"/>
                <a:t>或许</a:t>
              </a:r>
              <a:r>
                <a:rPr lang="en-US" altLang="zh-CN" sz="2000"/>
                <a:t>”</a:t>
              </a:r>
              <a:r>
                <a:rPr lang="zh-CN" altLang="zh-CN" sz="2000"/>
                <a:t>可知</a:t>
              </a:r>
              <a:r>
                <a:rPr lang="en-US" altLang="zh-CN" sz="2000"/>
                <a:t>,</a:t>
              </a:r>
              <a:r>
                <a:rPr lang="zh-CN" altLang="zh-CN" sz="2000"/>
                <a:t>②句应该放在①句前面。故可选出答案。</a:t>
              </a:r>
            </a:p>
          </p:txBody>
        </p:sp>
      </p:grpSp>
      <p:grpSp>
        <p:nvGrpSpPr>
          <p:cNvPr id="28" name="组合 27"/>
          <p:cNvGrpSpPr/>
          <p:nvPr/>
        </p:nvGrpSpPr>
        <p:grpSpPr>
          <a:xfrm>
            <a:off x="251520" y="5633844"/>
            <a:ext cx="8640960" cy="1035516"/>
            <a:chOff x="251520" y="4869160"/>
            <a:chExt cx="8640960" cy="1035516"/>
          </a:xfrm>
        </p:grpSpPr>
        <p:grpSp>
          <p:nvGrpSpPr>
            <p:cNvPr id="29" name="组合 28"/>
            <p:cNvGrpSpPr/>
            <p:nvPr/>
          </p:nvGrpSpPr>
          <p:grpSpPr>
            <a:xfrm>
              <a:off x="251520" y="4869160"/>
              <a:ext cx="8640960" cy="1035516"/>
              <a:chOff x="251520" y="3872081"/>
              <a:chExt cx="8640960" cy="1035516"/>
            </a:xfrm>
          </p:grpSpPr>
          <p:sp>
            <p:nvSpPr>
              <p:cNvPr id="31" name="五边形 30"/>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2" name="五边形 31"/>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3" name="燕尾形 32"/>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30" name="矩形 29"/>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p:transition spd="slow">
    <p:strips dir="rd"/>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8"/>
                                        </p:tgtEl>
                                      </p:cBhvr>
                                    </p:animEffect>
                                    <p:set>
                                      <p:cBhvr>
                                        <p:cTn id="25"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14</a:t>
            </a:fld>
            <a:r>
              <a:rPr lang="en-US" altLang="zh-CN" smtClean="0"/>
              <a:t>-</a:t>
            </a:r>
            <a:endParaRPr lang="zh-CN" altLang="en-US"/>
          </a:p>
        </p:txBody>
      </p:sp>
      <p:sp>
        <p:nvSpPr>
          <p:cNvPr id="19" name="文本框 18">
            <a:hlinkClick r:id="rId2"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0" name="文本框 19">
            <a:hlinkClick r:id="rId3"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1" name="文本框 20">
            <a:hlinkClick r:id="rId4"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0" name="圆角矩形 9">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3" name="圆角矩形 12">
            <a:hlinkClick r:id="rId7"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4" name="圆角矩形 13">
            <a:hlinkClick r:id="rId8"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5" name="圆角矩形 14">
            <a:hlinkClick r:id="rId9"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1390341"/>
            <a:ext cx="8128000" cy="5319854"/>
          </a:xfrm>
          <a:prstGeom prst="rect">
            <a:avLst/>
          </a:prstGeom>
        </p:spPr>
        <p:txBody>
          <a:bodyPr>
            <a:spAutoFit/>
          </a:bodyPr>
          <a:lstStyle/>
          <a:p>
            <a:pPr algn="ctr"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复位式连贯需要注意六点</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事理是否相承</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逻辑关系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因果、条件、递进、并列、总分、大小、轻重、快慢、难易、表里、先后、动静、多寡等。语段在表达一定的意思时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总会按照某种逻辑顺序或者符合一定的生活事理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而这顺序或者生活事理恰恰就是句子衔接的思路或特征。</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话题是否统一</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陈述主体、陈述内容、叙述角度应保持一致。在文段所提供的语境中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讲述的话题或陈述的对象应该保持一致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而不能彼此混杂。</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前后是否勾连</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句子的重点往往在谓语部分。形成句群或复句的分句之间明显有顺承、因果、并列等关系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从而使文段在表意上思维清晰、层次井然。</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cover dir="lu"/>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15</a:t>
            </a:fld>
            <a:r>
              <a:rPr lang="en-US" altLang="zh-CN" smtClean="0"/>
              <a:t>-</a:t>
            </a:r>
            <a:endParaRPr lang="zh-CN" altLang="en-US"/>
          </a:p>
        </p:txBody>
      </p:sp>
      <p:sp>
        <p:nvSpPr>
          <p:cNvPr id="19" name="文本框 18">
            <a:hlinkClick r:id="rId2"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0" name="文本框 19">
            <a:hlinkClick r:id="rId3"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1" name="文本框 20">
            <a:hlinkClick r:id="rId4"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9" name="圆角矩形 8">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0" name="圆角矩形 9">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3" name="圆角矩形 12">
            <a:hlinkClick r:id="rId7"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4" name="圆角矩形 13">
            <a:hlinkClick r:id="rId8"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5" name="圆角矩形 14">
            <a:hlinkClick r:id="rId9"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4" name="矩形 3"/>
          <p:cNvSpPr>
            <a:spLocks noChangeAspect="1"/>
          </p:cNvSpPr>
          <p:nvPr/>
        </p:nvSpPr>
        <p:spPr>
          <a:xfrm>
            <a:off x="508000" y="1652979"/>
            <a:ext cx="8128000" cy="4101059"/>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意境是否协调</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文段的画面、环境、情调、氛围、风格应和谐统一。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或阴沉凄凉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或热烈欢乐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或直截了当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或隐晦曲折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或贬或褒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文段中所体现出来的情感、意蕴同其中的物象、景致高度契合统一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才能感染读者。</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5</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句式是否一致</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的内容比较多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像句子结构、关联词搭配等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贵在找出照应点。语段中的信息前后吻合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才能在表意上形成一个完美的整体。</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6</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音节是否和谐</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要符合诗歌或语句在字数、句式、平仄、音韵等格律方面所特有的规定。</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strips dir="rd"/>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16</a:t>
            </a:fld>
            <a:r>
              <a:rPr lang="en-US" altLang="zh-CN" smtClean="0"/>
              <a:t>-</a:t>
            </a:r>
            <a:endParaRPr lang="zh-CN" altLang="en-US"/>
          </a:p>
        </p:txBody>
      </p:sp>
      <p:sp>
        <p:nvSpPr>
          <p:cNvPr id="19" name="文本框 18">
            <a:hlinkClick r:id="rId2"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0" name="文本框 19">
            <a:hlinkClick r:id="rId3"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1" name="文本框 20">
            <a:hlinkClick r:id="rId4"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9" name="圆角矩形 8">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0" name="圆角矩形 9">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3" name="圆角矩形 12">
            <a:hlinkClick r:id="rId7"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4" name="圆角矩形 13">
            <a:hlinkClick r:id="rId8"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5" name="圆角矩形 14">
            <a:hlinkClick r:id="rId9"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1366126"/>
            <a:ext cx="8128000" cy="5478423"/>
          </a:xfrm>
          <a:prstGeom prst="rect">
            <a:avLst/>
          </a:prstGeom>
        </p:spPr>
        <p:txBody>
          <a:bodyPr>
            <a:spAutoFit/>
          </a:bodyPr>
          <a:lstStyle/>
          <a:p>
            <a:pPr indent="266700"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填入下面一段文字横线处的语句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最恰当的一项是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民俗</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。在文字出现以前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民俗靠话语口口相传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有了</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便有了</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。文艺张扬民俗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民俗在不断的社会历史变革中得到重塑和创新。这样看来</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是一个问题</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更是一个问题。</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是地域文化的沉积</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探讨文艺话语保护和传承民俗</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文字记载和文艺话语载体</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承载着博大深远的文化品格和文化精神</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寻找文艺介入民俗的有效切入点</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⑥</a:t>
            </a:r>
            <a:r>
              <a:rPr lang="zh-CN" altLang="zh-CN" sz="2200">
                <a:solidFill>
                  <a:srgbClr val="000000"/>
                </a:solidFill>
                <a:latin typeface="Times New Roman" pitchFamily="18" charset="0"/>
                <a:cs typeface="Times New Roman" pitchFamily="18" charset="0"/>
              </a:rPr>
              <a:t>生动鲜活、历久不衰的生命力</a:t>
            </a:r>
            <a:endParaRPr lang="zh-CN" altLang="zh-CN" sz="2200">
              <a:solidFill>
                <a:srgbClr val="000000"/>
              </a:solidFill>
              <a:latin typeface="NEU-BZ-S92"/>
              <a:ea typeface="方正书宋_GBK" pitchFamily="65" charset="-122"/>
              <a:cs typeface="Times New Roman" pitchFamily="18" charset="0"/>
            </a:endParaRPr>
          </a:p>
          <a:p>
            <a:pPr indent="250825"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en-US" altLang="zh-CN" sz="2200">
                <a:solidFill>
                  <a:srgbClr val="000000"/>
                </a:solidFill>
                <a:latin typeface="宋体" pitchFamily="2" charset="-122"/>
                <a:ea typeface="方正书宋_GBK" pitchFamily="65" charset="-122"/>
                <a:cs typeface="Times New Roman" pitchFamily="18" charset="0"/>
              </a:rPr>
              <a:t>①④⑤⑥②③</a:t>
            </a:r>
            <a:r>
              <a:rPr lang="en-US" altLang="zh-CN" sz="2200">
                <a:solidFill>
                  <a:srgbClr val="000000"/>
                </a:solidFill>
                <a:latin typeface="Times New Roman" pitchFamily="18" charset="0"/>
                <a:cs typeface="Times New Roman" pitchFamily="18" charset="0"/>
              </a:rPr>
              <a:t>	B.</a:t>
            </a:r>
            <a:r>
              <a:rPr lang="en-US" altLang="zh-CN" sz="2200">
                <a:solidFill>
                  <a:srgbClr val="000000"/>
                </a:solidFill>
                <a:latin typeface="宋体" pitchFamily="2" charset="-122"/>
                <a:ea typeface="方正书宋_GBK" pitchFamily="65" charset="-122"/>
                <a:cs typeface="Times New Roman" pitchFamily="18" charset="0"/>
              </a:rPr>
              <a:t>④①⑥③②⑤</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en-US" altLang="zh-CN" sz="2200">
                <a:solidFill>
                  <a:srgbClr val="000000"/>
                </a:solidFill>
                <a:latin typeface="宋体" pitchFamily="2" charset="-122"/>
                <a:ea typeface="方正书宋_GBK" pitchFamily="65" charset="-122"/>
                <a:cs typeface="Times New Roman" pitchFamily="18" charset="0"/>
              </a:rPr>
              <a:t>①④③⑥②⑤</a:t>
            </a:r>
            <a:r>
              <a:rPr lang="en-US" altLang="zh-CN" sz="2200">
                <a:solidFill>
                  <a:srgbClr val="000000"/>
                </a:solidFill>
                <a:latin typeface="Times New Roman" pitchFamily="18" charset="0"/>
                <a:cs typeface="Times New Roman" pitchFamily="18" charset="0"/>
              </a:rPr>
              <a:t>	D.</a:t>
            </a:r>
            <a:r>
              <a:rPr lang="en-US" altLang="zh-CN" sz="2200">
                <a:solidFill>
                  <a:srgbClr val="000000"/>
                </a:solidFill>
                <a:latin typeface="宋体" pitchFamily="2" charset="-122"/>
                <a:ea typeface="方正书宋_GBK" pitchFamily="65" charset="-122"/>
                <a:cs typeface="Times New Roman" pitchFamily="18" charset="0"/>
              </a:rPr>
              <a:t>④①②⑤⑥③</a:t>
            </a:r>
            <a:endParaRPr lang="zh-CN" altLang="zh-CN" sz="2200">
              <a:solidFill>
                <a:srgbClr val="000000"/>
              </a:solidFill>
              <a:effectLst/>
              <a:latin typeface="NEU-BZ-S92"/>
              <a:ea typeface="方正书宋_GBK" pitchFamily="65" charset="-122"/>
              <a:cs typeface="Times New Roman" pitchFamily="18" charset="0"/>
            </a:endParaRPr>
          </a:p>
        </p:txBody>
      </p:sp>
      <p:sp>
        <p:nvSpPr>
          <p:cNvPr id="12" name="五边形 11"/>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6" name="五边形 15"/>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7" name="组合 16"/>
          <p:cNvGrpSpPr/>
          <p:nvPr/>
        </p:nvGrpSpPr>
        <p:grpSpPr>
          <a:xfrm>
            <a:off x="251520" y="4523906"/>
            <a:ext cx="8640960" cy="2145454"/>
            <a:chOff x="251520" y="2320633"/>
            <a:chExt cx="8640960" cy="2145454"/>
          </a:xfrm>
        </p:grpSpPr>
        <p:grpSp>
          <p:nvGrpSpPr>
            <p:cNvPr id="18" name="组合 17"/>
            <p:cNvGrpSpPr/>
            <p:nvPr/>
          </p:nvGrpSpPr>
          <p:grpSpPr>
            <a:xfrm>
              <a:off x="251520" y="2320633"/>
              <a:ext cx="8640960" cy="2145454"/>
              <a:chOff x="251520" y="275434"/>
              <a:chExt cx="8640960" cy="2145454"/>
            </a:xfrm>
          </p:grpSpPr>
          <p:sp>
            <p:nvSpPr>
              <p:cNvPr id="23" name="五边形 22"/>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4" name="燕尾形 23"/>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5" name="组合 24"/>
              <p:cNvGrpSpPr/>
              <p:nvPr/>
            </p:nvGrpSpPr>
            <p:grpSpPr>
              <a:xfrm>
                <a:off x="251520" y="275434"/>
                <a:ext cx="8640960" cy="1828447"/>
                <a:chOff x="251520" y="275434"/>
                <a:chExt cx="8640960" cy="1828447"/>
              </a:xfrm>
            </p:grpSpPr>
            <p:sp>
              <p:nvSpPr>
                <p:cNvPr id="26" name="矩形 25"/>
                <p:cNvSpPr/>
                <p:nvPr/>
              </p:nvSpPr>
              <p:spPr>
                <a:xfrm>
                  <a:off x="251520" y="275434"/>
                  <a:ext cx="8640960" cy="1828447"/>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8"/>
                <p:cNvSpPr txBox="1"/>
                <p:nvPr/>
              </p:nvSpPr>
              <p:spPr>
                <a:xfrm>
                  <a:off x="8371094" y="275435"/>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22" name="矩形 21"/>
            <p:cNvSpPr>
              <a:spLocks noChangeAspect="1"/>
            </p:cNvSpPr>
            <p:nvPr/>
          </p:nvSpPr>
          <p:spPr>
            <a:xfrm>
              <a:off x="508000" y="2639110"/>
              <a:ext cx="8128000" cy="1477328"/>
            </a:xfrm>
            <a:prstGeom prst="rect">
              <a:avLst/>
            </a:prstGeom>
          </p:spPr>
          <p:txBody>
            <a:bodyPr>
              <a:spAutoFit/>
            </a:bodyPr>
            <a:lstStyle/>
            <a:p>
              <a:pPr>
                <a:lnSpc>
                  <a:spcPct val="150000"/>
                </a:lnSpc>
              </a:pPr>
              <a:r>
                <a:rPr lang="zh-CN" altLang="zh-CN" sz="2000"/>
                <a:t>此类试题的解题思路如下</a:t>
              </a:r>
              <a:r>
                <a:rPr lang="en-US" altLang="zh-CN" sz="2000"/>
                <a:t>,</a:t>
              </a:r>
              <a:r>
                <a:rPr lang="zh-CN" altLang="zh-CN" sz="2000"/>
                <a:t>先浏览语段</a:t>
              </a:r>
              <a:r>
                <a:rPr lang="en-US" altLang="zh-CN" sz="2000"/>
                <a:t>,</a:t>
              </a:r>
              <a:r>
                <a:rPr lang="zh-CN" altLang="zh-CN" sz="2000"/>
                <a:t>把握大概内容</a:t>
              </a:r>
              <a:r>
                <a:rPr lang="en-US" altLang="zh-CN" sz="2000"/>
                <a:t>;</a:t>
              </a:r>
              <a:r>
                <a:rPr lang="zh-CN" altLang="zh-CN" sz="2000"/>
                <a:t>然后看所给小句子中的关联词、提示词</a:t>
              </a:r>
              <a:r>
                <a:rPr lang="en-US" altLang="zh-CN" sz="2000"/>
                <a:t>,</a:t>
              </a:r>
              <a:r>
                <a:rPr lang="zh-CN" altLang="zh-CN" sz="2000"/>
                <a:t>把握小句子之间的关系。按照</a:t>
              </a:r>
              <a:r>
                <a:rPr lang="en-US" altLang="zh-CN" sz="2000"/>
                <a:t>“</a:t>
              </a:r>
              <a:r>
                <a:rPr lang="zh-CN" altLang="zh-CN" sz="2000"/>
                <a:t>阐释概念</a:t>
              </a:r>
              <a:r>
                <a:rPr lang="en-US" altLang="zh-CN" sz="2000"/>
                <a:t>→</a:t>
              </a:r>
              <a:r>
                <a:rPr lang="zh-CN" altLang="zh-CN" sz="2000"/>
                <a:t>民俗与文字的关系</a:t>
              </a:r>
              <a:r>
                <a:rPr lang="en-US" altLang="zh-CN" sz="2000"/>
                <a:t>→</a:t>
              </a:r>
              <a:r>
                <a:rPr lang="zh-CN" altLang="zh-CN" sz="2000"/>
                <a:t>新时代下民俗的发展</a:t>
              </a:r>
              <a:r>
                <a:rPr lang="en-US" altLang="zh-CN" sz="2000"/>
                <a:t>”</a:t>
              </a:r>
              <a:r>
                <a:rPr lang="zh-CN" altLang="zh-CN" sz="2000"/>
                <a:t>这一逻辑关系排列即可。</a:t>
              </a:r>
            </a:p>
          </p:txBody>
        </p:sp>
      </p:grpSp>
      <p:grpSp>
        <p:nvGrpSpPr>
          <p:cNvPr id="28" name="组合 27"/>
          <p:cNvGrpSpPr/>
          <p:nvPr/>
        </p:nvGrpSpPr>
        <p:grpSpPr>
          <a:xfrm>
            <a:off x="251520" y="5633844"/>
            <a:ext cx="8640960" cy="1035516"/>
            <a:chOff x="251520" y="4869160"/>
            <a:chExt cx="8640960" cy="1035516"/>
          </a:xfrm>
        </p:grpSpPr>
        <p:grpSp>
          <p:nvGrpSpPr>
            <p:cNvPr id="29" name="组合 28"/>
            <p:cNvGrpSpPr/>
            <p:nvPr/>
          </p:nvGrpSpPr>
          <p:grpSpPr>
            <a:xfrm>
              <a:off x="251520" y="4869160"/>
              <a:ext cx="8640960" cy="1035516"/>
              <a:chOff x="251520" y="3872081"/>
              <a:chExt cx="8640960" cy="1035516"/>
            </a:xfrm>
          </p:grpSpPr>
          <p:sp>
            <p:nvSpPr>
              <p:cNvPr id="31" name="五边形 30"/>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2" name="五边形 31"/>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3" name="燕尾形 32"/>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30" name="矩形 29"/>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C</a:t>
              </a:r>
              <a:endParaRPr lang="zh-CN" altLang="en-US" sz="2000"/>
            </a:p>
          </p:txBody>
        </p:sp>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8"/>
                                        </p:tgtEl>
                                      </p:cBhvr>
                                    </p:animEffect>
                                    <p:set>
                                      <p:cBhvr>
                                        <p:cTn id="25"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17</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9" name="文本框 18">
            <a:hlinkClick r:id="rId3"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0" name="文本框 19">
            <a:hlinkClick r:id="rId4"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1" name="文本框 20">
            <a:hlinkClick r:id="rId5"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8" name="圆角矩形 7">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9" name="圆角矩形 8">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7" action="ppaction://hlinksldjump"/>
          </p:cNvPr>
          <p:cNvSpPr/>
          <p:nvPr/>
        </p:nvSpPr>
        <p:spPr>
          <a:xfrm>
            <a:off x="1475656"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三</a:t>
            </a:r>
            <a:endParaRPr lang="zh-CN" altLang="en-US" sz="1200">
              <a:solidFill>
                <a:srgbClr val="E75E22"/>
              </a:solidFill>
              <a:latin typeface="+mj-ea"/>
              <a:ea typeface="+mj-ea"/>
            </a:endParaRPr>
          </a:p>
        </p:txBody>
      </p:sp>
      <p:sp>
        <p:nvSpPr>
          <p:cNvPr id="13" name="圆角矩形 12">
            <a:hlinkClick r:id="rId8"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9"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2716732"/>
            <a:ext cx="8128000" cy="1678536"/>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三、补写式连贯</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补写式连贯的特点是选取一段说明性或议论性的文字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在文段的关键处留下两个或三个横线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要求在横线处补写恰当的语句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使整段文字语意完整连贯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内容贴切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逻辑严密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并且给出字数限制。</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dissolve/>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18</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8" name="圆角矩形 7">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9" name="圆角矩形 8">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1475656"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三</a:t>
            </a:r>
            <a:endParaRPr lang="zh-CN" altLang="en-US" sz="1200">
              <a:solidFill>
                <a:srgbClr val="E75E22"/>
              </a:solidFill>
              <a:latin typeface="+mj-ea"/>
              <a:ea typeface="+mj-ea"/>
            </a:endParaRPr>
          </a:p>
        </p:txBody>
      </p:sp>
      <p:sp>
        <p:nvSpPr>
          <p:cNvPr id="13" name="圆角矩形 12">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12" name="文本框 11">
            <a:hlinkClick r:id="rId7"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5" name="文本框 14">
            <a:hlinkClick r:id="rId8"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6" name="文本框 15">
            <a:hlinkClick r:id="rId9"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4" name="矩形 3"/>
          <p:cNvSpPr>
            <a:spLocks noChangeAspect="1"/>
          </p:cNvSpPr>
          <p:nvPr/>
        </p:nvSpPr>
        <p:spPr>
          <a:xfrm>
            <a:off x="508000" y="1368424"/>
            <a:ext cx="8128000" cy="5444952"/>
          </a:xfrm>
          <a:prstGeom prst="rect">
            <a:avLst/>
          </a:prstGeom>
        </p:spPr>
        <p:txBody>
          <a:bodyPr>
            <a:spAutoFit/>
          </a:bodyPr>
          <a:lstStyle/>
          <a:p>
            <a:pPr indent="304800" defTabSz="0">
              <a:lnSpc>
                <a:spcPts val="3000"/>
              </a:lnSpc>
              <a:spcAft>
                <a:spcPct val="0"/>
              </a:spcAft>
              <a:tabLst>
                <a:tab pos="1029335"/>
                <a:tab pos="1850390"/>
                <a:tab pos="2538095"/>
                <a:tab pos="3221990"/>
              </a:tabLst>
            </a:pPr>
            <a:r>
              <a:rPr lang="zh-CN" altLang="zh-CN" sz="2200">
                <a:solidFill>
                  <a:srgbClr val="000000"/>
                </a:solidFill>
                <a:latin typeface="NEU-BZ-S92"/>
                <a:ea typeface="方正美黑_GBK" panose="03000509000000000000" pitchFamily="65" charset="-122"/>
                <a:cs typeface="Times New Roman" pitchFamily="18" charset="0"/>
              </a:rPr>
              <a:t>典例</a:t>
            </a:r>
            <a:r>
              <a:rPr lang="en-US" altLang="zh-CN" sz="2200">
                <a:solidFill>
                  <a:srgbClr val="000000"/>
                </a:solidFill>
                <a:latin typeface="Times New Roman" pitchFamily="18" charset="0"/>
                <a:cs typeface="Times New Roman" pitchFamily="18" charset="0"/>
              </a:rPr>
              <a:t>(2015·</a:t>
            </a:r>
            <a:r>
              <a:rPr lang="zh-CN" altLang="zh-CN" sz="2200">
                <a:solidFill>
                  <a:srgbClr val="000000"/>
                </a:solidFill>
                <a:latin typeface="Times New Roman" pitchFamily="18" charset="0"/>
                <a:ea typeface="楷体" pitchFamily="49" charset="-122"/>
                <a:cs typeface="Times New Roman" pitchFamily="18" charset="0"/>
              </a:rPr>
              <a:t>广东卷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在下面一段文字的空白处补写恰当的语句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使整段文字语意完整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逻辑严密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前后连贯。每处字数不得超过所给空格数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含标点符号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产品说明书的出现是商品生产的一大进步。随着社会工业化进程的加快与科学技术的不断进步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商品的技术含量越来越高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许多商品的使用方法已远远地超出了人们的常识。</a:t>
            </a:r>
            <a:r>
              <a:rPr lang="en-US" altLang="zh-CN" sz="2200" u="dotted">
                <a:solidFill>
                  <a:srgbClr val="000000"/>
                </a:solidFill>
                <a:uFill>
                  <a:solidFill>
                    <a:srgbClr val="000000"/>
                  </a:solidFill>
                </a:uFill>
                <a:latin typeface="Times New Roman" pitchFamily="18" charset="0"/>
                <a:cs typeface="Times New Roman" pitchFamily="18" charset="0"/>
              </a:rPr>
              <a:t>①</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如果没有产品说明书</a:t>
            </a:r>
            <a:r>
              <a:rPr lang="zh-CN" altLang="zh-CN" sz="2200" u="dotted">
                <a:solidFill>
                  <a:srgbClr val="00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就可能给消费者带来不便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如不会使用或者使用不当。可见说明书是不可或缺的。</a:t>
            </a:r>
            <a:r>
              <a:rPr lang="en-US" altLang="zh-CN" sz="2200" u="dotted">
                <a:solidFill>
                  <a:srgbClr val="000000"/>
                </a:solidFill>
                <a:uFill>
                  <a:solidFill>
                    <a:srgbClr val="000000"/>
                  </a:solidFill>
                </a:uFill>
                <a:latin typeface="Times New Roman" pitchFamily="18" charset="0"/>
                <a:cs typeface="Times New Roman" pitchFamily="18" charset="0"/>
              </a:rPr>
              <a:t>②</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产品说明书的文字必须准确无误</a:t>
            </a:r>
            <a:r>
              <a:rPr lang="zh-CN" altLang="zh-CN" sz="2200" u="dotted">
                <a:solidFill>
                  <a:srgbClr val="00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否则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文字的任何错误都有可能使消费者乃至生产者付出沉重的代价。除了文字错误以外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产品说明书还存在诸如专业术语艰涩难懂、产品说明与实际不符等各种问题。现在关注产品质量问题的人越来越多</a:t>
            </a:r>
            <a:r>
              <a:rPr lang="en-US" altLang="zh-CN" sz="2200">
                <a:solidFill>
                  <a:srgbClr val="000000"/>
                </a:solidFill>
                <a:latin typeface="Times New Roman" pitchFamily="18" charset="0"/>
                <a:cs typeface="Times New Roman" pitchFamily="18" charset="0"/>
              </a:rPr>
              <a:t>,</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③</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但</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关注产品说明书</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质量</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问题的却寥寥无几</a:t>
            </a:r>
            <a:r>
              <a:rPr lang="zh-CN" altLang="zh-CN" sz="2200" u="dotted">
                <a:solidFill>
                  <a:srgbClr val="00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许多人甚至不看说明书或者不按说明书来使用产品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这意味着大多数消费者还没有意识到说明书的重要性。</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矩形 16"/>
          <p:cNvSpPr/>
          <p:nvPr/>
        </p:nvSpPr>
        <p:spPr>
          <a:xfrm>
            <a:off x="6485772" y="3295375"/>
            <a:ext cx="2088232"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08000" y="3665806"/>
            <a:ext cx="82364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973870" y="4059727"/>
            <a:ext cx="3982505"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520403" y="5578849"/>
            <a:ext cx="5499869"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22" presetClass="exit" presetSubtype="4" fill="hold" grpId="1" nodeType="withEffect">
                                  <p:stCondLst>
                                    <p:cond delay="0"/>
                                  </p:stCondLst>
                                  <p:childTnLst>
                                    <p:animEffect transition="out" filter="wipe(down)">
                                      <p:cBhvr>
                                        <p:cTn id="9" dur="500"/>
                                        <p:tgtEl>
                                          <p:spTgt spid="18"/>
                                        </p:tgtEl>
                                      </p:cBhvr>
                                    </p:animEffect>
                                    <p:set>
                                      <p:cBhvr>
                                        <p:cTn id="10" dur="1" fill="hold">
                                          <p:stCondLst>
                                            <p:cond delay="499"/>
                                          </p:stCondLst>
                                        </p:cTn>
                                        <p:tgtEl>
                                          <p:spTgt spid="1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22" presetClass="exit" presetSubtype="4" fill="hold" grpId="2" nodeType="clickEffect">
                                  <p:stCondLst>
                                    <p:cond delay="0"/>
                                  </p:stCondLst>
                                  <p:childTnLst>
                                    <p:animEffect transition="out" filter="wipe(down)">
                                      <p:cBhvr>
                                        <p:cTn id="15" dur="500"/>
                                        <p:tgtEl>
                                          <p:spTgt spid="19"/>
                                        </p:tgtEl>
                                      </p:cBhvr>
                                    </p:animEffect>
                                    <p:set>
                                      <p:cBhvr>
                                        <p:cTn id="16" dur="1" fill="hold">
                                          <p:stCondLst>
                                            <p:cond delay="499"/>
                                          </p:stCondLst>
                                        </p:cTn>
                                        <p:tgtEl>
                                          <p:spTgt spid="19"/>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22" presetClass="exit" presetSubtype="4" fill="hold" grpId="3" nodeType="clickEffect">
                                  <p:stCondLst>
                                    <p:cond delay="0"/>
                                  </p:stCondLst>
                                  <p:childTnLst>
                                    <p:animEffect transition="out" filter="wipe(down)">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1"/>
      <p:bldP spid="19" grpId="2"/>
      <p:bldP spid="20" grpId="3"/>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19</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8" name="圆角矩形 7">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9" name="圆角矩形 8">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1475656"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三</a:t>
            </a:r>
            <a:endParaRPr lang="zh-CN" altLang="en-US" sz="1200">
              <a:solidFill>
                <a:srgbClr val="E75E22"/>
              </a:solidFill>
              <a:latin typeface="+mj-ea"/>
              <a:ea typeface="+mj-ea"/>
            </a:endParaRPr>
          </a:p>
        </p:txBody>
      </p:sp>
      <p:sp>
        <p:nvSpPr>
          <p:cNvPr id="13" name="圆角矩形 12">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12" name="文本框 11">
            <a:hlinkClick r:id="rId7"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5" name="文本框 14">
            <a:hlinkClick r:id="rId8"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6" name="文本框 15">
            <a:hlinkClick r:id="rId9"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3" name="矩形 2"/>
          <p:cNvSpPr>
            <a:spLocks noChangeAspect="1"/>
          </p:cNvSpPr>
          <p:nvPr/>
        </p:nvSpPr>
        <p:spPr>
          <a:xfrm>
            <a:off x="508000" y="1904201"/>
            <a:ext cx="8128000" cy="3303597"/>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本段中心是谈产品说明书的重要性。</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仿宋" pitchFamily="49" charset="-122"/>
                <a:cs typeface="Times New Roman" pitchFamily="18" charset="0"/>
              </a:rPr>
              <a:t>句前边是说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商品的使用方法已远远地超出了人们的常识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后边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可能给消费者带来不便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是从假设的角度谈生活中说明书是不可或缺的。所以</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仿宋" pitchFamily="49" charset="-122"/>
                <a:cs typeface="Times New Roman" pitchFamily="18" charset="0"/>
              </a:rPr>
              <a:t>句的内容应是如果没有产品说明书。</a:t>
            </a:r>
            <a:r>
              <a:rPr lang="zh-CN" altLang="zh-CN" sz="2200">
                <a:solidFill>
                  <a:srgbClr val="000000"/>
                </a:solidFill>
                <a:latin typeface="NEU-BZ-S92"/>
                <a:cs typeface="宋体" pitchFamily="2" charset="-122"/>
              </a:rPr>
              <a:t>②</a:t>
            </a:r>
            <a:r>
              <a:rPr lang="zh-CN" altLang="zh-CN" sz="2200">
                <a:solidFill>
                  <a:srgbClr val="000000"/>
                </a:solidFill>
                <a:latin typeface="Times New Roman" pitchFamily="18" charset="0"/>
                <a:ea typeface="仿宋" pitchFamily="49" charset="-122"/>
                <a:cs typeface="Times New Roman" pitchFamily="18" charset="0"/>
              </a:rPr>
              <a:t>句后边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否则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的内容提示此处应填说明书文字内容的准确性。</a:t>
            </a:r>
            <a:r>
              <a:rPr lang="zh-CN" altLang="zh-CN" sz="2200">
                <a:solidFill>
                  <a:srgbClr val="000000"/>
                </a:solidFill>
                <a:latin typeface="NEU-BZ-S92"/>
                <a:cs typeface="宋体" pitchFamily="2" charset="-122"/>
              </a:rPr>
              <a:t>③</a:t>
            </a:r>
            <a:r>
              <a:rPr lang="zh-CN" altLang="zh-CN" sz="2200">
                <a:solidFill>
                  <a:srgbClr val="000000"/>
                </a:solidFill>
                <a:latin typeface="Times New Roman" pitchFamily="18" charset="0"/>
                <a:ea typeface="仿宋" pitchFamily="49" charset="-122"/>
                <a:cs typeface="Times New Roman" pitchFamily="18" charset="0"/>
              </a:rPr>
              <a:t>句根据前边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关注产品质量问题的人越来越多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和后边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许多人甚至不看说明书或者不按说明书来使用产品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此句应填的内容是人们不太注意产品说明书的质量问题。据此可以写出答案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同时注意字数要求。</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zoom/>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20</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8" name="圆角矩形 7">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9" name="圆角矩形 8">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1475656"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三</a:t>
            </a:r>
            <a:endParaRPr lang="zh-CN" altLang="en-US" sz="1200">
              <a:solidFill>
                <a:srgbClr val="E75E22"/>
              </a:solidFill>
              <a:latin typeface="+mj-ea"/>
              <a:ea typeface="+mj-ea"/>
            </a:endParaRPr>
          </a:p>
        </p:txBody>
      </p:sp>
      <p:sp>
        <p:nvSpPr>
          <p:cNvPr id="13" name="圆角矩形 12">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12" name="文本框 11">
            <a:hlinkClick r:id="rId7"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5" name="文本框 14">
            <a:hlinkClick r:id="rId8"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16" name="文本框 15">
            <a:hlinkClick r:id="rId9"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3" name="矩形 2"/>
          <p:cNvSpPr>
            <a:spLocks noChangeAspect="1"/>
          </p:cNvSpPr>
          <p:nvPr/>
        </p:nvSpPr>
        <p:spPr>
          <a:xfrm>
            <a:off x="508000" y="1596363"/>
            <a:ext cx="8128000" cy="4507324"/>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通读文段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把握观点与层次</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语句补写题虽说考的主要是语言连贯能力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但首先应是阅读能力。拿到题目后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首先要阅读语段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看看其中心是什么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大致有几个层次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其次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把握文段语脉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理清前后句之间的逻辑关系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如总分关系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观点与材料的关系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现象与本质的关系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并列、转折、因果、条件等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要特别注意关联词语。</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因文推导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注意逻辑与形式</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结合文意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从两个角度推导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一是据上下文逻辑的发展推导出所补写语句的内容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做到内容上扣得紧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二是由与上下文相关词语、句式的照应推导出所补写语句的句式及形式上的衔接语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做到形式上接得上。</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pull dir="u"/>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21</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8" name="圆角矩形 7">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9" name="圆角矩形 8">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1475656"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三</a:t>
            </a:r>
            <a:endParaRPr lang="zh-CN" altLang="en-US" sz="1200">
              <a:solidFill>
                <a:srgbClr val="E75E22"/>
              </a:solidFill>
              <a:latin typeface="+mj-ea"/>
              <a:ea typeface="+mj-ea"/>
            </a:endParaRPr>
          </a:p>
        </p:txBody>
      </p:sp>
      <p:sp>
        <p:nvSpPr>
          <p:cNvPr id="13" name="圆角矩形 12">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补救训练</a:t>
            </a:r>
            <a:endParaRPr lang="zh-CN" altLang="en-US" sz="1200">
              <a:solidFill>
                <a:schemeClr val="bg1">
                  <a:lumMod val="85000"/>
                </a:schemeClr>
              </a:solidFill>
              <a:latin typeface="+mj-ea"/>
              <a:ea typeface="+mj-ea"/>
            </a:endParaRPr>
          </a:p>
        </p:txBody>
      </p:sp>
      <p:sp>
        <p:nvSpPr>
          <p:cNvPr id="12" name="文本框 11">
            <a:hlinkClick r:id="rId7"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5" name="文本框 14">
            <a:hlinkClick r:id="rId8"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16" name="文本框 15">
            <a:hlinkClick r:id="rId9"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4" name="矩形 3"/>
          <p:cNvSpPr>
            <a:spLocks noChangeAspect="1"/>
          </p:cNvSpPr>
          <p:nvPr/>
        </p:nvSpPr>
        <p:spPr>
          <a:xfrm>
            <a:off x="508000" y="2724265"/>
            <a:ext cx="8128000" cy="1663469"/>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写后检查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提防语病与重复</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补写后要带入文段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检查内容是否符合题干要求、语言是否连贯、有无语病、是否简洁等。要防止草率审题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盲目机械地答题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力求补写的内容连贯、贴切、严密。</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strips dir="rd"/>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22</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8" name="圆角矩形 7">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9" name="圆角矩形 8">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1475656"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三</a:t>
            </a:r>
            <a:endParaRPr lang="zh-CN" altLang="en-US" sz="1200">
              <a:solidFill>
                <a:srgbClr val="E75E22"/>
              </a:solidFill>
              <a:latin typeface="+mj-ea"/>
              <a:ea typeface="+mj-ea"/>
            </a:endParaRPr>
          </a:p>
        </p:txBody>
      </p:sp>
      <p:sp>
        <p:nvSpPr>
          <p:cNvPr id="13" name="圆角矩形 12">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12" name="文本框 11">
            <a:hlinkClick r:id="rId7"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5" name="文本框 14">
            <a:hlinkClick r:id="rId8"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6" name="文本框 15">
            <a:hlinkClick r:id="rId9"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3" name="矩形 2"/>
          <p:cNvSpPr>
            <a:spLocks noChangeAspect="1"/>
          </p:cNvSpPr>
          <p:nvPr/>
        </p:nvSpPr>
        <p:spPr>
          <a:xfrm>
            <a:off x="508000" y="1893237"/>
            <a:ext cx="8128000" cy="3325526"/>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在下面一段文字横线处补写恰当的语句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使整段文字语意完整连贯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内容贴切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逻辑严密。每处不超过</a:t>
            </a:r>
            <a:r>
              <a:rPr lang="en-US" altLang="zh-CN" sz="2200">
                <a:solidFill>
                  <a:srgbClr val="000000"/>
                </a:solidFill>
                <a:latin typeface="Times New Roman" pitchFamily="18" charset="0"/>
                <a:cs typeface="Times New Roman" pitchFamily="18" charset="0"/>
              </a:rPr>
              <a:t>15</a:t>
            </a:r>
            <a:r>
              <a:rPr lang="zh-CN" altLang="zh-CN" sz="2200">
                <a:solidFill>
                  <a:srgbClr val="000000"/>
                </a:solidFill>
                <a:latin typeface="Times New Roman" pitchFamily="18" charset="0"/>
                <a:cs typeface="Times New Roman" pitchFamily="18" charset="0"/>
              </a:rPr>
              <a:t>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知识产权一头连着创新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一头连着市场。有效的知识产权保护制度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可能会降低一时的</a:t>
            </a:r>
            <a:r>
              <a:rPr lang="en-US" altLang="zh-CN" sz="2200">
                <a:solidFill>
                  <a:srgbClr val="000000"/>
                </a:solidFill>
                <a:latin typeface="Times New Roman" pitchFamily="18" charset="0"/>
                <a:cs typeface="Times New Roman" pitchFamily="18" charset="0"/>
              </a:rPr>
              <a:t>GDP,</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①</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但能推动经济的可持续创新发展</a:t>
            </a:r>
            <a:r>
              <a:rPr lang="zh-CN" altLang="zh-CN" sz="2200" u="dotted">
                <a:solidFill>
                  <a:srgbClr val="00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。因为在市场经济条件下</a:t>
            </a:r>
            <a:r>
              <a:rPr lang="en-US" altLang="zh-CN" sz="2200">
                <a:solidFill>
                  <a:srgbClr val="000000"/>
                </a:solidFill>
                <a:latin typeface="Times New Roman" pitchFamily="18" charset="0"/>
                <a:cs typeface="Times New Roman" pitchFamily="18" charset="0"/>
              </a:rPr>
              <a:t>,</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②</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知识产权保护制度的缺失</a:t>
            </a:r>
            <a:r>
              <a:rPr lang="zh-CN" altLang="zh-CN" sz="2200" u="dotted">
                <a:solidFill>
                  <a:srgbClr val="00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容易引发一些企业的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搭便车行为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导致创新企业无法补偿初始的创新投入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而且难以获得预期的创新收益</a:t>
            </a:r>
            <a:r>
              <a:rPr lang="en-US" altLang="zh-CN" sz="2200">
                <a:solidFill>
                  <a:srgbClr val="000000"/>
                </a:solidFill>
                <a:latin typeface="Times New Roman" pitchFamily="18" charset="0"/>
                <a:cs typeface="Times New Roman" pitchFamily="18" charset="0"/>
              </a:rPr>
              <a:t>,</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③</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最终失去创新的持续动力</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意思对即可</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17" name="矩形 16"/>
          <p:cNvSpPr/>
          <p:nvPr/>
        </p:nvSpPr>
        <p:spPr>
          <a:xfrm>
            <a:off x="4078335" y="3161750"/>
            <a:ext cx="3960440"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62550" y="3566391"/>
            <a:ext cx="3124097"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604289" y="4366585"/>
            <a:ext cx="3866534"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08001" y="4776370"/>
            <a:ext cx="1183680"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par>
                                <p:cTn id="20" presetID="22" presetClass="exit" presetSubtype="4" fill="hold" grpId="3" nodeType="withEffect">
                                  <p:stCondLst>
                                    <p:cond delay="0"/>
                                  </p:stCondLst>
                                  <p:childTnLst>
                                    <p:animEffect transition="out" filter="wipe(down)">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1"/>
      <p:bldP spid="19" grpId="2"/>
      <p:bldP spid="20" grpId="3"/>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23</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8" name="圆角矩形 7">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9" name="圆角矩形 8">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1475656"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三</a:t>
            </a:r>
            <a:endParaRPr lang="zh-CN" altLang="en-US" sz="1200">
              <a:solidFill>
                <a:srgbClr val="E75E22"/>
              </a:solidFill>
              <a:latin typeface="+mj-ea"/>
              <a:ea typeface="+mj-ea"/>
            </a:endParaRPr>
          </a:p>
        </p:txBody>
      </p:sp>
      <p:sp>
        <p:nvSpPr>
          <p:cNvPr id="13" name="圆角矩形 12">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14" name="圆角矩形 13">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12" name="文本框 11">
            <a:hlinkClick r:id="rId7" action="ppaction://hlinksldjump"/>
          </p:cNvPr>
          <p:cNvSpPr txBox="1"/>
          <p:nvPr/>
        </p:nvSpPr>
        <p:spPr>
          <a:xfrm>
            <a:off x="5436096"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5" name="文本框 14">
            <a:hlinkClick r:id="rId8" action="ppaction://hlinksldjump"/>
          </p:cNvPr>
          <p:cNvSpPr txBox="1"/>
          <p:nvPr/>
        </p:nvSpPr>
        <p:spPr>
          <a:xfrm>
            <a:off x="6012160"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6" name="文本框 15">
            <a:hlinkClick r:id="rId9" action="ppaction://hlinksldjump"/>
          </p:cNvPr>
          <p:cNvSpPr txBox="1"/>
          <p:nvPr/>
        </p:nvSpPr>
        <p:spPr>
          <a:xfrm>
            <a:off x="6886647" y="1063011"/>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4" name="矩形 3"/>
          <p:cNvSpPr>
            <a:spLocks noChangeAspect="1"/>
          </p:cNvSpPr>
          <p:nvPr/>
        </p:nvSpPr>
        <p:spPr>
          <a:xfrm>
            <a:off x="508000" y="2310467"/>
            <a:ext cx="8128000" cy="2491067"/>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根据前面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知识产权一头连着创新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一头连着市场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再结合后面语段内容分析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可知第</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仿宋" pitchFamily="49" charset="-122"/>
                <a:cs typeface="Times New Roman" pitchFamily="18" charset="0"/>
              </a:rPr>
              <a:t>空应该是对后文从正面的一个总领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所以第</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仿宋" pitchFamily="49" charset="-122"/>
                <a:cs typeface="Times New Roman" pitchFamily="18" charset="0"/>
              </a:rPr>
              <a:t>空应该是说有效的知识产权保护制度的好处。第</a:t>
            </a:r>
            <a:r>
              <a:rPr lang="zh-CN" altLang="zh-CN" sz="2200">
                <a:solidFill>
                  <a:srgbClr val="000000"/>
                </a:solidFill>
                <a:latin typeface="NEU-BZ-S92"/>
                <a:cs typeface="宋体" pitchFamily="2" charset="-122"/>
              </a:rPr>
              <a:t>②</a:t>
            </a:r>
            <a:r>
              <a:rPr lang="zh-CN" altLang="zh-CN" sz="2200">
                <a:solidFill>
                  <a:srgbClr val="000000"/>
                </a:solidFill>
                <a:latin typeface="Times New Roman" pitchFamily="18" charset="0"/>
                <a:ea typeface="仿宋" pitchFamily="49" charset="-122"/>
                <a:cs typeface="Times New Roman" pitchFamily="18" charset="0"/>
              </a:rPr>
              <a:t>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根据后面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容易引发一些企业的</a:t>
            </a:r>
            <a:r>
              <a:rPr lang="en-US" altLang="zh-CN" sz="2200">
                <a:solidFill>
                  <a:srgbClr val="000000"/>
                </a:solidFill>
                <a:latin typeface="Times New Roman" pitchFamily="18" charset="0"/>
                <a:ea typeface="仿宋" pitchFamily="49" charset="-122"/>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搭便车行为</a:t>
            </a:r>
            <a:r>
              <a:rPr lang="en-US" altLang="zh-CN" sz="2200">
                <a:solidFill>
                  <a:srgbClr val="000000"/>
                </a:solidFill>
                <a:latin typeface="Times New Roman" pitchFamily="18" charset="0"/>
                <a:ea typeface="仿宋" pitchFamily="49" charset="-122"/>
                <a:cs typeface="Times New Roman" pitchFamily="18" charset="0"/>
              </a:rPr>
              <a:t>’</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导致</a:t>
            </a:r>
            <a:r>
              <a:rPr lang="en-US" altLang="zh-CN" sz="2200">
                <a:solidFill>
                  <a:srgbClr val="000000"/>
                </a:solidFill>
                <a:latin typeface="Times New Roman" pitchFamily="18" charset="0"/>
                <a:ea typeface="仿宋" pitchFamily="49" charset="-122"/>
                <a:cs typeface="Times New Roman" pitchFamily="18" charset="0"/>
              </a:rPr>
              <a:t>……</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可知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第</a:t>
            </a:r>
            <a:r>
              <a:rPr lang="zh-CN" altLang="zh-CN" sz="2200">
                <a:solidFill>
                  <a:srgbClr val="000000"/>
                </a:solidFill>
                <a:latin typeface="NEU-BZ-S92"/>
                <a:cs typeface="宋体" pitchFamily="2" charset="-122"/>
              </a:rPr>
              <a:t>②</a:t>
            </a:r>
            <a:r>
              <a:rPr lang="zh-CN" altLang="zh-CN" sz="2200">
                <a:solidFill>
                  <a:srgbClr val="000000"/>
                </a:solidFill>
                <a:latin typeface="Times New Roman" pitchFamily="18" charset="0"/>
                <a:ea typeface="仿宋" pitchFamily="49" charset="-122"/>
                <a:cs typeface="Times New Roman" pitchFamily="18" charset="0"/>
              </a:rPr>
              <a:t>空应填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知识产权保护制度的缺失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等相关内容。第</a:t>
            </a:r>
            <a:r>
              <a:rPr lang="zh-CN" altLang="zh-CN" sz="2200">
                <a:solidFill>
                  <a:srgbClr val="000000"/>
                </a:solidFill>
                <a:latin typeface="NEU-BZ-S92"/>
                <a:cs typeface="宋体" pitchFamily="2" charset="-122"/>
              </a:rPr>
              <a:t>③</a:t>
            </a:r>
            <a:r>
              <a:rPr lang="zh-CN" altLang="zh-CN" sz="2200">
                <a:solidFill>
                  <a:srgbClr val="000000"/>
                </a:solidFill>
                <a:latin typeface="Times New Roman" pitchFamily="18" charset="0"/>
                <a:ea typeface="仿宋" pitchFamily="49" charset="-122"/>
                <a:cs typeface="Times New Roman" pitchFamily="18" charset="0"/>
              </a:rPr>
              <a:t>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从最终的结局来谈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应该填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最终失去创新的持续动力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等相关内容。</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split/>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24</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2521133"/>
            <a:ext cx="8128000" cy="2069734"/>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zh-CN" altLang="zh-CN" sz="2200" b="1">
                <a:solidFill>
                  <a:srgbClr val="000000"/>
                </a:solidFill>
                <a:latin typeface="Times New Roman" pitchFamily="18" charset="0"/>
                <a:cs typeface="Times New Roman" pitchFamily="18" charset="0"/>
              </a:rPr>
              <a:t>补写要注意的五类语句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句子补写涉及语法、修辞、逻辑等诸多方面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考查考生对信息的把握、筛选、整合以及根据已有信息进行推断和准确、简明、连贯表达的能力。常作为补写的语句有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引领句、总括句、过渡句、展开句和总结句。</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split/>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25</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4" name="矩形 3"/>
          <p:cNvSpPr>
            <a:spLocks noChangeAspect="1"/>
          </p:cNvSpPr>
          <p:nvPr/>
        </p:nvSpPr>
        <p:spPr>
          <a:xfrm>
            <a:off x="508000" y="1376517"/>
            <a:ext cx="8128000" cy="5478423"/>
          </a:xfrm>
          <a:prstGeom prst="rect">
            <a:avLst/>
          </a:prstGeom>
        </p:spPr>
        <p:txBody>
          <a:bodyPr>
            <a:spAutoFit/>
          </a:bodyPr>
          <a:lstStyle/>
          <a:p>
            <a:pPr indent="267970" defTabSz="0">
              <a:lnSpc>
                <a:spcPts val="3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引领句</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在一段话或一层意思的开头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引出下文要说的话或谈论的话题的语句。这类语句简明概括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对这类句子的补写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重点要关注引领的内容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既要看清引领的是一句话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还是若干句话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还要看清表述的形式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采用的句式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乃至字数要求。如</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有人会说</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好像是很主观的感觉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很难有统一的标准。确实是这样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每个人对幸福的理解是不一样的。但是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你若深入地问为什么会不一样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其实还是有标准的。一个人对幸福的理解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从大的方面来说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其实是体现了价值观的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就是你究竟看重什么。</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从横线后的内容可以看出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这段文字谈论的是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幸福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这一话题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很主观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很难有统一的标准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理解是不一样的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强调的是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幸福是什么很难统一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没有标准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。因此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应从引出这些观点的角度补写横线处的语句。参考答案为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幸福这个东西很难说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blinds dir="vert"/>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26</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1628800"/>
            <a:ext cx="8128000" cy="4522392"/>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总括句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用在一段文字前面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用来总说下文的语句。这类句子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往往具有高度的概括性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语言表述上集约严密。对这类句子的补写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重点要关注总括的区间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把握其内容要点。如</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据考古资料证明</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。北京山顶洞人就已经产生了原始的鬼魂崇拜意识。考古发现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山顶洞穴遗址内人的骨骼的旁边有赤铁矿石粉粒遗存。将红色的粉粒撒在死者的身上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显然是出于某种特定的用意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或表示哀痛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或表示怀念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抑或表示驱邪避害。这表明这一时期的原始人类已经对死去的同伴产生了或敬或畏的情感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萌发了人死后有鬼魂存在的意识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这无疑是一种最原始的祭祀方式。</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pull dir="ru"/>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27</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4" name="矩形 3"/>
          <p:cNvSpPr>
            <a:spLocks noChangeAspect="1"/>
          </p:cNvSpPr>
          <p:nvPr/>
        </p:nvSpPr>
        <p:spPr>
          <a:xfrm>
            <a:off x="508000" y="2513599"/>
            <a:ext cx="8128000" cy="2084801"/>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总括句是对后文的总体概括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应从后文确定总括句怎么写。从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北京山顶洞人就已经产生了原始的鬼魂崇拜意识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这一时期的原始人类已经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和结尾处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这无疑是一种最原始的祭祀方式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可知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这段文字谈论的是祭祀的起源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且起源较早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从山顶洞人开始。参考答案为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祭祀最早产生于远古时期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pull dir="ru"/>
  </p:transition>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28</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1473453"/>
            <a:ext cx="8128000" cy="4928657"/>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过渡句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过渡句是承接或总结上面的内容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同时提示或领起下面内容的句子。对过渡句的补写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要注意内容的前后关联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结构上的承前启后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恰当地使用各种连词和关联词语。如</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中国历代的治国思想向来以倡导节俭为正途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这显然是长期短缺经济的必然产物。</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在管仲看来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大家都不消费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就会造成商品流通的减少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从而妨碍生产营利的活动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故曰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伤事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。要如何才能推动消费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他的答案是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多多消费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甚至无比奢侈地去消费。</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横线前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倡导节俭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横线后主张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消费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节俭和消费是一组矛盾关系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故而是转折关系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因此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补写时要恰当地使用转折连词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做好由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的过渡。参考答案为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管仲却提出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俭则伤事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的观点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split orient="vert" dir="in"/>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29</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4" name="矩形 3"/>
          <p:cNvSpPr>
            <a:spLocks noChangeAspect="1"/>
          </p:cNvSpPr>
          <p:nvPr/>
        </p:nvSpPr>
        <p:spPr>
          <a:xfrm>
            <a:off x="508000" y="1406446"/>
            <a:ext cx="8128000" cy="5334922"/>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展开句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所谓展开句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就是一个句子展开说明或论述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前半句已有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要求接着往下写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要写的句子就是展开句。展开句多出现在同一个句子的上半句或下半句中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通常是并列关系复句的另一半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条件关系复句的或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条件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结果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等。如</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汉字具有多种特性和作用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工具性是其最根本的属性。创造工具要创新</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人们在使用汉字中也在改变着汉字。祖先造字遵循一定的规律和原则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但造字要考虑到识字、写字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考虑到实际运用。首创者不可能考虑周全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一步到位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后来者可以继续改进提高。</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在这个横线处要填写的语句就是一个典型的展开句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它既要紧承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创新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这一话题展开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还要兼顾后文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的特点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因此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答案应为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使用工具也要创新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randomBar dir="vert"/>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30</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lumMod val="85000"/>
                  </a:schemeClr>
                </a:solidFill>
                <a:latin typeface="+mj-ea"/>
              </a:rPr>
              <a:t>强化训练</a:t>
            </a:r>
          </a:p>
        </p:txBody>
      </p:sp>
      <p:sp>
        <p:nvSpPr>
          <p:cNvPr id="3" name="矩形 2"/>
          <p:cNvSpPr>
            <a:spLocks noChangeAspect="1"/>
          </p:cNvSpPr>
          <p:nvPr/>
        </p:nvSpPr>
        <p:spPr>
          <a:xfrm>
            <a:off x="508000" y="1496213"/>
            <a:ext cx="8128000" cy="4967514"/>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5</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总结句</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总结句是对前文进行概括总结的语句。与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总括句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不同的只是在语段中的位置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总括句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一般处在段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首或句首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总结句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一般处在段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末或句末。其作用为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总结上文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点明中心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升华情感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深化主题。对总结句的补写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首先要辨清位置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明确区间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然后用简明语言表述。</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很多人都在读书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但未必谁都能把书读好。书读不好的原因之一是这个人的书读得全然没有个性。其实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读书也有一个拒绝媚俗的问题。除了一些大家都应该读的基本书之外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一个人读书应有自己的选择。做人忌雷同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一个没有个性的人一定是一个索然无味的家伙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作文忌雷同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写得似曾相识的文章也就失去了存在的意义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读书也忌雷同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读雷同的书将造就个性的匮乏。因此</a:t>
            </a:r>
            <a:r>
              <a:rPr lang="en-US" altLang="zh-CN" sz="2200">
                <a:solidFill>
                  <a:srgbClr val="000000"/>
                </a:solidFill>
                <a:latin typeface="Times New Roman" pitchFamily="18" charset="0"/>
                <a:cs typeface="Times New Roman" pitchFamily="18" charset="0"/>
              </a:rPr>
              <a:t>,</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blinds/>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31</a:t>
            </a:fld>
            <a:r>
              <a:rPr lang="en-US" altLang="zh-CN" smtClean="0"/>
              <a:t>-</a:t>
            </a:r>
            <a:endParaRPr lang="zh-CN" altLang="en-US"/>
          </a:p>
        </p:txBody>
      </p:sp>
      <p:sp>
        <p:nvSpPr>
          <p:cNvPr id="13" name="圆角矩形 1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4" name="圆角矩形 1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5" name="圆角矩形 14">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16" name="圆角矩形 15">
            <a:hlinkClick r:id="rId5" action="ppaction://hlinksldjump"/>
          </p:cNvPr>
          <p:cNvSpPr/>
          <p:nvPr/>
        </p:nvSpPr>
        <p:spPr>
          <a:xfrm>
            <a:off x="20101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重难特训</a:t>
            </a:r>
            <a:endParaRPr lang="zh-CN" altLang="en-US" sz="1200">
              <a:solidFill>
                <a:srgbClr val="E75E22"/>
              </a:solidFill>
              <a:latin typeface="+mj-ea"/>
              <a:ea typeface="+mj-ea"/>
            </a:endParaRPr>
          </a:p>
        </p:txBody>
      </p:sp>
      <p:sp>
        <p:nvSpPr>
          <p:cNvPr id="17" name="圆角矩形 16">
            <a:hlinkClick r:id="rId6" action="ppaction://hlinksldjump"/>
          </p:cNvPr>
          <p:cNvSpPr/>
          <p:nvPr/>
        </p:nvSpPr>
        <p:spPr>
          <a:xfrm>
            <a:off x="3028659"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强化训练</a:t>
            </a:r>
            <a:endParaRPr lang="zh-CN" altLang="en-US" sz="1200">
              <a:solidFill>
                <a:schemeClr val="bg1">
                  <a:lumMod val="85000"/>
                </a:schemeClr>
              </a:solidFill>
              <a:latin typeface="+mj-ea"/>
              <a:ea typeface="+mj-ea"/>
            </a:endParaRPr>
          </a:p>
        </p:txBody>
      </p:sp>
      <p:sp>
        <p:nvSpPr>
          <p:cNvPr id="4" name="矩形 3"/>
          <p:cNvSpPr>
            <a:spLocks noChangeAspect="1"/>
          </p:cNvSpPr>
          <p:nvPr/>
        </p:nvSpPr>
        <p:spPr>
          <a:xfrm>
            <a:off x="508000" y="2919864"/>
            <a:ext cx="8128000" cy="1272271"/>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这段文字谈读书的个性化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作者的观点十分明确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读书和做人、作文一样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要有自己的选择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显示自己的个性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结论句必须紧紧围绕这个观点。参考答案为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聪明人读书不盲从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有个性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cover dir="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32</a:t>
            </a:fld>
            <a:r>
              <a:rPr lang="en-US" altLang="zh-CN" smtClean="0"/>
              <a:t>-</a:t>
            </a:r>
            <a:endParaRPr lang="zh-CN" altLang="en-US"/>
          </a:p>
        </p:txBody>
      </p:sp>
      <p:sp>
        <p:nvSpPr>
          <p:cNvPr id="4" name="圆角矩形 3">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5" name="圆角矩形 4">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6" name="圆角矩形 5">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7" name="圆角矩形 6">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8" name="圆角矩形 7">
            <a:hlinkClick r:id="rId6" action="ppaction://hlinksldjump"/>
          </p:cNvPr>
          <p:cNvSpPr/>
          <p:nvPr/>
        </p:nvSpPr>
        <p:spPr>
          <a:xfrm>
            <a:off x="3028659"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强化训练</a:t>
            </a:r>
            <a:endParaRPr lang="zh-CN" altLang="en-US" sz="1200">
              <a:solidFill>
                <a:srgbClr val="E75E22"/>
              </a:solidFill>
              <a:latin typeface="+mj-ea"/>
              <a:ea typeface="+mj-ea"/>
            </a:endParaRPr>
          </a:p>
        </p:txBody>
      </p:sp>
      <p:sp>
        <p:nvSpPr>
          <p:cNvPr id="3" name="矩形 2"/>
          <p:cNvSpPr>
            <a:spLocks noChangeAspect="1"/>
          </p:cNvSpPr>
          <p:nvPr/>
        </p:nvSpPr>
        <p:spPr>
          <a:xfrm>
            <a:off x="508000" y="1581295"/>
            <a:ext cx="8128000" cy="4522392"/>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在下面一段文字横线处补写恰当的语句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使整段文字语意完整连贯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内容贴切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逻辑严密。每处不超过</a:t>
            </a:r>
            <a:r>
              <a:rPr lang="en-US" altLang="zh-CN" sz="2200">
                <a:solidFill>
                  <a:srgbClr val="000000"/>
                </a:solidFill>
                <a:latin typeface="Times New Roman" pitchFamily="18" charset="0"/>
                <a:cs typeface="Times New Roman" pitchFamily="18" charset="0"/>
              </a:rPr>
              <a:t>15</a:t>
            </a:r>
            <a:r>
              <a:rPr lang="zh-CN" altLang="zh-CN" sz="2200">
                <a:solidFill>
                  <a:srgbClr val="000000"/>
                </a:solidFill>
                <a:latin typeface="Times New Roman" pitchFamily="18" charset="0"/>
                <a:cs typeface="Times New Roman" pitchFamily="18" charset="0"/>
              </a:rPr>
              <a:t>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据报道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经历无数次失败后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科学家</a:t>
            </a:r>
            <a:r>
              <a:rPr lang="en-US" altLang="zh-CN" sz="2200">
                <a:solidFill>
                  <a:srgbClr val="000000"/>
                </a:solidFill>
                <a:latin typeface="Times New Roman" pitchFamily="18" charset="0"/>
                <a:cs typeface="Times New Roman" pitchFamily="18" charset="0"/>
              </a:rPr>
              <a:t>30</a:t>
            </a:r>
            <a:r>
              <a:rPr lang="zh-CN" altLang="zh-CN" sz="2200">
                <a:solidFill>
                  <a:srgbClr val="000000"/>
                </a:solidFill>
                <a:latin typeface="Times New Roman" pitchFamily="18" charset="0"/>
                <a:cs typeface="Times New Roman" pitchFamily="18" charset="0"/>
              </a:rPr>
              <a:t>年来首度发现一种新抗生素。</a:t>
            </a:r>
            <a:r>
              <a:rPr lang="en-US" altLang="zh-CN" sz="2200" u="sng">
                <a:solidFill>
                  <a:srgbClr val="FF0000"/>
                </a:solidFill>
                <a:uFill>
                  <a:solidFill>
                    <a:srgbClr val="000000"/>
                  </a:solidFill>
                </a:uFill>
                <a:latin typeface="宋体" pitchFamily="2" charset="-122"/>
                <a:ea typeface="方正书宋_GBK" pitchFamily="65" charset="-122"/>
                <a:cs typeface="Times New Roman" pitchFamily="18" charset="0"/>
              </a:rPr>
              <a:t>①</a:t>
            </a:r>
            <a:r>
              <a:rPr lang="zh-CN" altLang="zh-CN" sz="2200" u="sng">
                <a:solidFill>
                  <a:srgbClr val="FF0000"/>
                </a:solidFill>
                <a:uFill>
                  <a:solidFill>
                    <a:srgbClr val="000000"/>
                  </a:solidFill>
                </a:uFill>
                <a:latin typeface="NEU-BZ-S92"/>
                <a:ea typeface="方正启体简体" panose="03000509000000000000" pitchFamily="65" charset="-122"/>
                <a:cs typeface="Times New Roman" pitchFamily="18" charset="0"/>
              </a:rPr>
              <a:t>为什么要研究新型抗生素呢</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尽管人类已经发现了</a:t>
            </a:r>
            <a:r>
              <a:rPr lang="en-US" altLang="zh-CN" sz="2200">
                <a:solidFill>
                  <a:srgbClr val="000000"/>
                </a:solidFill>
                <a:latin typeface="Times New Roman" pitchFamily="18" charset="0"/>
                <a:cs typeface="Times New Roman" pitchFamily="18" charset="0"/>
              </a:rPr>
              <a:t>100</a:t>
            </a:r>
            <a:r>
              <a:rPr lang="zh-CN" altLang="zh-CN" sz="2200">
                <a:solidFill>
                  <a:srgbClr val="000000"/>
                </a:solidFill>
                <a:latin typeface="Times New Roman" pitchFamily="18" charset="0"/>
                <a:cs typeface="Times New Roman" pitchFamily="18" charset="0"/>
              </a:rPr>
              <a:t>多种抗生素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但新药缺乏仍然制约着许多伤病的治疗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更严重的是</a:t>
            </a:r>
            <a:r>
              <a:rPr lang="en-US" altLang="zh-CN" sz="2200" smtClean="0">
                <a:solidFill>
                  <a:srgbClr val="000000"/>
                </a:solidFill>
                <a:latin typeface="Times New Roman" pitchFamily="18" charset="0"/>
                <a:cs typeface="Times New Roman" pitchFamily="18" charset="0"/>
              </a:rPr>
              <a:t>,   </a:t>
            </a:r>
            <a:r>
              <a:rPr lang="en-US" altLang="zh-CN" sz="2200" u="sng" smtClean="0">
                <a:solidFill>
                  <a:srgbClr val="FF0000"/>
                </a:solidFill>
                <a:uFill>
                  <a:solidFill>
                    <a:srgbClr val="000000"/>
                  </a:solidFill>
                </a:uFill>
                <a:latin typeface="宋体" pitchFamily="2" charset="-122"/>
                <a:ea typeface="方正书宋_GBK" pitchFamily="65" charset="-122"/>
                <a:cs typeface="Times New Roman" pitchFamily="18" charset="0"/>
              </a:rPr>
              <a:t>②</a:t>
            </a:r>
            <a:r>
              <a:rPr lang="zh-CN" altLang="zh-CN" sz="2200" u="sng">
                <a:solidFill>
                  <a:srgbClr val="FF0000"/>
                </a:solidFill>
                <a:uFill>
                  <a:solidFill>
                    <a:srgbClr val="000000"/>
                  </a:solidFill>
                </a:uFill>
                <a:latin typeface="NEU-BZ-S92"/>
                <a:ea typeface="方正启体简体" panose="03000509000000000000" pitchFamily="65" charset="-122"/>
                <a:cs typeface="Times New Roman" pitchFamily="18" charset="0"/>
              </a:rPr>
              <a:t>抗生素滥用使人体产生了耐药性</a:t>
            </a:r>
            <a:r>
              <a:rPr lang="zh-CN" altLang="zh-CN" sz="2200" u="sng">
                <a:solidFill>
                  <a:srgbClr val="FF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医院受利益驱动滥开抗生素处方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民众不辨病症乱服抗生素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畜禽养殖业普遍超量使用抗生素等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都直接间接地造成人体对已有抗生素产生了耐药性。一方面细菌的耐药性不断增强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使许多药物失去效用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另一方面</a:t>
            </a:r>
            <a:r>
              <a:rPr lang="en-US" altLang="zh-CN" sz="2200">
                <a:solidFill>
                  <a:srgbClr val="000000"/>
                </a:solidFill>
                <a:latin typeface="Times New Roman" pitchFamily="18" charset="0"/>
                <a:cs typeface="Times New Roman" pitchFamily="18" charset="0"/>
              </a:rPr>
              <a:t>,</a:t>
            </a:r>
            <a:r>
              <a:rPr lang="en-US" altLang="zh-CN" sz="2200" u="sng">
                <a:solidFill>
                  <a:srgbClr val="FF0000"/>
                </a:solidFill>
                <a:uFill>
                  <a:solidFill>
                    <a:srgbClr val="000000"/>
                  </a:solidFill>
                </a:uFill>
                <a:latin typeface="宋体" pitchFamily="2" charset="-122"/>
                <a:ea typeface="方正书宋_GBK" pitchFamily="65" charset="-122"/>
                <a:cs typeface="Times New Roman" pitchFamily="18" charset="0"/>
              </a:rPr>
              <a:t>③</a:t>
            </a:r>
            <a:r>
              <a:rPr lang="zh-CN" altLang="zh-CN" sz="2200" u="sng">
                <a:solidFill>
                  <a:srgbClr val="FF0000"/>
                </a:solidFill>
                <a:uFill>
                  <a:solidFill>
                    <a:srgbClr val="000000"/>
                  </a:solidFill>
                </a:uFill>
                <a:latin typeface="NEU-BZ-S92"/>
                <a:ea typeface="方正启体简体" panose="03000509000000000000" pitchFamily="65" charset="-122"/>
                <a:cs typeface="Times New Roman" pitchFamily="18" charset="0"/>
              </a:rPr>
              <a:t>新抗生素的研制又步履维艰</a:t>
            </a:r>
            <a:r>
              <a:rPr lang="zh-CN" altLang="zh-CN" sz="2200" u="sng">
                <a:solidFill>
                  <a:srgbClr val="FF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。因此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与其把健康寄托于前景难料的新药研制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不如少用慎用抗生素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努力增强自身免疫力。</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9" name="矩形 8"/>
          <p:cNvSpPr/>
          <p:nvPr/>
        </p:nvSpPr>
        <p:spPr>
          <a:xfrm>
            <a:off x="1115616" y="2832154"/>
            <a:ext cx="381642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95536" y="3631298"/>
            <a:ext cx="453650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958654" y="4840689"/>
            <a:ext cx="1709935"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39552" y="5236564"/>
            <a:ext cx="2415816"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par>
                                <p:cTn id="20" presetID="22" presetClass="exit" presetSubtype="4" fill="hold" grpId="3" nodeType="withEffect">
                                  <p:stCondLst>
                                    <p:cond delay="0"/>
                                  </p:stCondLst>
                                  <p:childTnLst>
                                    <p:animEffect transition="out" filter="wipe(down)">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P spid="11" grpId="2"/>
      <p:bldP spid="12" grpId="3"/>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33</a:t>
            </a:fld>
            <a:r>
              <a:rPr lang="en-US" altLang="zh-CN" smtClean="0"/>
              <a:t>-</a:t>
            </a:r>
            <a:endParaRPr lang="zh-CN" altLang="en-US"/>
          </a:p>
        </p:txBody>
      </p:sp>
      <p:sp>
        <p:nvSpPr>
          <p:cNvPr id="4" name="圆角矩形 3">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5" name="圆角矩形 4">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6" name="圆角矩形 5">
            <a:hlinkClick r:id="rId4" action="ppaction://hlinksldjump"/>
          </p:cNvPr>
          <p:cNvSpPr/>
          <p:nvPr/>
        </p:nvSpPr>
        <p:spPr>
          <a:xfrm>
            <a:off x="1475656"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三</a:t>
            </a:r>
            <a:endParaRPr lang="zh-CN" altLang="en-US" sz="1200">
              <a:solidFill>
                <a:schemeClr val="bg1">
                  <a:lumMod val="85000"/>
                </a:schemeClr>
              </a:solidFill>
              <a:latin typeface="+mj-ea"/>
              <a:ea typeface="+mj-ea"/>
            </a:endParaRPr>
          </a:p>
        </p:txBody>
      </p:sp>
      <p:sp>
        <p:nvSpPr>
          <p:cNvPr id="7" name="圆角矩形 6">
            <a:hlinkClick r:id="rId5" action="ppaction://hlinksldjump"/>
          </p:cNvPr>
          <p:cNvSpPr/>
          <p:nvPr/>
        </p:nvSpPr>
        <p:spPr>
          <a:xfrm>
            <a:off x="20101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重难特训</a:t>
            </a:r>
            <a:endParaRPr lang="zh-CN" altLang="en-US" sz="1200">
              <a:solidFill>
                <a:schemeClr val="bg1">
                  <a:lumMod val="85000"/>
                </a:schemeClr>
              </a:solidFill>
              <a:latin typeface="+mj-ea"/>
              <a:ea typeface="+mj-ea"/>
            </a:endParaRPr>
          </a:p>
        </p:txBody>
      </p:sp>
      <p:sp>
        <p:nvSpPr>
          <p:cNvPr id="8" name="圆角矩形 7">
            <a:hlinkClick r:id="rId6" action="ppaction://hlinksldjump"/>
          </p:cNvPr>
          <p:cNvSpPr/>
          <p:nvPr/>
        </p:nvSpPr>
        <p:spPr>
          <a:xfrm>
            <a:off x="3028659"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强化训练</a:t>
            </a:r>
            <a:endParaRPr lang="zh-CN" altLang="en-US" sz="1200">
              <a:solidFill>
                <a:srgbClr val="E75E22"/>
              </a:solidFill>
              <a:latin typeface="+mj-ea"/>
              <a:ea typeface="+mj-ea"/>
            </a:endParaRPr>
          </a:p>
        </p:txBody>
      </p:sp>
      <p:sp>
        <p:nvSpPr>
          <p:cNvPr id="13" name="矩形 12"/>
          <p:cNvSpPr>
            <a:spLocks noChangeAspect="1"/>
          </p:cNvSpPr>
          <p:nvPr/>
        </p:nvSpPr>
        <p:spPr>
          <a:xfrm>
            <a:off x="508000" y="2716732"/>
            <a:ext cx="8128000" cy="1678536"/>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从横线在文段中的位置与作用看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第</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仿宋" pitchFamily="49" charset="-122"/>
                <a:cs typeface="Times New Roman" pitchFamily="18" charset="0"/>
              </a:rPr>
              <a:t>句是引领句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结合问号可以看出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应从为什么研制新的抗生素角度设问。第</a:t>
            </a:r>
            <a:r>
              <a:rPr lang="zh-CN" altLang="zh-CN" sz="2200">
                <a:solidFill>
                  <a:srgbClr val="000000"/>
                </a:solidFill>
                <a:latin typeface="NEU-BZ-S92"/>
                <a:cs typeface="宋体" pitchFamily="2" charset="-122"/>
              </a:rPr>
              <a:t>②</a:t>
            </a:r>
            <a:r>
              <a:rPr lang="zh-CN" altLang="zh-CN" sz="2200">
                <a:solidFill>
                  <a:srgbClr val="000000"/>
                </a:solidFill>
                <a:latin typeface="Times New Roman" pitchFamily="18" charset="0"/>
                <a:ea typeface="仿宋" pitchFamily="49" charset="-122"/>
                <a:cs typeface="Times New Roman" pitchFamily="18" charset="0"/>
              </a:rPr>
              <a:t>句是总括句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结合冒号看出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要总说后面的现状。第</a:t>
            </a:r>
            <a:r>
              <a:rPr lang="zh-CN" altLang="zh-CN" sz="2200">
                <a:solidFill>
                  <a:srgbClr val="000000"/>
                </a:solidFill>
                <a:latin typeface="NEU-BZ-S92"/>
                <a:cs typeface="宋体" pitchFamily="2" charset="-122"/>
              </a:rPr>
              <a:t>③</a:t>
            </a:r>
            <a:r>
              <a:rPr lang="zh-CN" altLang="zh-CN" sz="2200">
                <a:solidFill>
                  <a:srgbClr val="000000"/>
                </a:solidFill>
                <a:latin typeface="Times New Roman" pitchFamily="18" charset="0"/>
                <a:ea typeface="仿宋" pitchFamily="49" charset="-122"/>
                <a:cs typeface="Times New Roman" pitchFamily="18" charset="0"/>
              </a:rPr>
              <a:t>句应结合新药的研制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慎用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的另一个角度补写。</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p:transition spd="slow">
    <p:strips/>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34</a:t>
            </a:fld>
            <a:r>
              <a:rPr lang="en-US" altLang="zh-CN" smtClean="0"/>
              <a:t>-</a:t>
            </a:r>
            <a:endParaRPr lang="zh-CN" altLang="en-US"/>
          </a:p>
        </p:txBody>
      </p:sp>
      <p:sp>
        <p:nvSpPr>
          <p:cNvPr id="32" name="圆角矩形 31">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33" name="圆角矩形 32">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 name="矩形 1"/>
          <p:cNvSpPr>
            <a:spLocks noChangeAspect="1"/>
          </p:cNvSpPr>
          <p:nvPr/>
        </p:nvSpPr>
        <p:spPr>
          <a:xfrm>
            <a:off x="508000" y="2694739"/>
            <a:ext cx="8128000" cy="1722523"/>
          </a:xfrm>
          <a:prstGeom prst="rect">
            <a:avLst/>
          </a:prstGeom>
        </p:spPr>
        <p:txBody>
          <a:bodyPr>
            <a:spAutoFit/>
          </a:bodyPr>
          <a:lstStyle/>
          <a:p>
            <a:pPr indent="4572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微软雅黑" pitchFamily="34" charset="-122"/>
                <a:cs typeface="Times New Roman" pitchFamily="18" charset="0"/>
              </a:rPr>
              <a:t>语言表达的简明、得体</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简明、得体是对语言的一个基本要求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也是高考常考的一种能力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该能力除在综合性语言运用题中考查外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在各地高考试卷中往往还单独命题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题型既有主观题也有客观题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且形式灵活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多有创新。</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d"/>
      </p:transition>
    </mc:Choice>
    <mc:Fallback>
      <p:transition spd="slow">
        <p:cover dir="d"/>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35</a:t>
            </a:fld>
            <a:r>
              <a:rPr lang="en-US" altLang="zh-CN" smtClean="0"/>
              <a:t>-</a:t>
            </a:r>
            <a:endParaRPr lang="zh-CN" altLang="en-US"/>
          </a:p>
        </p:txBody>
      </p:sp>
      <p:sp>
        <p:nvSpPr>
          <p:cNvPr id="16" name="文本框 15">
            <a:hlinkClick r:id="rId2"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7" name="文本框 16">
            <a:hlinkClick r:id="rId3"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8" name="文本框 17">
            <a:hlinkClick r:id="rId4"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19" name="圆角矩形 18">
            <a:hlinkClick r:id="rId5"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0" name="圆角矩形 19">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3" name="矩形 2"/>
          <p:cNvSpPr>
            <a:spLocks noChangeAspect="1"/>
          </p:cNvSpPr>
          <p:nvPr/>
        </p:nvSpPr>
        <p:spPr>
          <a:xfrm>
            <a:off x="508000" y="2318000"/>
            <a:ext cx="8128000" cy="2475999"/>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一、语言表达的简明</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简明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就是简要、明白。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反映了量的要求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即说话要尽可能的少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不能啰唆重复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不要说多余的话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含有效果方面的要求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就是意思要表述得清晰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使对方能够明白无误地接受。用一句话来概括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简明就是用尽可能少的语言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传递尽可能多的信息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达到尽可能高的准确度和可理解度。</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zoom dir="in"/>
      </p:transition>
    </mc:Choice>
    <mc:Fallback>
      <p:transition spd="slow">
        <p:zoom dir="in"/>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36</a:t>
            </a:fld>
            <a:r>
              <a:rPr lang="en-US" altLang="zh-CN" smtClean="0"/>
              <a:t>-</a:t>
            </a:r>
            <a:endParaRPr lang="zh-CN" altLang="en-US"/>
          </a:p>
        </p:txBody>
      </p:sp>
      <p:sp>
        <p:nvSpPr>
          <p:cNvPr id="19" name="圆角矩形 18">
            <a:hlinkClick r:id="rId2"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0" name="圆角矩形 19">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4" name="文本框 13">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5" name="文本框 14">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7" name="文本框 26">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graphicFrame>
        <p:nvGraphicFramePr>
          <p:cNvPr id="3" name="对象 2"/>
          <p:cNvGraphicFramePr>
            <a:graphicFrameLocks noChangeAspect="1"/>
          </p:cNvGraphicFramePr>
          <p:nvPr/>
        </p:nvGraphicFramePr>
        <p:xfrm>
          <a:off x="508000" y="1632774"/>
          <a:ext cx="8128000" cy="4388514"/>
        </p:xfrm>
        <a:graphic>
          <a:graphicData uri="http://schemas.openxmlformats.org/presentationml/2006/ole">
            <mc:AlternateContent xmlns:mc="http://schemas.openxmlformats.org/markup-compatibility/2006">
              <mc:Choice xmlns:v="urn:schemas-microsoft-com:vml" Requires="v">
                <p:oleObj spid="_x0000_s1038" name="文档" r:id="rId7" progId="Word.Document.12">
                  <p:embed/>
                </p:oleObj>
              </mc:Choice>
              <mc:Fallback>
                <p:oleObj name="文档" r:id="rId7" progId="Word.Document.12">
                  <p:embed/>
                  <p:pic>
                    <p:nvPicPr>
                      <p:cNvPr id="0" name="OLE substitute image"/>
                      <p:cNvPicPr/>
                      <p:nvPr/>
                    </p:nvPicPr>
                    <p:blipFill>
                      <a:blip r:embed="rId8"/>
                      <a:stretch>
                        <a:fillRect/>
                      </a:stretch>
                    </p:blipFill>
                    <p:spPr>
                      <a:xfrm>
                        <a:off x="508000" y="1632774"/>
                        <a:ext cx="8128000" cy="4388514"/>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400">
        <p:split dir="in"/>
      </p:transition>
    </mc:Choice>
    <mc:Fallback>
      <p:transition spd="slow">
        <p:split dir="in"/>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37</a:t>
            </a:fld>
            <a:r>
              <a:rPr lang="en-US" altLang="zh-CN" smtClean="0"/>
              <a:t>-</a:t>
            </a:r>
            <a:endParaRPr lang="zh-CN" altLang="en-US"/>
          </a:p>
        </p:txBody>
      </p:sp>
      <p:sp>
        <p:nvSpPr>
          <p:cNvPr id="19" name="圆角矩形 18">
            <a:hlinkClick r:id="rId2"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0" name="圆角矩形 19">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4" name="文本框 13">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5" name="文本框 14">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7" name="文本框 26">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4" name="矩形 3"/>
          <p:cNvSpPr>
            <a:spLocks noChangeAspect="1"/>
          </p:cNvSpPr>
          <p:nvPr/>
        </p:nvSpPr>
        <p:spPr>
          <a:xfrm>
            <a:off x="508000" y="1988840"/>
            <a:ext cx="8128000" cy="1311128"/>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为了表达简明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画线的词语有两处应该删除</a:t>
            </a:r>
            <a:r>
              <a:rPr lang="en-US" altLang="zh-CN" sz="2200" smtClean="0">
                <a:solidFill>
                  <a:srgbClr val="000000"/>
                </a:solidFill>
                <a:latin typeface="Times New Roman" pitchFamily="18" charset="0"/>
                <a:cs typeface="Times New Roman" pitchFamily="18" charset="0"/>
              </a:rPr>
              <a:t>,</a:t>
            </a:r>
          </a:p>
          <a:p>
            <a:pPr indent="266700" defTabSz="0">
              <a:lnSpc>
                <a:spcPct val="120000"/>
              </a:lnSpc>
              <a:spcAft>
                <a:spcPct val="0"/>
              </a:spcAft>
              <a:tabLst>
                <a:tab pos="1029335"/>
                <a:tab pos="1850390"/>
                <a:tab pos="2538095"/>
                <a:tab pos="3221990"/>
              </a:tabLst>
            </a:pPr>
            <a:r>
              <a:rPr lang="zh-CN" altLang="zh-CN" sz="2200" smtClean="0">
                <a:solidFill>
                  <a:srgbClr val="000000"/>
                </a:solidFill>
                <a:latin typeface="Times New Roman" pitchFamily="18" charset="0"/>
                <a:cs typeface="Times New Roman" pitchFamily="18" charset="0"/>
              </a:rPr>
              <a:t>序号</a:t>
            </a:r>
            <a:r>
              <a:rPr lang="zh-CN" altLang="zh-CN" sz="2200">
                <a:solidFill>
                  <a:srgbClr val="000000"/>
                </a:solidFill>
                <a:latin typeface="Times New Roman" pitchFamily="18" charset="0"/>
                <a:cs typeface="Times New Roman" pitchFamily="18" charset="0"/>
              </a:rPr>
              <a:t>分别是</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①</a:t>
            </a:r>
            <a:r>
              <a:rPr lang="zh-CN" altLang="zh-CN" sz="2200" u="dotted">
                <a:solidFill>
                  <a:srgbClr val="00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和</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②</a:t>
            </a:r>
            <a:r>
              <a:rPr lang="zh-CN" altLang="zh-CN" sz="2200" u="dotted">
                <a:solidFill>
                  <a:srgbClr val="00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画线的标点有两处错误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序号分别是</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③</a:t>
            </a:r>
            <a:r>
              <a:rPr lang="zh-CN" altLang="zh-CN" sz="2200" u="dotted">
                <a:solidFill>
                  <a:srgbClr val="00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和</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⑥</a:t>
            </a:r>
            <a:r>
              <a:rPr lang="zh-CN" altLang="zh-CN" sz="2200" u="dotted">
                <a:solidFill>
                  <a:srgbClr val="000000"/>
                </a:solidFill>
                <a:uFill>
                  <a:solidFill>
                    <a:srgbClr val="000000"/>
                  </a:solidFill>
                </a:uFill>
                <a:latin typeface="Times New Roman" pitchFamily="18" charset="0"/>
                <a:cs typeface="Times New Roman" pitchFamily="18" charset="0"/>
              </a:rPr>
              <a:t>　</a:t>
            </a:r>
            <a:r>
              <a:rPr lang="zh-CN" altLang="zh-CN" sz="2200">
                <a:solidFill>
                  <a:srgbClr val="00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3" name="矩形 2"/>
          <p:cNvSpPr>
            <a:spLocks noChangeAspect="1"/>
          </p:cNvSpPr>
          <p:nvPr/>
        </p:nvSpPr>
        <p:spPr>
          <a:xfrm>
            <a:off x="508000" y="3284984"/>
            <a:ext cx="8128000" cy="2069734"/>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此题考查语言表达简明和正确使用标点符号。</a:t>
            </a:r>
            <a:r>
              <a:rPr lang="zh-CN" altLang="zh-CN" sz="2200">
                <a:solidFill>
                  <a:srgbClr val="000000"/>
                </a:solidFill>
                <a:latin typeface="NEU-BZ-S92"/>
                <a:cs typeface="宋体" pitchFamily="2" charset="-122"/>
              </a:rPr>
              <a:t>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完全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足以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重复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cs typeface="宋体" pitchFamily="2" charset="-122"/>
              </a:rPr>
              <a:t>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他们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历来的研究者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重复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并造成前面的句子表达不完整。第</a:t>
            </a:r>
            <a:r>
              <a:rPr lang="zh-CN" altLang="zh-CN" sz="2200">
                <a:solidFill>
                  <a:srgbClr val="000000"/>
                </a:solidFill>
                <a:latin typeface="NEU-BZ-S92"/>
                <a:cs typeface="宋体" pitchFamily="2" charset="-122"/>
              </a:rPr>
              <a:t>③</a:t>
            </a:r>
            <a:r>
              <a:rPr lang="zh-CN" altLang="zh-CN" sz="2200">
                <a:solidFill>
                  <a:srgbClr val="000000"/>
                </a:solidFill>
                <a:latin typeface="Times New Roman" pitchFamily="18" charset="0"/>
                <a:ea typeface="仿宋" pitchFamily="49" charset="-122"/>
                <a:cs typeface="Times New Roman" pitchFamily="18" charset="0"/>
              </a:rPr>
              <a:t>处的冒号和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重复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应改为逗号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第</a:t>
            </a:r>
            <a:r>
              <a:rPr lang="zh-CN" altLang="zh-CN" sz="2200">
                <a:solidFill>
                  <a:srgbClr val="000000"/>
                </a:solidFill>
                <a:latin typeface="NEU-BZ-S92"/>
                <a:cs typeface="宋体" pitchFamily="2" charset="-122"/>
              </a:rPr>
              <a:t>⑥</a:t>
            </a:r>
            <a:r>
              <a:rPr lang="zh-CN" altLang="zh-CN" sz="2200">
                <a:solidFill>
                  <a:srgbClr val="000000"/>
                </a:solidFill>
                <a:latin typeface="Times New Roman" pitchFamily="18" charset="0"/>
                <a:ea typeface="仿宋" pitchFamily="49" charset="-122"/>
                <a:cs typeface="Times New Roman" pitchFamily="18" charset="0"/>
              </a:rPr>
              <a:t>处的分号应改为逗号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或会心赏鉴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或有诗文唱和、书画助兴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在一个分句内。</a:t>
            </a:r>
            <a:endParaRPr lang="zh-CN" altLang="zh-CN" sz="2200">
              <a:solidFill>
                <a:srgbClr val="000000"/>
              </a:solidFill>
              <a:effectLst/>
              <a:latin typeface="NEU-BZ-S92"/>
              <a:ea typeface="方正书宋_GBK" pitchFamily="65" charset="-122"/>
              <a:cs typeface="Times New Roman" pitchFamily="18" charset="0"/>
            </a:endParaRPr>
          </a:p>
        </p:txBody>
      </p:sp>
      <p:sp>
        <p:nvSpPr>
          <p:cNvPr id="10" name="矩形 9"/>
          <p:cNvSpPr/>
          <p:nvPr/>
        </p:nvSpPr>
        <p:spPr>
          <a:xfrm>
            <a:off x="2267744" y="2433393"/>
            <a:ext cx="454460"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111058" y="2438506"/>
            <a:ext cx="454460"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455248" y="2827336"/>
            <a:ext cx="454460"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300192" y="2827336"/>
            <a:ext cx="454460" cy="32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51519" y="3305640"/>
            <a:ext cx="8579343" cy="22835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wipe dir="u"/>
      </p:transition>
    </mc:Choice>
    <mc:Fallback>
      <p:transition spd="slow">
        <p:wipe dir="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22" presetClass="exit" presetSubtype="4" fill="hold" grpId="3" nodeType="clickEffect">
                                  <p:stCondLst>
                                    <p:cond delay="0"/>
                                  </p:stCondLst>
                                  <p:childTnLst>
                                    <p:animEffect transition="out" filter="wipe(down)">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22" presetClass="exit" presetSubtype="4" fill="hold" grpId="4" nodeType="clickEffect">
                                  <p:stCondLst>
                                    <p:cond delay="0"/>
                                  </p:stCondLst>
                                  <p:childTnLst>
                                    <p:animEffect transition="out" filter="wipe(down)">
                                      <p:cBhvr>
                                        <p:cTn id="30" dur="500"/>
                                        <p:tgtEl>
                                          <p:spTgt spid="16"/>
                                        </p:tgtEl>
                                      </p:cBhvr>
                                    </p:animEffect>
                                    <p:set>
                                      <p:cBhvr>
                                        <p:cTn id="31"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1"/>
      <p:bldP spid="12" grpId="2"/>
      <p:bldP spid="13" grpId="3"/>
      <p:bldP spid="16" grpId="4"/>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38</a:t>
            </a:fld>
            <a:r>
              <a:rPr lang="en-US" altLang="zh-CN" smtClean="0"/>
              <a:t>-</a:t>
            </a:r>
            <a:endParaRPr lang="zh-CN" altLang="en-US"/>
          </a:p>
        </p:txBody>
      </p:sp>
      <p:sp>
        <p:nvSpPr>
          <p:cNvPr id="19" name="圆角矩形 18">
            <a:hlinkClick r:id="rId2"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0" name="圆角矩形 19">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4" name="文本框 13">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5" name="文本框 14">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7" name="文本框 26">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3" name="矩形 2"/>
          <p:cNvSpPr>
            <a:spLocks noChangeAspect="1"/>
          </p:cNvSpPr>
          <p:nvPr/>
        </p:nvSpPr>
        <p:spPr>
          <a:xfrm>
            <a:off x="508000" y="1396055"/>
            <a:ext cx="8128000" cy="5334922"/>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围绕中心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突出重点。要做到语言简明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首先是每一句话都要围绕既定中心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还应该突出重点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不要节外生枝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游离中心和话题的内容应删去。</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善于概括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巧用指代。只有把必要的叙述和概括结合起来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表达才能简明。善于运用必要的复指成分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也是表达中必不可少的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有时不用复指成分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就会啰唆。</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避免含糊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消除歧义。在语言运用中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一些句子往往由于运用兼类词、多义词或因语序不当、标点不当产生了歧义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从而影响了语意表达。为达到语意明确清晰的目的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就要注意遣词造句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消除歧义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避免语意含糊。</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防止重复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删除多余。辨析语段中的词语是否存在词义包容、交叉或重复的情况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若有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就要考虑删除</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还要尽量删除语段中可有可无的文字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以确保表达的简明。</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p:transition>
    </mc:Choice>
    <mc:Fallback>
      <p:transition spd="slow">
        <p:strips/>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39</a:t>
            </a:fld>
            <a:r>
              <a:rPr lang="en-US" altLang="zh-CN" smtClean="0"/>
              <a:t>-</a:t>
            </a:r>
            <a:endParaRPr lang="zh-CN" altLang="en-US"/>
          </a:p>
        </p:txBody>
      </p:sp>
      <p:sp>
        <p:nvSpPr>
          <p:cNvPr id="16" name="圆角矩形 15">
            <a:hlinkClick r:id="rId2"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7" name="圆角矩形 16">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6" name="文本框 25">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7" name="文本框 26">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8" name="文本框 27">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3" name="矩形 2"/>
          <p:cNvSpPr>
            <a:spLocks noChangeAspect="1"/>
          </p:cNvSpPr>
          <p:nvPr/>
        </p:nvSpPr>
        <p:spPr>
          <a:xfrm>
            <a:off x="508000" y="1567183"/>
            <a:ext cx="8128000" cy="3721724"/>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下面一段文字中画横线的词语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有的必须删去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有的不能删去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有的可删可不删。请将必须删去的和不能删去的找出来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把各自序号分别写在相应的横线上。</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为了感谢广大读者朋友</a:t>
            </a:r>
            <a:r>
              <a:rPr lang="zh-CN" altLang="zh-CN" sz="2200" u="sng">
                <a:solidFill>
                  <a:srgbClr val="000000"/>
                </a:solidFill>
                <a:uFill>
                  <a:solidFill>
                    <a:srgbClr val="000000"/>
                  </a:solidFill>
                </a:uFill>
                <a:latin typeface="Times New Roman" pitchFamily="18" charset="0"/>
                <a:cs typeface="Times New Roman" pitchFamily="18" charset="0"/>
              </a:rPr>
              <a:t>们</a:t>
            </a:r>
            <a:r>
              <a:rPr lang="en-US" altLang="zh-CN" sz="2200">
                <a:solidFill>
                  <a:srgbClr val="000000"/>
                </a:solidFill>
                <a:latin typeface="Times New Roman" pitchFamily="18" charset="0"/>
                <a:cs typeface="Times New Roman" pitchFamily="18" charset="0"/>
              </a:rPr>
              <a:t>①</a:t>
            </a:r>
            <a:r>
              <a:rPr lang="zh-CN" altLang="zh-CN" sz="2200">
                <a:solidFill>
                  <a:srgbClr val="000000"/>
                </a:solidFill>
                <a:latin typeface="Times New Roman" pitchFamily="18" charset="0"/>
                <a:cs typeface="Times New Roman" pitchFamily="18" charset="0"/>
              </a:rPr>
              <a:t>长期以来对本刊</a:t>
            </a:r>
            <a:r>
              <a:rPr lang="zh-CN" altLang="zh-CN" sz="2200" u="sng">
                <a:solidFill>
                  <a:srgbClr val="000000"/>
                </a:solidFill>
                <a:uFill>
                  <a:solidFill>
                    <a:srgbClr val="000000"/>
                  </a:solidFill>
                </a:uFill>
                <a:latin typeface="Times New Roman" pitchFamily="18" charset="0"/>
                <a:cs typeface="Times New Roman" pitchFamily="18" charset="0"/>
              </a:rPr>
              <a:t>的</a:t>
            </a:r>
            <a:r>
              <a:rPr lang="en-US" altLang="zh-CN" sz="2200">
                <a:solidFill>
                  <a:srgbClr val="000000"/>
                </a:solidFill>
                <a:latin typeface="Times New Roman" pitchFamily="18" charset="0"/>
                <a:cs typeface="Times New Roman" pitchFamily="18" charset="0"/>
              </a:rPr>
              <a:t>②</a:t>
            </a:r>
            <a:r>
              <a:rPr lang="zh-CN" altLang="zh-CN" sz="2200">
                <a:solidFill>
                  <a:srgbClr val="000000"/>
                </a:solidFill>
                <a:latin typeface="Times New Roman" pitchFamily="18" charset="0"/>
                <a:cs typeface="Times New Roman" pitchFamily="18" charset="0"/>
              </a:rPr>
              <a:t>支持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进一步</a:t>
            </a:r>
            <a:r>
              <a:rPr lang="zh-CN" altLang="zh-CN" sz="2200" u="sng">
                <a:solidFill>
                  <a:srgbClr val="000000"/>
                </a:solidFill>
                <a:uFill>
                  <a:solidFill>
                    <a:srgbClr val="000000"/>
                  </a:solidFill>
                </a:uFill>
                <a:latin typeface="Times New Roman" pitchFamily="18" charset="0"/>
                <a:cs typeface="Times New Roman" pitchFamily="18" charset="0"/>
              </a:rPr>
              <a:t>地</a:t>
            </a:r>
            <a:r>
              <a:rPr lang="en-US" altLang="zh-CN" sz="2200">
                <a:solidFill>
                  <a:srgbClr val="000000"/>
                </a:solidFill>
                <a:latin typeface="Times New Roman" pitchFamily="18" charset="0"/>
                <a:cs typeface="Times New Roman" pitchFamily="18" charset="0"/>
              </a:rPr>
              <a:t>③</a:t>
            </a:r>
            <a:r>
              <a:rPr lang="zh-CN" altLang="zh-CN" sz="2200">
                <a:solidFill>
                  <a:srgbClr val="000000"/>
                </a:solidFill>
                <a:latin typeface="Times New Roman" pitchFamily="18" charset="0"/>
                <a:cs typeface="Times New Roman" pitchFamily="18" charset="0"/>
              </a:rPr>
              <a:t>提高本刊</a:t>
            </a:r>
            <a:r>
              <a:rPr lang="zh-CN" altLang="zh-CN" sz="2200" u="sng">
                <a:solidFill>
                  <a:srgbClr val="000000"/>
                </a:solidFill>
                <a:uFill>
                  <a:solidFill>
                    <a:srgbClr val="000000"/>
                  </a:solidFill>
                </a:uFill>
                <a:latin typeface="Times New Roman" pitchFamily="18" charset="0"/>
                <a:cs typeface="Times New Roman" pitchFamily="18" charset="0"/>
              </a:rPr>
              <a:t>的</a:t>
            </a:r>
            <a:r>
              <a:rPr lang="en-US" altLang="zh-CN" sz="2200">
                <a:solidFill>
                  <a:srgbClr val="000000"/>
                </a:solidFill>
                <a:latin typeface="Times New Roman" pitchFamily="18" charset="0"/>
                <a:cs typeface="Times New Roman" pitchFamily="18" charset="0"/>
              </a:rPr>
              <a:t>④</a:t>
            </a:r>
            <a:r>
              <a:rPr lang="zh-CN" altLang="zh-CN" sz="2200">
                <a:solidFill>
                  <a:srgbClr val="000000"/>
                </a:solidFill>
                <a:latin typeface="Times New Roman" pitchFamily="18" charset="0"/>
                <a:cs typeface="Times New Roman" pitchFamily="18" charset="0"/>
              </a:rPr>
              <a:t>质量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更好地满足大家</a:t>
            </a:r>
            <a:r>
              <a:rPr lang="zh-CN" altLang="zh-CN" sz="2200" u="sng">
                <a:solidFill>
                  <a:srgbClr val="000000"/>
                </a:solidFill>
                <a:uFill>
                  <a:solidFill>
                    <a:srgbClr val="000000"/>
                  </a:solidFill>
                </a:uFill>
                <a:latin typeface="Times New Roman" pitchFamily="18" charset="0"/>
                <a:cs typeface="Times New Roman" pitchFamily="18" charset="0"/>
              </a:rPr>
              <a:t>的</a:t>
            </a:r>
            <a:r>
              <a:rPr lang="en-US" altLang="zh-CN" sz="2200">
                <a:solidFill>
                  <a:srgbClr val="000000"/>
                </a:solidFill>
                <a:latin typeface="Times New Roman" pitchFamily="18" charset="0"/>
                <a:cs typeface="Times New Roman" pitchFamily="18" charset="0"/>
              </a:rPr>
              <a:t>⑤</a:t>
            </a:r>
            <a:r>
              <a:rPr lang="zh-CN" altLang="zh-CN" sz="2200">
                <a:solidFill>
                  <a:srgbClr val="000000"/>
                </a:solidFill>
                <a:latin typeface="Times New Roman" pitchFamily="18" charset="0"/>
                <a:cs typeface="Times New Roman" pitchFamily="18" charset="0"/>
              </a:rPr>
              <a:t>阅读需求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现本刊</a:t>
            </a:r>
            <a:r>
              <a:rPr lang="zh-CN" altLang="zh-CN" sz="2200" u="sng">
                <a:solidFill>
                  <a:srgbClr val="000000"/>
                </a:solidFill>
                <a:uFill>
                  <a:solidFill>
                    <a:srgbClr val="000000"/>
                  </a:solidFill>
                </a:uFill>
                <a:latin typeface="Times New Roman" pitchFamily="18" charset="0"/>
                <a:cs typeface="Times New Roman" pitchFamily="18" charset="0"/>
              </a:rPr>
              <a:t>拟</a:t>
            </a:r>
            <a:r>
              <a:rPr lang="en-US" altLang="zh-CN" sz="2200">
                <a:solidFill>
                  <a:srgbClr val="000000"/>
                </a:solidFill>
                <a:latin typeface="Times New Roman" pitchFamily="18" charset="0"/>
                <a:cs typeface="Times New Roman" pitchFamily="18" charset="0"/>
              </a:rPr>
              <a:t>⑥</a:t>
            </a:r>
            <a:r>
              <a:rPr lang="zh-CN" altLang="zh-CN" sz="2200">
                <a:solidFill>
                  <a:srgbClr val="000000"/>
                </a:solidFill>
                <a:latin typeface="Times New Roman" pitchFamily="18" charset="0"/>
                <a:cs typeface="Times New Roman" pitchFamily="18" charset="0"/>
              </a:rPr>
              <a:t>决定开展读者调查活动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读者意见</a:t>
            </a:r>
            <a:r>
              <a:rPr lang="zh-CN" altLang="zh-CN" sz="2200" u="sng">
                <a:solidFill>
                  <a:srgbClr val="000000"/>
                </a:solidFill>
                <a:uFill>
                  <a:solidFill>
                    <a:srgbClr val="000000"/>
                  </a:solidFill>
                </a:uFill>
                <a:latin typeface="Times New Roman" pitchFamily="18" charset="0"/>
                <a:cs typeface="Times New Roman" pitchFamily="18" charset="0"/>
              </a:rPr>
              <a:t>已</a:t>
            </a:r>
            <a:r>
              <a:rPr lang="en-US" altLang="zh-CN" sz="2200">
                <a:solidFill>
                  <a:srgbClr val="000000"/>
                </a:solidFill>
                <a:latin typeface="Times New Roman" pitchFamily="18" charset="0"/>
                <a:cs typeface="Times New Roman" pitchFamily="18" charset="0"/>
              </a:rPr>
              <a:t>⑦</a:t>
            </a:r>
            <a:r>
              <a:rPr lang="zh-CN" altLang="zh-CN" sz="2200">
                <a:solidFill>
                  <a:srgbClr val="000000"/>
                </a:solidFill>
                <a:latin typeface="Times New Roman" pitchFamily="18" charset="0"/>
                <a:cs typeface="Times New Roman" pitchFamily="18" charset="0"/>
              </a:rPr>
              <a:t>附在本期中</a:t>
            </a:r>
            <a:r>
              <a:rPr lang="en-US" altLang="zh-CN" sz="2200">
                <a:solidFill>
                  <a:srgbClr val="000000"/>
                </a:solid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cs typeface="Times New Roman" pitchFamily="18" charset="0"/>
              </a:rPr>
              <a:t>本刊</a:t>
            </a:r>
            <a:r>
              <a:rPr lang="en-US" altLang="zh-CN" sz="2200">
                <a:solidFill>
                  <a:srgbClr val="000000"/>
                </a:solidFill>
                <a:latin typeface="宋体" pitchFamily="2" charset="-122"/>
                <a:ea typeface="方正书宋_GBK" pitchFamily="65" charset="-122"/>
                <a:cs typeface="Times New Roman" pitchFamily="18" charset="0"/>
              </a:rPr>
              <a:t>⑧</a:t>
            </a:r>
            <a:r>
              <a:rPr lang="zh-CN" altLang="zh-CN" sz="2200">
                <a:solidFill>
                  <a:srgbClr val="000000"/>
                </a:solidFill>
                <a:latin typeface="Times New Roman" pitchFamily="18" charset="0"/>
                <a:cs typeface="Times New Roman" pitchFamily="18" charset="0"/>
              </a:rPr>
              <a:t>希望广大读者认真</a:t>
            </a:r>
            <a:r>
              <a:rPr lang="zh-CN" altLang="zh-CN" sz="2200" u="sng">
                <a:solidFill>
                  <a:srgbClr val="000000"/>
                </a:solidFill>
                <a:uFill>
                  <a:solidFill>
                    <a:srgbClr val="000000"/>
                  </a:solidFill>
                </a:uFill>
                <a:latin typeface="Times New Roman" pitchFamily="18" charset="0"/>
                <a:cs typeface="Times New Roman" pitchFamily="18" charset="0"/>
              </a:rPr>
              <a:t>地</a:t>
            </a:r>
            <a:r>
              <a:rPr lang="en-US" altLang="zh-CN" sz="2200">
                <a:solidFill>
                  <a:srgbClr val="000000"/>
                </a:solidFill>
                <a:latin typeface="Times New Roman" pitchFamily="18" charset="0"/>
                <a:cs typeface="Times New Roman" pitchFamily="18" charset="0"/>
              </a:rPr>
              <a:t>⑨</a:t>
            </a:r>
            <a:r>
              <a:rPr lang="zh-CN" altLang="zh-CN" sz="2200">
                <a:solidFill>
                  <a:srgbClr val="000000"/>
                </a:solidFill>
                <a:latin typeface="Times New Roman" pitchFamily="18" charset="0"/>
                <a:cs typeface="Times New Roman" pitchFamily="18" charset="0"/>
              </a:rPr>
              <a:t>填写读者意见</a:t>
            </a:r>
            <a:r>
              <a:rPr lang="en-US" altLang="zh-CN" sz="2200">
                <a:solidFill>
                  <a:srgbClr val="000000"/>
                </a:solidFill>
                <a:latin typeface="Times New Roman" pitchFamily="18" charset="0"/>
                <a:cs typeface="Times New Roman" pitchFamily="18" charset="0"/>
              </a:rPr>
              <a:t>,</a:t>
            </a:r>
            <a:r>
              <a:rPr lang="zh-CN" altLang="zh-CN" sz="2200" u="sng">
                <a:solidFill>
                  <a:srgbClr val="000000"/>
                </a:solidFill>
                <a:uFill>
                  <a:solidFill>
                    <a:srgbClr val="000000"/>
                  </a:solidFill>
                </a:uFill>
                <a:latin typeface="Times New Roman" pitchFamily="18" charset="0"/>
                <a:cs typeface="Times New Roman" pitchFamily="18" charset="0"/>
              </a:rPr>
              <a:t>并</a:t>
            </a:r>
            <a:r>
              <a:rPr lang="en-US" altLang="zh-CN" sz="2200">
                <a:solidFill>
                  <a:srgbClr val="000000"/>
                </a:solidFill>
                <a:latin typeface="宋体" pitchFamily="2" charset="-122"/>
                <a:ea typeface="方正书宋_GBK" pitchFamily="65" charset="-122"/>
                <a:cs typeface="Times New Roman" pitchFamily="18" charset="0"/>
              </a:rPr>
              <a:t>⑩</a:t>
            </a:r>
            <a:r>
              <a:rPr lang="zh-CN" altLang="zh-CN" sz="2200">
                <a:solidFill>
                  <a:srgbClr val="000000"/>
                </a:solidFill>
                <a:latin typeface="Times New Roman" pitchFamily="18" charset="0"/>
                <a:cs typeface="Times New Roman" pitchFamily="18" charset="0"/>
              </a:rPr>
              <a:t>及时寄回本刊编辑部。</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必须删去的是</a:t>
            </a:r>
            <a:r>
              <a:rPr lang="en-US" altLang="zh-CN" sz="2200">
                <a:solidFill>
                  <a:srgbClr val="000000"/>
                </a:solidFill>
                <a:latin typeface="Times New Roman" pitchFamily="18" charset="0"/>
                <a:cs typeface="Times New Roman" pitchFamily="18" charset="0"/>
              </a:rPr>
              <a:t>:</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①⑥⑧</a:t>
            </a:r>
            <a:r>
              <a:rPr lang="en-US" altLang="zh-CN" sz="2200" u="dotted">
                <a:solidFill>
                  <a:srgbClr val="000000"/>
                </a:solidFill>
                <a:uFill>
                  <a:solidFill>
                    <a:srgbClr val="000000"/>
                  </a:solidFill>
                </a:u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不能删去的是</a:t>
            </a:r>
            <a:r>
              <a:rPr lang="en-US" altLang="zh-CN" sz="2200">
                <a:solidFill>
                  <a:srgbClr val="000000"/>
                </a:solidFill>
                <a:latin typeface="Times New Roman" pitchFamily="18" charset="0"/>
                <a:cs typeface="Times New Roman" pitchFamily="18" charset="0"/>
              </a:rPr>
              <a:t>:</a:t>
            </a:r>
            <a:r>
              <a:rPr lang="en-US" altLang="zh-CN" sz="2200" u="dotted">
                <a:solidFill>
                  <a:srgbClr val="000000"/>
                </a:solidFill>
                <a:uFill>
                  <a:solidFill>
                    <a:srgbClr val="000000"/>
                  </a:solidFill>
                </a:uFill>
                <a:latin typeface="宋体" pitchFamily="2" charset="-122"/>
                <a:ea typeface="方正书宋_GBK" pitchFamily="65" charset="-122"/>
                <a:cs typeface="Times New Roman" pitchFamily="18" charset="0"/>
              </a:rPr>
              <a:t>②⑤</a:t>
            </a:r>
            <a:r>
              <a:rPr lang="en-US" altLang="zh-CN" sz="2200" u="dotted">
                <a:solidFill>
                  <a:srgbClr val="000000"/>
                </a:solidFill>
                <a:uFill>
                  <a:solidFill>
                    <a:srgbClr val="000000"/>
                  </a:solidFill>
                </a:u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5248072"/>
            <a:ext cx="8128000" cy="866006"/>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仿宋" pitchFamily="49" charset="-122"/>
                <a:cs typeface="Times New Roman" pitchFamily="18" charset="0"/>
              </a:rPr>
              <a:t>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广大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重复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cs typeface="宋体" pitchFamily="2" charset="-122"/>
              </a:rPr>
              <a:t>⑥</a:t>
            </a:r>
            <a:r>
              <a:rPr lang="zh-CN" altLang="zh-CN" sz="2200">
                <a:solidFill>
                  <a:srgbClr val="000000"/>
                </a:solidFill>
                <a:latin typeface="Times New Roman" pitchFamily="18" charset="0"/>
                <a:ea typeface="仿宋" pitchFamily="49" charset="-122"/>
                <a:cs typeface="Times New Roman" pitchFamily="18" charset="0"/>
              </a:rPr>
              <a:t>与后文矛盾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cs typeface="宋体" pitchFamily="2" charset="-122"/>
              </a:rPr>
              <a:t>⑧</a:t>
            </a:r>
            <a:r>
              <a:rPr lang="zh-CN" altLang="zh-CN" sz="2200">
                <a:solidFill>
                  <a:srgbClr val="000000"/>
                </a:solidFill>
                <a:latin typeface="Times New Roman" pitchFamily="18" charset="0"/>
                <a:ea typeface="仿宋" pitchFamily="49" charset="-122"/>
                <a:cs typeface="Times New Roman" pitchFamily="18" charset="0"/>
              </a:rPr>
              <a:t>多余了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应承前省。</a:t>
            </a:r>
            <a:r>
              <a:rPr lang="zh-CN" altLang="zh-CN" sz="2200">
                <a:solidFill>
                  <a:srgbClr val="000000"/>
                </a:solidFill>
                <a:latin typeface="NEU-BZ-S92"/>
                <a:cs typeface="宋体" pitchFamily="2" charset="-122"/>
              </a:rPr>
              <a:t>②⑤</a:t>
            </a:r>
            <a:r>
              <a:rPr lang="zh-CN" altLang="zh-CN" sz="2200">
                <a:solidFill>
                  <a:srgbClr val="000000"/>
                </a:solidFill>
                <a:latin typeface="Times New Roman" pitchFamily="18" charset="0"/>
                <a:ea typeface="仿宋" pitchFamily="49" charset="-122"/>
                <a:cs typeface="Times New Roman" pitchFamily="18" charset="0"/>
              </a:rPr>
              <a:t>删掉后会改变短语结构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而改变文意。</a:t>
            </a:r>
            <a:endParaRPr lang="zh-CN" altLang="zh-CN" sz="2200">
              <a:solidFill>
                <a:srgbClr val="000000"/>
              </a:solidFill>
              <a:effectLst/>
              <a:latin typeface="NEU-BZ-S92"/>
              <a:ea typeface="方正书宋_GBK" pitchFamily="65" charset="-122"/>
              <a:cs typeface="Times New Roman" pitchFamily="18" charset="0"/>
            </a:endParaRPr>
          </a:p>
        </p:txBody>
      </p:sp>
      <p:sp>
        <p:nvSpPr>
          <p:cNvPr id="10" name="矩形 9"/>
          <p:cNvSpPr/>
          <p:nvPr/>
        </p:nvSpPr>
        <p:spPr>
          <a:xfrm>
            <a:off x="2936598" y="4478816"/>
            <a:ext cx="2088232" cy="297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36598" y="4879551"/>
            <a:ext cx="2088232" cy="297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67910" y="5311599"/>
            <a:ext cx="8268089" cy="8734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xit" presetSubtype="4" fill="hold" grpId="2" nodeType="clickEffect">
                                  <p:stCondLst>
                                    <p:cond delay="0"/>
                                  </p:stCondLst>
                                  <p:childTnLst>
                                    <p:animEffect transition="out" filter="wipe(down)">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1"/>
      <p:bldP spid="12" grpId="2"/>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40</a:t>
            </a:fld>
            <a:r>
              <a:rPr lang="en-US" altLang="zh-CN" smtClean="0"/>
              <a:t>-</a:t>
            </a:r>
            <a:endParaRPr lang="zh-CN" altLang="en-US"/>
          </a:p>
        </p:txBody>
      </p:sp>
      <p:sp>
        <p:nvSpPr>
          <p:cNvPr id="12" name="圆角矩形 11">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3" name="圆角矩形 12">
            <a:hlinkClick r:id="rId3"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20" name="文本框 19">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1" name="文本框 20">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2" name="文本框 21">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4" name="矩形 3"/>
          <p:cNvSpPr>
            <a:spLocks noChangeAspect="1"/>
          </p:cNvSpPr>
          <p:nvPr/>
        </p:nvSpPr>
        <p:spPr>
          <a:xfrm>
            <a:off x="508000" y="1911735"/>
            <a:ext cx="8128000" cy="3288529"/>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二、语言表达的得体</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得体是指在交际中选用恰当的语句来表情达意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得体与否受语境的制约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语境分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内部语境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外部语境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内部语境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主要指文章的上下文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如文体、句式、语言间的搭配和使用习惯等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外部语境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指言语交际间的各种情境条件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如说话的目的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说话的场合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发话者的身份、职业等。判断语言是否得体应该注意以下几个方面</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交际的目的</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交际的对象</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交际的场合</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交际手段的差异</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⑤</a:t>
            </a:r>
            <a:r>
              <a:rPr lang="zh-CN" altLang="zh-CN" sz="2200">
                <a:solidFill>
                  <a:srgbClr val="000000"/>
                </a:solidFill>
                <a:latin typeface="Times New Roman" pitchFamily="18" charset="0"/>
                <a:cs typeface="Times New Roman" pitchFamily="18" charset="0"/>
              </a:rPr>
              <a:t>谦敬辞的恰当使用。</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strips dir="ld"/>
      </p:transition>
    </mc:Choice>
    <mc:Fallback>
      <p:transition spd="slow">
        <p:strips dir="ld"/>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41</a:t>
            </a:fld>
            <a:r>
              <a:rPr lang="en-US" altLang="zh-CN" smtClean="0"/>
              <a:t>-</a:t>
            </a:r>
            <a:endParaRPr lang="zh-CN" altLang="en-US"/>
          </a:p>
        </p:txBody>
      </p:sp>
      <p:sp>
        <p:nvSpPr>
          <p:cNvPr id="12" name="圆角矩形 11">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3" name="圆角矩形 12">
            <a:hlinkClick r:id="rId3"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20" name="文本框 19">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21" name="文本框 20">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2" name="文本框 21">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3" name="矩形 2"/>
          <p:cNvSpPr>
            <a:spLocks noChangeAspect="1"/>
          </p:cNvSpPr>
          <p:nvPr/>
        </p:nvSpPr>
        <p:spPr>
          <a:xfrm>
            <a:off x="508000" y="1375788"/>
            <a:ext cx="8128000" cy="5478423"/>
          </a:xfrm>
          <a:prstGeom prst="rect">
            <a:avLst/>
          </a:prstGeom>
        </p:spPr>
        <p:txBody>
          <a:bodyPr>
            <a:spAutoFit/>
          </a:bodyPr>
          <a:lstStyle/>
          <a:p>
            <a:pPr indent="304800" defTabSz="0">
              <a:lnSpc>
                <a:spcPts val="3000"/>
              </a:lnSpc>
              <a:spcAft>
                <a:spcPct val="0"/>
              </a:spcAft>
              <a:tabLst>
                <a:tab pos="1029335"/>
                <a:tab pos="1850390"/>
                <a:tab pos="2538095"/>
                <a:tab pos="3221990"/>
              </a:tabLst>
            </a:pPr>
            <a:r>
              <a:rPr lang="zh-CN" altLang="zh-CN" sz="2200">
                <a:solidFill>
                  <a:srgbClr val="000000"/>
                </a:solidFill>
                <a:latin typeface="NEU-BZ-S92"/>
                <a:ea typeface="方正美黑_GBK" panose="03000509000000000000" pitchFamily="65" charset="-122"/>
                <a:cs typeface="Times New Roman" pitchFamily="18" charset="0"/>
              </a:rPr>
              <a:t>典例</a:t>
            </a:r>
            <a:r>
              <a:rPr lang="en-US" altLang="zh-CN" sz="2200">
                <a:solidFill>
                  <a:srgbClr val="000000"/>
                </a:solidFill>
                <a:latin typeface="Times New Roman" pitchFamily="18" charset="0"/>
                <a:cs typeface="Times New Roman" pitchFamily="18" charset="0"/>
              </a:rPr>
              <a:t>(2014·</a:t>
            </a:r>
            <a:r>
              <a:rPr lang="zh-CN" altLang="zh-CN" sz="2200">
                <a:solidFill>
                  <a:srgbClr val="000000"/>
                </a:solidFill>
                <a:latin typeface="Times New Roman" pitchFamily="18" charset="0"/>
                <a:ea typeface="楷体" pitchFamily="49" charset="-122"/>
                <a:cs typeface="Times New Roman" pitchFamily="18" charset="0"/>
              </a:rPr>
              <a:t>北京卷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日常交际中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得体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是语言表达的一项基本要求。完成第</a:t>
            </a:r>
            <a:r>
              <a:rPr lang="en-US" altLang="zh-CN" sz="2200">
                <a:solidFill>
                  <a:srgbClr val="000000"/>
                </a:solidFill>
                <a:latin typeface="Times New Roman" pitchFamily="18" charset="0"/>
                <a:cs typeface="Times New Roman" pitchFamily="18" charset="0"/>
              </a:rPr>
              <a:t>(1)~(2)</a:t>
            </a:r>
            <a:r>
              <a:rPr lang="zh-CN" altLang="zh-CN" sz="2200">
                <a:solidFill>
                  <a:srgbClr val="000000"/>
                </a:solidFill>
                <a:latin typeface="Times New Roman" pitchFamily="18" charset="0"/>
                <a:cs typeface="Times New Roman" pitchFamily="18" charset="0"/>
              </a:rPr>
              <a:t>题。</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下文是一份请柬中的四句话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其中表述不得体的一句是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我校文学社定于本月</a:t>
            </a:r>
            <a:r>
              <a:rPr lang="en-US" altLang="zh-CN" sz="2200">
                <a:solidFill>
                  <a:srgbClr val="000000"/>
                </a:solidFill>
                <a:latin typeface="Times New Roman" pitchFamily="18" charset="0"/>
                <a:cs typeface="Times New Roman" pitchFamily="18" charset="0"/>
              </a:rPr>
              <a:t>18</a:t>
            </a:r>
            <a:r>
              <a:rPr lang="zh-CN" altLang="zh-CN" sz="2200">
                <a:solidFill>
                  <a:srgbClr val="000000"/>
                </a:solidFill>
                <a:latin typeface="Times New Roman" pitchFamily="18" charset="0"/>
                <a:ea typeface="楷体" pitchFamily="49" charset="-122"/>
                <a:cs typeface="Times New Roman" pitchFamily="18" charset="0"/>
              </a:rPr>
              <a:t>日晚</a:t>
            </a:r>
            <a:r>
              <a:rPr lang="en-US" altLang="zh-CN" sz="2200">
                <a:solidFill>
                  <a:srgbClr val="000000"/>
                </a:solidFill>
                <a:latin typeface="Times New Roman" pitchFamily="18" charset="0"/>
                <a:cs typeface="Times New Roman" pitchFamily="18" charset="0"/>
              </a:rPr>
              <a:t>7</a:t>
            </a:r>
            <a:r>
              <a:rPr lang="zh-CN" altLang="zh-CN" sz="2200">
                <a:solidFill>
                  <a:srgbClr val="000000"/>
                </a:solidFill>
                <a:latin typeface="Times New Roman" pitchFamily="18" charset="0"/>
                <a:ea typeface="楷体" pitchFamily="49" charset="-122"/>
                <a:cs typeface="Times New Roman" pitchFamily="18" charset="0"/>
              </a:rPr>
              <a:t>点在学校礼堂举行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民俗文化报告会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您是著名民俗专家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对民俗文化的研究造诣颇深。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今诚挚邀请您莅临会议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为我社民俗文化活动的开展做出认真的指导。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敬请届时光临。</a:t>
            </a:r>
            <a:endParaRPr lang="zh-CN" altLang="zh-CN" sz="2200">
              <a:solidFill>
                <a:srgbClr val="000000"/>
              </a:solidFill>
              <a:latin typeface="NEU-BZ-S92"/>
              <a:ea typeface="方正书宋_GBK" pitchFamily="65" charset="-122"/>
              <a:cs typeface="Times New Roman" pitchFamily="18" charset="0"/>
            </a:endParaRPr>
          </a:p>
          <a:p>
            <a:pPr indent="250825"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丁</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cs typeface="Times New Roman" pitchFamily="18" charset="0"/>
              </a:rPr>
              <a:t>午宴上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某中学生遇到父母的朋友劝酒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下列回应得体的一项是</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50825"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下午还有两门考试呢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别劝了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行不</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谢谢足下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家父从来不准许我喝酒。</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不喝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不喝。中学生不是不能喝酒吗</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ts val="3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谢谢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谢谢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我年龄还小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不能喝酒。</a:t>
            </a:r>
            <a:endParaRPr lang="zh-CN" altLang="zh-CN" sz="2200">
              <a:solidFill>
                <a:srgbClr val="000000"/>
              </a:solidFill>
              <a:effectLst/>
              <a:latin typeface="NEU-BZ-S92"/>
              <a:ea typeface="方正书宋_GBK" pitchFamily="65" charset="-122"/>
              <a:cs typeface="Times New Roman" pitchFamily="18" charset="0"/>
            </a:endParaRPr>
          </a:p>
        </p:txBody>
      </p:sp>
      <p:sp>
        <p:nvSpPr>
          <p:cNvPr id="32" name="五边形 31"/>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33" name="五边形 32"/>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34" name="组合 33"/>
          <p:cNvGrpSpPr/>
          <p:nvPr/>
        </p:nvGrpSpPr>
        <p:grpSpPr>
          <a:xfrm>
            <a:off x="251520" y="5033594"/>
            <a:ext cx="8640960" cy="1635766"/>
            <a:chOff x="251520" y="2830321"/>
            <a:chExt cx="8640960" cy="1635766"/>
          </a:xfrm>
        </p:grpSpPr>
        <p:grpSp>
          <p:nvGrpSpPr>
            <p:cNvPr id="35" name="组合 34"/>
            <p:cNvGrpSpPr/>
            <p:nvPr/>
          </p:nvGrpSpPr>
          <p:grpSpPr>
            <a:xfrm>
              <a:off x="251520" y="2830321"/>
              <a:ext cx="8640960" cy="1635766"/>
              <a:chOff x="251520" y="785122"/>
              <a:chExt cx="8640960" cy="1635766"/>
            </a:xfrm>
          </p:grpSpPr>
          <p:sp>
            <p:nvSpPr>
              <p:cNvPr id="37" name="五边形 36"/>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38" name="燕尾形 37"/>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9" name="组合 38"/>
              <p:cNvGrpSpPr/>
              <p:nvPr/>
            </p:nvGrpSpPr>
            <p:grpSpPr>
              <a:xfrm>
                <a:off x="251520" y="785122"/>
                <a:ext cx="8640960" cy="1318760"/>
                <a:chOff x="251520" y="785122"/>
                <a:chExt cx="8640960" cy="1318760"/>
              </a:xfrm>
            </p:grpSpPr>
            <p:sp>
              <p:nvSpPr>
                <p:cNvPr id="40" name="矩形 39"/>
                <p:cNvSpPr/>
                <p:nvPr/>
              </p:nvSpPr>
              <p:spPr>
                <a:xfrm>
                  <a:off x="251520" y="785122"/>
                  <a:ext cx="8640960" cy="131876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28"/>
                <p:cNvSpPr txBox="1"/>
                <p:nvPr/>
              </p:nvSpPr>
              <p:spPr>
                <a:xfrm>
                  <a:off x="8371094" y="785122"/>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36" name="矩形 35"/>
            <p:cNvSpPr>
              <a:spLocks noChangeAspect="1"/>
            </p:cNvSpPr>
            <p:nvPr/>
          </p:nvSpPr>
          <p:spPr>
            <a:xfrm>
              <a:off x="508000" y="3148797"/>
              <a:ext cx="8128000" cy="957250"/>
            </a:xfrm>
            <a:prstGeom prst="rect">
              <a:avLst/>
            </a:prstGeom>
          </p:spPr>
          <p:txBody>
            <a:bodyPr>
              <a:spAutoFit/>
            </a:bodyPr>
            <a:lstStyle/>
            <a:p>
              <a:pPr>
                <a:lnSpc>
                  <a:spcPct val="150000"/>
                </a:lnSpc>
              </a:pPr>
              <a:r>
                <a:rPr lang="en-US" altLang="zh-CN" sz="2000"/>
                <a:t>(1)“</a:t>
              </a:r>
              <a:r>
                <a:rPr lang="zh-CN" altLang="zh-CN" sz="2000"/>
                <a:t>做出认真的指导</a:t>
              </a:r>
              <a:r>
                <a:rPr lang="en-US" altLang="zh-CN" sz="2000"/>
                <a:t>”</a:t>
              </a:r>
              <a:r>
                <a:rPr lang="zh-CN" altLang="zh-CN" sz="2000"/>
                <a:t>不得体</a:t>
              </a:r>
              <a:r>
                <a:rPr lang="en-US" altLang="zh-CN" sz="2000"/>
                <a:t>,</a:t>
              </a:r>
              <a:r>
                <a:rPr lang="zh-CN" altLang="zh-CN" sz="2000"/>
                <a:t>不宜这样硬性要求对方</a:t>
              </a:r>
              <a:r>
                <a:rPr lang="zh-CN" altLang="zh-CN" sz="2000" smtClean="0"/>
                <a:t>。</a:t>
              </a:r>
              <a:endParaRPr lang="en-US" altLang="zh-CN" sz="2000" smtClean="0"/>
            </a:p>
            <a:p>
              <a:pPr>
                <a:lnSpc>
                  <a:spcPct val="150000"/>
                </a:lnSpc>
              </a:pPr>
              <a:r>
                <a:rPr lang="en-US" altLang="zh-CN" sz="2000" smtClean="0"/>
                <a:t>(</a:t>
              </a:r>
              <a:r>
                <a:rPr lang="en-US" altLang="zh-CN" sz="2000"/>
                <a:t>2)A</a:t>
              </a:r>
              <a:r>
                <a:rPr lang="zh-CN" altLang="zh-CN" sz="2000"/>
                <a:t>、</a:t>
              </a:r>
              <a:r>
                <a:rPr lang="en-US" altLang="zh-CN" sz="2000"/>
                <a:t>C</a:t>
              </a:r>
              <a:r>
                <a:rPr lang="zh-CN" altLang="zh-CN" sz="2000"/>
                <a:t>两项</a:t>
              </a:r>
              <a:r>
                <a:rPr lang="en-US" altLang="zh-CN" sz="2000"/>
                <a:t>,</a:t>
              </a:r>
              <a:r>
                <a:rPr lang="zh-CN" altLang="zh-CN" sz="2000"/>
                <a:t>不够礼貌</a:t>
              </a:r>
              <a:r>
                <a:rPr lang="en-US" altLang="zh-CN" sz="2000"/>
                <a:t>;B</a:t>
              </a:r>
              <a:r>
                <a:rPr lang="zh-CN" altLang="zh-CN" sz="2000"/>
                <a:t>项</a:t>
              </a:r>
              <a:r>
                <a:rPr lang="en-US" altLang="zh-CN" sz="2000"/>
                <a:t>,“</a:t>
              </a:r>
              <a:r>
                <a:rPr lang="zh-CN" altLang="zh-CN" sz="2000"/>
                <a:t>足下</a:t>
              </a:r>
              <a:r>
                <a:rPr lang="en-US" altLang="zh-CN" sz="2000"/>
                <a:t>”</a:t>
              </a:r>
              <a:r>
                <a:rPr lang="zh-CN" altLang="zh-CN" sz="2000"/>
                <a:t>是书面语</a:t>
              </a:r>
              <a:r>
                <a:rPr lang="en-US" altLang="zh-CN" sz="2000"/>
                <a:t>,</a:t>
              </a:r>
              <a:r>
                <a:rPr lang="zh-CN" altLang="zh-CN" sz="2000"/>
                <a:t>与劝酒的语境不符。</a:t>
              </a:r>
            </a:p>
          </p:txBody>
        </p:sp>
      </p:grpSp>
      <p:grpSp>
        <p:nvGrpSpPr>
          <p:cNvPr id="42" name="组合 41"/>
          <p:cNvGrpSpPr/>
          <p:nvPr/>
        </p:nvGrpSpPr>
        <p:grpSpPr>
          <a:xfrm>
            <a:off x="251520" y="5633844"/>
            <a:ext cx="8640960" cy="1035516"/>
            <a:chOff x="251520" y="4869160"/>
            <a:chExt cx="8640960" cy="1035516"/>
          </a:xfrm>
        </p:grpSpPr>
        <p:grpSp>
          <p:nvGrpSpPr>
            <p:cNvPr id="43" name="组合 42"/>
            <p:cNvGrpSpPr/>
            <p:nvPr/>
          </p:nvGrpSpPr>
          <p:grpSpPr>
            <a:xfrm>
              <a:off x="251520" y="4869160"/>
              <a:ext cx="8640960" cy="1035516"/>
              <a:chOff x="251520" y="3872081"/>
              <a:chExt cx="8640960" cy="1035516"/>
            </a:xfrm>
          </p:grpSpPr>
          <p:sp>
            <p:nvSpPr>
              <p:cNvPr id="45" name="五边形 44"/>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46" name="五边形 45"/>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47" name="燕尾形 46"/>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矩形 47"/>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44" name="矩形 43"/>
            <p:cNvSpPr>
              <a:spLocks noChangeAspect="1"/>
            </p:cNvSpPr>
            <p:nvPr/>
          </p:nvSpPr>
          <p:spPr>
            <a:xfrm>
              <a:off x="539552" y="5144526"/>
              <a:ext cx="8064896" cy="400110"/>
            </a:xfrm>
            <a:prstGeom prst="rect">
              <a:avLst/>
            </a:prstGeom>
          </p:spPr>
          <p:txBody>
            <a:bodyPr wrap="square">
              <a:spAutoFit/>
            </a:bodyPr>
            <a:lstStyle/>
            <a:p>
              <a:r>
                <a:rPr lang="en-US" altLang="zh-CN" sz="2000"/>
                <a:t>(1)C</a:t>
              </a:r>
              <a:r>
                <a:rPr lang="zh-CN" altLang="zh-CN" sz="2000"/>
                <a:t>　</a:t>
              </a:r>
              <a:r>
                <a:rPr lang="en-US" altLang="zh-CN" sz="2000"/>
                <a:t>(2)D</a:t>
              </a:r>
              <a:endParaRPr lang="zh-CN" altLang="zh-CN" sz="2000"/>
            </a:p>
          </p:txBody>
        </p:sp>
      </p:grpSp>
    </p:spTree>
  </p:cSld>
  <p:clrMapOvr>
    <a:masterClrMapping/>
  </p:clrMapOvr>
  <mc:AlternateContent xmlns:mc="http://schemas.openxmlformats.org/markup-compatibility/2006">
    <mc:Choice xmlns:p14="http://schemas.microsoft.com/office/powerpoint/2010/main" Requires="p14">
      <p:transition spd="slow" p14:dur="1400">
        <p:cover dir="r"/>
      </p:transition>
    </mc:Choice>
    <mc:Fallback>
      <p:transition spd="slow">
        <p:cover dir="r"/>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childTnLst>
              </p:cTn>
              <p:nextCondLst>
                <p:cond evt="onClick" delay="0">
                  <p:tgtEl>
                    <p:spTgt spid="33"/>
                  </p:tgtEl>
                </p:cond>
              </p:nextCondLst>
            </p:seq>
            <p:seq concurrent="1" nextAc="seek">
              <p:cTn id="8" restart="whenNotActive" fill="hold" evtFilter="cancelBubble" nodeType="interactiveSeq">
                <p:stCondLst>
                  <p:cond evt="onClick" delay="0">
                    <p:tgtEl>
                      <p:spTgt spid="34"/>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34"/>
                                        </p:tgtEl>
                                      </p:cBhvr>
                                    </p:animEffect>
                                    <p:set>
                                      <p:cBhvr>
                                        <p:cTn id="13"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4" restart="whenNotActive" fill="hold" evtFilter="cancelBubble" nodeType="interactiveSeq">
                <p:stCondLst>
                  <p:cond evt="onClick" delay="0">
                    <p:tgtEl>
                      <p:spTgt spid="32"/>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childTnLst>
                    </p:cTn>
                  </p:par>
                </p:childTnLst>
              </p:cTn>
              <p:nextCondLst>
                <p:cond evt="onClick" delay="0">
                  <p:tgtEl>
                    <p:spTgt spid="32"/>
                  </p:tgtEl>
                </p:cond>
              </p:nextCondLst>
            </p:seq>
            <p:seq concurrent="1" nextAc="seek">
              <p:cTn id="20" restart="whenNotActive" fill="hold" evtFilter="cancelBubble" nodeType="interactiveSeq">
                <p:stCondLst>
                  <p:cond evt="onClick" delay="0">
                    <p:tgtEl>
                      <p:spTgt spid="42"/>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42"/>
                                        </p:tgtEl>
                                      </p:cBhvr>
                                    </p:animEffect>
                                    <p:set>
                                      <p:cBhvr>
                                        <p:cTn id="25"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childTnLst>
        </p:cTn>
      </p:par>
    </p:tnLst>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42</a:t>
            </a:fld>
            <a:r>
              <a:rPr lang="en-US" altLang="zh-CN" smtClean="0"/>
              <a:t>-</a:t>
            </a:r>
            <a:endParaRPr lang="zh-CN" altLang="en-US"/>
          </a:p>
        </p:txBody>
      </p:sp>
      <p:sp>
        <p:nvSpPr>
          <p:cNvPr id="14" name="圆角矩形 13">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5" name="圆角矩形 14">
            <a:hlinkClick r:id="rId3"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22" name="文本框 21">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3" name="文本框 22">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4" name="文本框 23">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4" name="矩形 3"/>
          <p:cNvSpPr>
            <a:spLocks noChangeAspect="1"/>
          </p:cNvSpPr>
          <p:nvPr/>
        </p:nvSpPr>
        <p:spPr>
          <a:xfrm>
            <a:off x="508000" y="1463062"/>
            <a:ext cx="8128000" cy="4928657"/>
          </a:xfrm>
          <a:prstGeom prst="rect">
            <a:avLst/>
          </a:prstGeom>
        </p:spPr>
        <p:txBody>
          <a:bodyPr>
            <a:spAutoFit/>
          </a:bodyPr>
          <a:lstStyle/>
          <a:p>
            <a:pPr algn="ctr"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语言表达得体要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四看</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表达得体要看对象</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ea typeface="楷体" pitchFamily="49" charset="-122"/>
                <a:cs typeface="Times New Roman" pitchFamily="18" charset="0"/>
              </a:rPr>
              <a:t>考虑谁是听话者、阅读者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要充分考虑对象的特征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诸如性别、年龄、职业、身份、文化、性格、气质、爱好甚至禁忌等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。同一个意思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对不同的人应有不同的说法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同一内容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对不同的对象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说话时重点不同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取舍要有别。</a:t>
            </a: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ea typeface="楷体" pitchFamily="49" charset="-122"/>
                <a:cs typeface="Times New Roman" pitchFamily="18" charset="0"/>
              </a:rPr>
              <a:t>准确运用尊称、谦称。</a:t>
            </a: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ea typeface="楷体" pitchFamily="49" charset="-122"/>
                <a:cs typeface="Times New Roman" pitchFamily="18" charset="0"/>
              </a:rPr>
              <a:t>注意特殊词语的使用。如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举案齐眉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只适用于夫妻之间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鼎力相助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只适用于对方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是敬辞。</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表达得体要看场合</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ea typeface="楷体" pitchFamily="49" charset="-122"/>
                <a:cs typeface="Times New Roman" pitchFamily="18" charset="0"/>
              </a:rPr>
              <a:t>要看时间、地点、环境氛围。同样的话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在不同的时间、地点、环境氛围下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应有不同的说法。</a:t>
            </a: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ea typeface="楷体" pitchFamily="49" charset="-122"/>
                <a:cs typeface="Times New Roman" pitchFamily="18" charset="0"/>
              </a:rPr>
              <a:t>要看说话的时机和对象的情绪。如对失意人不说得意的话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对有缺陷的人不说人家忌讳的话等。</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u"/>
      </p:transition>
    </mc:Choice>
    <mc:Fallback>
      <p:transition spd="slow">
        <p:cover dir="u"/>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43</a:t>
            </a:fld>
            <a:r>
              <a:rPr lang="en-US" altLang="zh-CN" smtClean="0"/>
              <a:t>-</a:t>
            </a:r>
            <a:endParaRPr lang="zh-CN" altLang="en-US"/>
          </a:p>
        </p:txBody>
      </p:sp>
      <p:sp>
        <p:nvSpPr>
          <p:cNvPr id="14" name="圆角矩形 13">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5" name="圆角矩形 14">
            <a:hlinkClick r:id="rId3"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22" name="文本框 21">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3" name="文本框 22">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4" name="文本框 23">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3" name="矩形 2"/>
          <p:cNvSpPr>
            <a:spLocks noChangeAspect="1"/>
          </p:cNvSpPr>
          <p:nvPr/>
        </p:nvSpPr>
        <p:spPr>
          <a:xfrm>
            <a:off x="508000" y="2114868"/>
            <a:ext cx="8128000" cy="2882264"/>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表达得体要看语体</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语体分书面语体和口语语体两大类。不同人物、不同场合要做到语体色彩得体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否则就会影响语言表达的准确性。</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4</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表达得体要看目的</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同一内容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因不同的表达目的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在内容取舍和侧重点方面也应有所不同。如广播稿是念给人听的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所以要多用短句、口语和不容易引起歧义的词等。</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cover dir="lu"/>
      </p:transition>
    </mc:Choice>
    <mc:Fallback>
      <p:transition spd="slow">
        <p:cover dir="lu"/>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44</a:t>
            </a:fld>
            <a:r>
              <a:rPr lang="en-US" altLang="zh-CN" smtClean="0"/>
              <a:t>-</a:t>
            </a:r>
            <a:endParaRPr lang="zh-CN" altLang="en-US"/>
          </a:p>
        </p:txBody>
      </p:sp>
      <p:sp>
        <p:nvSpPr>
          <p:cNvPr id="14" name="圆角矩形 13">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5" name="圆角矩形 14">
            <a:hlinkClick r:id="rId3"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1" name="文本框 10">
            <a:hlinkClick r:id="rId4"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2" name="文本框 11">
            <a:hlinkClick r:id="rId5"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3" name="文本框 12">
            <a:hlinkClick r:id="rId6"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6" name="矩形 5"/>
          <p:cNvSpPr>
            <a:spLocks noChangeAspect="1"/>
          </p:cNvSpPr>
          <p:nvPr/>
        </p:nvSpPr>
        <p:spPr>
          <a:xfrm>
            <a:off x="508000" y="2513599"/>
            <a:ext cx="8128000" cy="2123658"/>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(2014·</a:t>
            </a:r>
            <a:r>
              <a:rPr lang="zh-CN" altLang="zh-CN" sz="2200">
                <a:solidFill>
                  <a:srgbClr val="000000"/>
                </a:solidFill>
                <a:latin typeface="Times New Roman" pitchFamily="18" charset="0"/>
                <a:ea typeface="楷体" pitchFamily="49" charset="-122"/>
                <a:cs typeface="Times New Roman" pitchFamily="18" charset="0"/>
              </a:rPr>
              <a:t>江苏卷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下列交际用语使用不得体的一项是</a:t>
            </a:r>
            <a:r>
              <a:rPr lang="zh-CN" altLang="zh-CN" sz="2200">
                <a:solidFill>
                  <a:srgbClr val="000000"/>
                </a:solidFill>
                <a:latin typeface="NEU-BZ-S92"/>
                <a:ea typeface="Times New Roman" pitchFamily="18" charset="0"/>
                <a:cs typeface="Times New Roman" pitchFamily="18" charset="0"/>
              </a:rPr>
              <a:t> </a:t>
            </a:r>
            <a:r>
              <a:rPr lang="en-US" altLang="zh-CN" sz="2200" smtClean="0">
                <a:solidFill>
                  <a:srgbClr val="000000"/>
                </a:solidFill>
                <a:latin typeface="NEU-BZ-S92"/>
                <a:ea typeface="Times New Roman" pitchFamily="18" charset="0"/>
                <a:cs typeface="Times New Roman" pitchFamily="18" charset="0"/>
              </a:rPr>
              <a:t>(</a:t>
            </a:r>
            <a:r>
              <a:rPr lang="en-US" altLang="zh-CN" sz="2200" smtClean="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50825"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a:t>
            </a:r>
            <a:r>
              <a:rPr lang="zh-CN" altLang="zh-CN" sz="2200">
                <a:solidFill>
                  <a:srgbClr val="000000"/>
                </a:solidFill>
                <a:latin typeface="Times New Roman" pitchFamily="18" charset="0"/>
                <a:cs typeface="Times New Roman" pitchFamily="18" charset="0"/>
              </a:rPr>
              <a:t>涂鸦之作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不足当先生一哂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如蒙赐正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小子不胜感激</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B.</a:t>
            </a:r>
            <a:r>
              <a:rPr lang="zh-CN" altLang="zh-CN" sz="2200">
                <a:solidFill>
                  <a:srgbClr val="000000"/>
                </a:solidFill>
                <a:latin typeface="Times New Roman" pitchFamily="18" charset="0"/>
                <a:cs typeface="Times New Roman" pitchFamily="18" charset="0"/>
              </a:rPr>
              <a:t>欣闻敝校百年校庆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本人忝为校友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因事不能躬临为歉</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C.</a:t>
            </a:r>
            <a:r>
              <a:rPr lang="zh-CN" altLang="zh-CN" sz="2200">
                <a:solidFill>
                  <a:srgbClr val="000000"/>
                </a:solidFill>
                <a:latin typeface="Times New Roman" pitchFamily="18" charset="0"/>
                <a:cs typeface="Times New Roman" pitchFamily="18" charset="0"/>
              </a:rPr>
              <a:t>吉日良辰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花好月圆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恭祝一对璧人并蒂同心、白首偕老</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D.</a:t>
            </a:r>
            <a:r>
              <a:rPr lang="zh-CN" altLang="zh-CN" sz="2200">
                <a:solidFill>
                  <a:srgbClr val="000000"/>
                </a:solidFill>
                <a:latin typeface="Times New Roman" pitchFamily="18" charset="0"/>
                <a:cs typeface="Times New Roman" pitchFamily="18" charset="0"/>
              </a:rPr>
              <a:t>家母古稀之庆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承蒙各位亲友光临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略备薄酒</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敬答厚意</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
        <p:nvSpPr>
          <p:cNvPr id="9" name="五边形 8"/>
          <p:cNvSpPr/>
          <p:nvPr/>
        </p:nvSpPr>
        <p:spPr>
          <a:xfrm>
            <a:off x="7812360"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10" name="五边形 9"/>
          <p:cNvSpPr/>
          <p:nvPr/>
        </p:nvSpPr>
        <p:spPr>
          <a:xfrm>
            <a:off x="6916239" y="6381328"/>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grpSp>
        <p:nvGrpSpPr>
          <p:cNvPr id="16" name="组合 15"/>
          <p:cNvGrpSpPr/>
          <p:nvPr/>
        </p:nvGrpSpPr>
        <p:grpSpPr>
          <a:xfrm>
            <a:off x="251520" y="4975180"/>
            <a:ext cx="8640960" cy="1694180"/>
            <a:chOff x="251520" y="2771907"/>
            <a:chExt cx="8640960" cy="1694180"/>
          </a:xfrm>
        </p:grpSpPr>
        <p:grpSp>
          <p:nvGrpSpPr>
            <p:cNvPr id="17" name="组合 16"/>
            <p:cNvGrpSpPr/>
            <p:nvPr/>
          </p:nvGrpSpPr>
          <p:grpSpPr>
            <a:xfrm>
              <a:off x="251520" y="2771907"/>
              <a:ext cx="8640960" cy="1694180"/>
              <a:chOff x="251520" y="726708"/>
              <a:chExt cx="8640960" cy="1694180"/>
            </a:xfrm>
          </p:grpSpPr>
          <p:sp>
            <p:nvSpPr>
              <p:cNvPr id="19" name="五边形 18"/>
              <p:cNvSpPr/>
              <p:nvPr/>
            </p:nvSpPr>
            <p:spPr>
              <a:xfrm>
                <a:off x="6916239" y="2132856"/>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0" name="燕尾形 19"/>
              <p:cNvSpPr/>
              <p:nvPr/>
            </p:nvSpPr>
            <p:spPr>
              <a:xfrm>
                <a:off x="7031380" y="2209856"/>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1" name="组合 20"/>
              <p:cNvGrpSpPr/>
              <p:nvPr/>
            </p:nvGrpSpPr>
            <p:grpSpPr>
              <a:xfrm>
                <a:off x="251520" y="726708"/>
                <a:ext cx="8640960" cy="1377173"/>
                <a:chOff x="251520" y="726708"/>
                <a:chExt cx="8640960" cy="1377173"/>
              </a:xfrm>
            </p:grpSpPr>
            <p:sp>
              <p:nvSpPr>
                <p:cNvPr id="22" name="矩形 21"/>
                <p:cNvSpPr/>
                <p:nvPr/>
              </p:nvSpPr>
              <p:spPr>
                <a:xfrm>
                  <a:off x="251520" y="726708"/>
                  <a:ext cx="8640960" cy="1377173"/>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8"/>
                <p:cNvSpPr txBox="1"/>
                <p:nvPr/>
              </p:nvSpPr>
              <p:spPr>
                <a:xfrm>
                  <a:off x="8371094" y="726709"/>
                  <a:ext cx="492443" cy="276999"/>
                </a:xfrm>
                <a:prstGeom prst="rect">
                  <a:avLst/>
                </a:prstGeom>
                <a:noFill/>
              </p:spPr>
              <p:txBody>
                <a:bodyPr wrap="none" rtlCol="0">
                  <a:spAutoFit/>
                </a:bodyPr>
                <a:lstStyle/>
                <a:p>
                  <a:r>
                    <a:rPr lang="zh-CN" altLang="en-US" sz="1200" smtClean="0"/>
                    <a:t>关闭</a:t>
                  </a:r>
                  <a:endParaRPr lang="zh-CN" altLang="en-US" sz="1200"/>
                </a:p>
              </p:txBody>
            </p:sp>
          </p:grpSp>
        </p:grpSp>
        <p:sp>
          <p:nvSpPr>
            <p:cNvPr id="18" name="矩形 17"/>
            <p:cNvSpPr>
              <a:spLocks noChangeAspect="1"/>
            </p:cNvSpPr>
            <p:nvPr/>
          </p:nvSpPr>
          <p:spPr>
            <a:xfrm>
              <a:off x="508000" y="3090384"/>
              <a:ext cx="8128000" cy="1015663"/>
            </a:xfrm>
            <a:prstGeom prst="rect">
              <a:avLst/>
            </a:prstGeom>
          </p:spPr>
          <p:txBody>
            <a:bodyPr>
              <a:spAutoFit/>
            </a:bodyPr>
            <a:lstStyle/>
            <a:p>
              <a:pPr>
                <a:lnSpc>
                  <a:spcPct val="150000"/>
                </a:lnSpc>
              </a:pPr>
              <a:r>
                <a:rPr lang="zh-CN" altLang="zh-CN" sz="2000"/>
                <a:t>此题考查</a:t>
              </a:r>
              <a:r>
                <a:rPr lang="en-US" altLang="zh-CN" sz="2000"/>
                <a:t>“</a:t>
              </a:r>
              <a:r>
                <a:rPr lang="zh-CN" altLang="zh-CN" sz="2000"/>
                <a:t>语言得体</a:t>
              </a:r>
              <a:r>
                <a:rPr lang="en-US" altLang="zh-CN" sz="2000"/>
                <a:t>”</a:t>
              </a:r>
              <a:r>
                <a:rPr lang="zh-CN" altLang="zh-CN" sz="2000"/>
                <a:t>。</a:t>
              </a:r>
              <a:r>
                <a:rPr lang="en-US" altLang="zh-CN" sz="2000"/>
                <a:t>B</a:t>
              </a:r>
              <a:r>
                <a:rPr lang="zh-CN" altLang="zh-CN" sz="2000"/>
                <a:t>项中</a:t>
              </a:r>
              <a:r>
                <a:rPr lang="en-US" altLang="zh-CN" sz="2000"/>
                <a:t>“</a:t>
              </a:r>
              <a:r>
                <a:rPr lang="zh-CN" altLang="zh-CN" sz="2000"/>
                <a:t>本人</a:t>
              </a:r>
              <a:r>
                <a:rPr lang="en-US" altLang="zh-CN" sz="2000"/>
                <a:t>”</a:t>
              </a:r>
              <a:r>
                <a:rPr lang="zh-CN" altLang="zh-CN" sz="2000"/>
                <a:t>与</a:t>
              </a:r>
              <a:r>
                <a:rPr lang="en-US" altLang="zh-CN" sz="2000"/>
                <a:t>“</a:t>
              </a:r>
              <a:r>
                <a:rPr lang="zh-CN" altLang="zh-CN" sz="2000"/>
                <a:t>校</a:t>
              </a:r>
              <a:r>
                <a:rPr lang="en-US" altLang="zh-CN" sz="2000"/>
                <a:t>”</a:t>
              </a:r>
              <a:r>
                <a:rPr lang="zh-CN" altLang="zh-CN" sz="2000"/>
                <a:t>分为主、客方</a:t>
              </a:r>
              <a:r>
                <a:rPr lang="en-US" altLang="zh-CN" sz="2000"/>
                <a:t>,</a:t>
              </a:r>
              <a:r>
                <a:rPr lang="zh-CN" altLang="zh-CN" sz="2000"/>
                <a:t>而</a:t>
              </a:r>
              <a:r>
                <a:rPr lang="en-US" altLang="zh-CN" sz="2000"/>
                <a:t>“</a:t>
              </a:r>
              <a:r>
                <a:rPr lang="zh-CN" altLang="zh-CN" sz="2000"/>
                <a:t>敝</a:t>
              </a:r>
              <a:r>
                <a:rPr lang="en-US" altLang="zh-CN" sz="2000"/>
                <a:t>”</a:t>
              </a:r>
              <a:r>
                <a:rPr lang="zh-CN" altLang="zh-CN" sz="2000"/>
                <a:t>是谦辞</a:t>
              </a:r>
              <a:r>
                <a:rPr lang="en-US" altLang="zh-CN" sz="2000"/>
                <a:t>,</a:t>
              </a:r>
              <a:r>
                <a:rPr lang="zh-CN" altLang="zh-CN" sz="2000"/>
                <a:t>只能用于自己。故此处</a:t>
              </a:r>
              <a:r>
                <a:rPr lang="en-US" altLang="zh-CN" sz="2000"/>
                <a:t>“</a:t>
              </a:r>
              <a:r>
                <a:rPr lang="zh-CN" altLang="zh-CN" sz="2000"/>
                <a:t>敝校</a:t>
              </a:r>
              <a:r>
                <a:rPr lang="en-US" altLang="zh-CN" sz="2000"/>
                <a:t>”</a:t>
              </a:r>
              <a:r>
                <a:rPr lang="zh-CN" altLang="zh-CN" sz="2000"/>
                <a:t>不当</a:t>
              </a:r>
              <a:r>
                <a:rPr lang="en-US" altLang="zh-CN" sz="2000"/>
                <a:t>,</a:t>
              </a:r>
              <a:r>
                <a:rPr lang="zh-CN" altLang="zh-CN" sz="2000"/>
                <a:t>应改为</a:t>
              </a:r>
              <a:r>
                <a:rPr lang="en-US" altLang="zh-CN" sz="2000"/>
                <a:t>“</a:t>
              </a:r>
              <a:r>
                <a:rPr lang="zh-CN" altLang="zh-CN" sz="2000"/>
                <a:t>母校</a:t>
              </a:r>
              <a:r>
                <a:rPr lang="en-US" altLang="zh-CN" sz="2000"/>
                <a:t>”</a:t>
              </a:r>
              <a:r>
                <a:rPr lang="zh-CN" altLang="zh-CN" sz="2000"/>
                <a:t>以显亲切。</a:t>
              </a:r>
            </a:p>
          </p:txBody>
        </p:sp>
      </p:grpSp>
      <p:grpSp>
        <p:nvGrpSpPr>
          <p:cNvPr id="24" name="组合 23"/>
          <p:cNvGrpSpPr/>
          <p:nvPr/>
        </p:nvGrpSpPr>
        <p:grpSpPr>
          <a:xfrm>
            <a:off x="251520" y="5633844"/>
            <a:ext cx="8640960" cy="1035516"/>
            <a:chOff x="251520" y="4869160"/>
            <a:chExt cx="8640960" cy="1035516"/>
          </a:xfrm>
        </p:grpSpPr>
        <p:grpSp>
          <p:nvGrpSpPr>
            <p:cNvPr id="25" name="组合 24"/>
            <p:cNvGrpSpPr/>
            <p:nvPr/>
          </p:nvGrpSpPr>
          <p:grpSpPr>
            <a:xfrm>
              <a:off x="251520" y="4869160"/>
              <a:ext cx="8640960" cy="1035516"/>
              <a:chOff x="251520" y="3872081"/>
              <a:chExt cx="8640960" cy="1035516"/>
            </a:xfrm>
          </p:grpSpPr>
          <p:sp>
            <p:nvSpPr>
              <p:cNvPr id="27" name="五边形 26"/>
              <p:cNvSpPr/>
              <p:nvPr/>
            </p:nvSpPr>
            <p:spPr>
              <a:xfrm>
                <a:off x="7812360" y="4619565"/>
                <a:ext cx="1080120" cy="288032"/>
              </a:xfrm>
              <a:prstGeom prst="homePlate">
                <a:avLst/>
              </a:prstGeom>
              <a:solidFill>
                <a:srgbClr val="E75E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mtClean="0">
                    <a:latin typeface="+mj-ea"/>
                    <a:ea typeface="+mj-ea"/>
                  </a:rPr>
                  <a:t>  答案</a:t>
                </a:r>
                <a:endParaRPr lang="zh-CN" altLang="en-US">
                  <a:latin typeface="+mj-ea"/>
                  <a:ea typeface="+mj-ea"/>
                </a:endParaRPr>
              </a:p>
            </p:txBody>
          </p:sp>
          <p:sp>
            <p:nvSpPr>
              <p:cNvPr id="28" name="五边形 27"/>
              <p:cNvSpPr/>
              <p:nvPr/>
            </p:nvSpPr>
            <p:spPr>
              <a:xfrm>
                <a:off x="6916239" y="4619565"/>
                <a:ext cx="1080120" cy="288032"/>
              </a:xfrm>
              <a:prstGeom prst="homePlate">
                <a:avLst/>
              </a:prstGeom>
              <a:solidFill>
                <a:srgbClr val="5FBA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j-ea"/>
                    <a:ea typeface="+mj-ea"/>
                  </a:rPr>
                  <a:t>解析</a:t>
                </a:r>
              </a:p>
            </p:txBody>
          </p:sp>
          <p:sp>
            <p:nvSpPr>
              <p:cNvPr id="29" name="燕尾形 28"/>
              <p:cNvSpPr/>
              <p:nvPr/>
            </p:nvSpPr>
            <p:spPr>
              <a:xfrm>
                <a:off x="8038119" y="4696565"/>
                <a:ext cx="144016" cy="14401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矩形 29"/>
              <p:cNvSpPr/>
              <p:nvPr/>
            </p:nvSpPr>
            <p:spPr>
              <a:xfrm>
                <a:off x="251520" y="3872082"/>
                <a:ext cx="8640960" cy="720080"/>
              </a:xfrm>
              <a:prstGeom prst="rect">
                <a:avLst/>
              </a:prstGeom>
              <a:solidFill>
                <a:schemeClr val="bg1"/>
              </a:solidFill>
              <a:ln w="19050">
                <a:solidFill>
                  <a:srgbClr val="E75E2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48"/>
              <p:cNvSpPr txBox="1"/>
              <p:nvPr/>
            </p:nvSpPr>
            <p:spPr>
              <a:xfrm>
                <a:off x="8388424" y="3872081"/>
                <a:ext cx="492443" cy="276999"/>
              </a:xfrm>
              <a:prstGeom prst="rect">
                <a:avLst/>
              </a:prstGeom>
              <a:noFill/>
            </p:spPr>
            <p:txBody>
              <a:bodyPr wrap="none" rtlCol="0">
                <a:spAutoFit/>
              </a:bodyPr>
              <a:lstStyle/>
              <a:p>
                <a:r>
                  <a:rPr lang="zh-CN" altLang="en-US" sz="1200" smtClean="0"/>
                  <a:t>关闭</a:t>
                </a:r>
                <a:endParaRPr lang="zh-CN" altLang="en-US" sz="1200"/>
              </a:p>
            </p:txBody>
          </p:sp>
        </p:grpSp>
        <p:sp>
          <p:nvSpPr>
            <p:cNvPr id="26" name="矩形 25"/>
            <p:cNvSpPr>
              <a:spLocks noChangeAspect="1"/>
            </p:cNvSpPr>
            <p:nvPr/>
          </p:nvSpPr>
          <p:spPr>
            <a:xfrm>
              <a:off x="539552" y="5086562"/>
              <a:ext cx="8064896" cy="498663"/>
            </a:xfrm>
            <a:prstGeom prst="rect">
              <a:avLst/>
            </a:prstGeom>
          </p:spPr>
          <p:txBody>
            <a:bodyPr wrap="square">
              <a:spAutoFit/>
            </a:bodyPr>
            <a:lstStyle/>
            <a:p>
              <a:pPr>
                <a:lnSpc>
                  <a:spcPct val="150000"/>
                </a:lnSpc>
              </a:pPr>
              <a:r>
                <a:rPr lang="en-US" altLang="zh-CN" sz="2000"/>
                <a:t>B</a:t>
              </a:r>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1400">
        <p:wipe/>
      </p:transition>
    </mc:Choice>
    <mc:Fallback>
      <p:transition spd="slow">
        <p:wip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6"/>
                    </p:tgtEl>
                  </p:cond>
                </p:stCondLst>
                <p:endSync evt="end" delay="0">
                  <p:rtn val="all"/>
                </p:endSync>
                <p:childTnLst>
                  <p:par>
                    <p:cTn id="9" fill="hold" nodeType="clickPar">
                      <p:stCondLst>
                        <p:cond delay="indefinite"/>
                      </p:stCondLst>
                      <p:childTnLst>
                        <p:par>
                          <p:cTn id="10" fill="hold" nodeType="afterGroup">
                            <p:stCondLst>
                              <p:cond delay="0"/>
                            </p:stCondLst>
                            <p:childTnLst>
                              <p:par>
                                <p:cTn id="11" presetID="22" presetClass="exit" presetSubtype="4" fill="hold" nodeType="clickEffect">
                                  <p:stCondLst>
                                    <p:cond delay="0"/>
                                  </p:stCondLst>
                                  <p:childTnLst>
                                    <p:animEffect transition="out" filter="wipe(down)">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nodeType="clickPar">
                      <p:stCondLst>
                        <p:cond delay="indefinite"/>
                      </p:stCondLst>
                      <p:childTnLst>
                        <p:par>
                          <p:cTn id="16" fill="hold" nodeType="after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24"/>
                    </p:tgtEl>
                  </p:cond>
                </p:stCondLst>
                <p:endSync evt="end" delay="0">
                  <p:rtn val="all"/>
                </p:endSync>
                <p:childTnLst>
                  <p:par>
                    <p:cTn id="21" fill="hold" nodeType="clickPar">
                      <p:stCondLst>
                        <p:cond delay="indefinite"/>
                      </p:stCondLst>
                      <p:childTnLst>
                        <p:par>
                          <p:cTn id="22" fill="hold" nodeType="afterGroup">
                            <p:stCondLst>
                              <p:cond delay="0"/>
                            </p:stCondLst>
                            <p:childTnLst>
                              <p:par>
                                <p:cTn id="23" presetID="22" presetClass="exit" presetSubtype="4" fill="hold" nodeType="clickEffect">
                                  <p:stCondLst>
                                    <p:cond delay="0"/>
                                  </p:stCondLst>
                                  <p:childTnLst>
                                    <p:animEffect transition="out" filter="wipe(down)">
                                      <p:cBhvr>
                                        <p:cTn id="24" dur="500"/>
                                        <p:tgtEl>
                                          <p:spTgt spid="24"/>
                                        </p:tgtEl>
                                      </p:cBhvr>
                                    </p:animEffect>
                                    <p:set>
                                      <p:cBhvr>
                                        <p:cTn id="25"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45</a:t>
            </a:fld>
            <a:r>
              <a:rPr lang="en-US" altLang="zh-CN" smtClean="0"/>
              <a:t>-</a:t>
            </a:r>
            <a:endParaRPr lang="zh-CN" altLang="en-US"/>
          </a:p>
        </p:txBody>
      </p:sp>
      <p:sp>
        <p:nvSpPr>
          <p:cNvPr id="3" name="圆角矩形 2">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4" name="圆角矩形 3">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0" name="圆角矩形 9">
            <a:hlinkClick r:id="rId4"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7" name="矩形 6"/>
          <p:cNvSpPr>
            <a:spLocks noChangeAspect="1"/>
          </p:cNvSpPr>
          <p:nvPr/>
        </p:nvSpPr>
        <p:spPr>
          <a:xfrm>
            <a:off x="508000" y="2716732"/>
            <a:ext cx="8128000" cy="1678536"/>
          </a:xfrm>
          <a:prstGeom prst="rect">
            <a:avLst/>
          </a:prstGeom>
        </p:spPr>
        <p:txBody>
          <a:bodyPr>
            <a:spAutoFit/>
          </a:bodyPr>
          <a:lstStyle/>
          <a:p>
            <a:pPr indent="4572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微软雅黑" pitchFamily="34" charset="-122"/>
                <a:cs typeface="Times New Roman" pitchFamily="18" charset="0"/>
              </a:rPr>
              <a:t>语言表达的准确、鲜明、生动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微软雅黑" pitchFamily="34" charset="-122"/>
                <a:cs typeface="Times New Roman" pitchFamily="18" charset="0"/>
              </a:rPr>
              <a:t>含创新题型</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准确、鲜明、生动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既是语言表达的能力要求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也是语言表达的效果。在高考命题中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单纯设题考查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准确、鲜明、生动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的题目不多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一般都是与语言表达的其他考点综合考查。</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blinds dir="vert"/>
      </p:transition>
    </mc:Choice>
    <mc:Fallback>
      <p:transition spd="slow">
        <p:blinds dir="vert"/>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46</a:t>
            </a:fld>
            <a:r>
              <a:rPr lang="en-US" altLang="zh-CN" smtClean="0"/>
              <a:t>-</a:t>
            </a:r>
            <a:endParaRPr lang="zh-CN" altLang="en-US"/>
          </a:p>
        </p:txBody>
      </p:sp>
      <p:sp>
        <p:nvSpPr>
          <p:cNvPr id="18" name="文本框 17">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19" name="文本框 18">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20" name="文本框 19">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2" name="圆角矩形 21">
            <a:hlinkClick r:id="rId5"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3" name="圆角矩形 22">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4" name="圆角矩形 23">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3" name="矩形 2"/>
          <p:cNvSpPr>
            <a:spLocks noChangeAspect="1"/>
          </p:cNvSpPr>
          <p:nvPr/>
        </p:nvSpPr>
        <p:spPr>
          <a:xfrm>
            <a:off x="508000" y="2310467"/>
            <a:ext cx="8128000" cy="2491067"/>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一、准确、鲜明</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准确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是语言表达最基本也是最重要的一项要求。语言表达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准确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指的是在正确理解文意、句意的基础上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把握句段的关键信息、内容要点、中心思想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并按照题目的要求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使词语运用、句式选择、语气选择等方面完全符合表达目的。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鲜明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一般是对感情色彩提出的要求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情感倾向与观点态度必须鲜明。</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cover dir="r"/>
      </p:transition>
    </mc:Choice>
    <mc:Fallback>
      <p:transition spd="slow">
        <p:cover dir="r"/>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47</a:t>
            </a:fld>
            <a:r>
              <a:rPr lang="en-US" altLang="zh-CN" smtClean="0"/>
              <a:t>-</a:t>
            </a:r>
            <a:endParaRPr lang="zh-CN" altLang="en-US"/>
          </a:p>
        </p:txBody>
      </p:sp>
      <p:sp>
        <p:nvSpPr>
          <p:cNvPr id="21" name="文本框 20">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22" name="文本框 21">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23" name="文本框 22">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8" name="圆角矩形 17">
            <a:hlinkClick r:id="rId5"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9" name="圆角矩形 18">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0" name="圆角矩形 19">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4" name="矩形 3"/>
          <p:cNvSpPr>
            <a:spLocks noChangeAspect="1"/>
          </p:cNvSpPr>
          <p:nvPr/>
        </p:nvSpPr>
        <p:spPr>
          <a:xfrm>
            <a:off x="508000" y="1701069"/>
            <a:ext cx="8128000" cy="3709862"/>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NEU-BZ-S92"/>
                <a:ea typeface="方正美黑_GBK" panose="03000509000000000000" pitchFamily="65" charset="-122"/>
                <a:cs typeface="Times New Roman" pitchFamily="18" charset="0"/>
              </a:rPr>
              <a:t>典例</a:t>
            </a:r>
            <a:r>
              <a:rPr lang="en-US" altLang="zh-CN" sz="2200">
                <a:solidFill>
                  <a:srgbClr val="000000"/>
                </a:solidFill>
                <a:latin typeface="Times New Roman" pitchFamily="18" charset="0"/>
                <a:cs typeface="Times New Roman" pitchFamily="18" charset="0"/>
              </a:rPr>
              <a:t>(2015·</a:t>
            </a:r>
            <a:r>
              <a:rPr lang="zh-CN" altLang="zh-CN" sz="2200">
                <a:solidFill>
                  <a:srgbClr val="000000"/>
                </a:solidFill>
                <a:latin typeface="Times New Roman" pitchFamily="18" charset="0"/>
                <a:ea typeface="楷体" pitchFamily="49" charset="-122"/>
                <a:cs typeface="Times New Roman" pitchFamily="18" charset="0"/>
              </a:rPr>
              <a:t>湖南卷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阅读下面的文字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完成题目。</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请一定别忘记诗歌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诗是会飞的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会把你带向神秘、自由和解放的语境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带向语言乌托邦。诗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表达着语言的最高理想和生命的最纯粹区域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其追求与音乐很像。青春应是读诗的旺季。这时候的你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内心清澈、葱茏、轻盈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没有磐重的世故、杂芜的沉积和理性禁忌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你的精神体质与诗歌的灵魂是吻合的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美能轻易地诱惑你、俘虏你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你会心甘情愿跟她走。</a:t>
            </a:r>
            <a:endParaRPr lang="zh-CN" altLang="zh-CN" sz="2200">
              <a:solidFill>
                <a:srgbClr val="000000"/>
              </a:solidFill>
              <a:latin typeface="NEU-BZ-S92"/>
              <a:ea typeface="方正书宋_GBK" pitchFamily="65" charset="-122"/>
              <a:cs typeface="Times New Roman" pitchFamily="18" charset="0"/>
            </a:endParaRPr>
          </a:p>
          <a:p>
            <a:pPr algn="r"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节选自王开岭《读书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最美好的生命举止》</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为什么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青春应是读诗的旺季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请结合材料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用自己的语言阐述。</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randomBar dir="vert"/>
      </p:transition>
    </mc:Choice>
    <mc:Fallback>
      <p:transition spd="slow">
        <p:randomBar dir="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48</a:t>
            </a:fld>
            <a:r>
              <a:rPr lang="en-US" altLang="zh-CN" smtClean="0"/>
              <a:t>-</a:t>
            </a:r>
            <a:endParaRPr lang="zh-CN" altLang="en-US"/>
          </a:p>
        </p:txBody>
      </p:sp>
      <p:sp>
        <p:nvSpPr>
          <p:cNvPr id="21" name="文本框 20">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22" name="文本框 21">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23" name="文本框 22">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8" name="圆角矩形 17">
            <a:hlinkClick r:id="rId5"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19" name="圆角矩形 18">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0" name="圆角矩形 19">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3" name="矩形 2"/>
          <p:cNvSpPr>
            <a:spLocks noChangeAspect="1"/>
          </p:cNvSpPr>
          <p:nvPr/>
        </p:nvSpPr>
        <p:spPr>
          <a:xfrm>
            <a:off x="508000" y="1556792"/>
            <a:ext cx="8128000" cy="2512996"/>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诗歌的语言美丽、纯粹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诗歌可以表达最高的理想。诗歌可以带你走向自由神秘的世界。而青春的我们跟诗歌一样清澈干净、单纯、不复杂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不世故。我们现在的精神状态跟诗歌的灵魂互相契合。所以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青春的我们会被诗歌所倾倒。跟随诗歌步入那个神圣而又神秘的境界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青春的我们就应该多读诗歌。正是在这个意义上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我们说青春应该是读诗的旺季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是读书最好的时候。</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4080503"/>
            <a:ext cx="8128000" cy="208480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此题侧重考查观点的鲜明。解答此题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首先要理解材料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材料中的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旺季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的含义最为关键。要求用自己的语言阐述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需要展开想象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调动自己的语言思维把文中的重要含义用自己的语言表达出来。主要阐释青春与读诗的关系。青春有什么特点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读书对青春对人生有什么作用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把握住这些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再结合一下材料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问题便不难回答。</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cover/>
      </p:transition>
    </mc:Choice>
    <mc:Fallback>
      <p:transition spd="slow">
        <p:cov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49</a:t>
            </a:fld>
            <a:r>
              <a:rPr lang="en-US" altLang="zh-CN" smtClean="0"/>
              <a:t>-</a:t>
            </a:r>
            <a:endParaRPr lang="zh-CN" altLang="en-US"/>
          </a:p>
        </p:txBody>
      </p:sp>
      <p:sp>
        <p:nvSpPr>
          <p:cNvPr id="10" name="文本框 9">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18" name="文本框 17">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9" name="文本框 18">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20" name="圆角矩形 19">
            <a:hlinkClick r:id="rId5"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1" name="圆角矩形 20">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2" name="圆角矩形 21">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4" name="矩形 3"/>
          <p:cNvSpPr>
            <a:spLocks noChangeAspect="1"/>
          </p:cNvSpPr>
          <p:nvPr/>
        </p:nvSpPr>
        <p:spPr>
          <a:xfrm>
            <a:off x="508000" y="1704205"/>
            <a:ext cx="8128000" cy="4101059"/>
          </a:xfrm>
          <a:prstGeom prst="rect">
            <a:avLst/>
          </a:prstGeom>
        </p:spPr>
        <p:txBody>
          <a:bodyPr>
            <a:spAutoFit/>
          </a:bodyPr>
          <a:lstStyle/>
          <a:p>
            <a:pPr algn="ctr"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要做到语言表达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鲜明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应注意三点</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明确表明观点与情感。表述中应多使用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坚决反对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完全错误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决不能这样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等词语来表明自己所持的鲜明态度。要选用富有感情色彩的词语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要追求强烈的表达效果。</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恰当选用句式。可以用肯定的语气来表明观点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也可以选用双重否定或反问句式来加强语气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使自己的观点更加鲜明。整句形式整齐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声音和谐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气势贯通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意义鲜明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可以用来表达丰富的感情。</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区分语体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用词规范。书面语庄重典雅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口语则通俗易懂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注意其在不同身份、场合间的转换。锤炼词语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力求能准确表达范围、程度及心理等。注意正确运用谦辞、敬辞、褒义词、贬义词。</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strips dir="ld"/>
      </p:transition>
    </mc:Choice>
    <mc:Fallback>
      <p:transition spd="slow">
        <p:strips dir="ld"/>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50</a:t>
            </a:fld>
            <a:r>
              <a:rPr lang="en-US" altLang="zh-CN" smtClean="0"/>
              <a:t>-</a:t>
            </a:r>
            <a:endParaRPr lang="zh-CN" altLang="en-US"/>
          </a:p>
        </p:txBody>
      </p:sp>
      <p:sp>
        <p:nvSpPr>
          <p:cNvPr id="10" name="文本框 9">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18" name="文本框 17">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9" name="文本框 18">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0" name="圆角矩形 19">
            <a:hlinkClick r:id="rId5"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1" name="圆角矩形 20">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2" name="圆角矩形 21">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4" name="矩形 3"/>
          <p:cNvSpPr>
            <a:spLocks noChangeAspect="1"/>
          </p:cNvSpPr>
          <p:nvPr/>
        </p:nvSpPr>
        <p:spPr>
          <a:xfrm>
            <a:off x="508000" y="1400349"/>
            <a:ext cx="8128000" cy="5392245"/>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近年来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越来越多的事物被冠以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的名号。如微博、微信、微小说、微电影、微旅行等。各种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事物如雨后春笋般出现在互联网上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让中国悄然进入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微时代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。面对越来越多的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事物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有人持乐观态度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也有人持相反观点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请表明你的观点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并说明理由。</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观点一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乐观态度。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事物带给人们很多便利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适合当今社会快节奏的生活方式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事物蕴含丰富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以小见大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满足人们对信息的需求。</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zh-CN" altLang="zh-CN" sz="2200">
                <a:solidFill>
                  <a:srgbClr val="000000"/>
                </a:solidFill>
                <a:latin typeface="NEU-BZ-S92"/>
                <a:ea typeface="方正启体简体" panose="03000509000000000000" pitchFamily="65" charset="-122"/>
                <a:cs typeface="Times New Roman" pitchFamily="18" charset="0"/>
              </a:rPr>
              <a:t>观点二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悲观态度。过分关注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事物是人心浮躁的表现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事物永远取代不了经典作品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每日沉溺于刷看微博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浪费很多时间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人也容易变得琐碎。</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zh-CN" altLang="zh-CN" sz="2200">
                <a:solidFill>
                  <a:srgbClr val="000000"/>
                </a:solidFill>
                <a:latin typeface="NEU-BZ-S92"/>
                <a:ea typeface="方正启体简体" panose="03000509000000000000" pitchFamily="65" charset="-122"/>
                <a:cs typeface="Times New Roman" pitchFamily="18" charset="0"/>
              </a:rPr>
              <a:t>观点三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事物既反映了当今社会的发展趋势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也表现了社会浮躁的一面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我们应理性看待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关注但不沉溺其中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毕竟它代替不了经典。</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11" name="矩形 10"/>
          <p:cNvSpPr/>
          <p:nvPr/>
        </p:nvSpPr>
        <p:spPr>
          <a:xfrm>
            <a:off x="226514" y="3068960"/>
            <a:ext cx="8575168" cy="360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randomBar/>
      </p:transition>
    </mc:Choice>
    <mc:Fallback>
      <p:transition spd="slow">
        <p:randomBa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51</a:t>
            </a:fld>
            <a:r>
              <a:rPr lang="en-US" altLang="zh-CN" smtClean="0"/>
              <a:t>-</a:t>
            </a:r>
            <a:endParaRPr lang="zh-CN" altLang="en-US"/>
          </a:p>
        </p:txBody>
      </p:sp>
      <p:sp>
        <p:nvSpPr>
          <p:cNvPr id="10" name="文本框 9">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18" name="文本框 17">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9" name="文本框 18">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20" name="圆角矩形 19">
            <a:hlinkClick r:id="rId5" action="ppaction://hlinksldjump"/>
          </p:cNvPr>
          <p:cNvSpPr/>
          <p:nvPr/>
        </p:nvSpPr>
        <p:spPr>
          <a:xfrm>
            <a:off x="395536" y="1052512"/>
            <a:ext cx="472053"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一</a:t>
            </a:r>
            <a:endParaRPr lang="zh-CN" altLang="en-US" sz="1200">
              <a:solidFill>
                <a:srgbClr val="E75E22"/>
              </a:solidFill>
              <a:latin typeface="+mj-ea"/>
              <a:ea typeface="+mj-ea"/>
            </a:endParaRPr>
          </a:p>
        </p:txBody>
      </p:sp>
      <p:sp>
        <p:nvSpPr>
          <p:cNvPr id="21" name="圆角矩形 20">
            <a:hlinkClick r:id="rId6"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22" name="圆角矩形 21">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3" name="矩形 2"/>
          <p:cNvSpPr>
            <a:spLocks noChangeAspect="1"/>
          </p:cNvSpPr>
          <p:nvPr/>
        </p:nvSpPr>
        <p:spPr>
          <a:xfrm>
            <a:off x="508000" y="2724265"/>
            <a:ext cx="8128000" cy="1663469"/>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此题答案相对开放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可以持乐观态度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也可以持相反观点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答题时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要结合本段材料内容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联系现实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展开合理的联想和想象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事物的利与弊的两面性、社会发展的趋势与潮流等角度来阐述即可。</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strips dir="ld"/>
      </p:transition>
    </mc:Choice>
    <mc:Fallback>
      <p:transition spd="slow">
        <p:strips dir="ld"/>
      </p:transition>
    </mc:Fallback>
  </mc:AlternateContent>
  <p:timing/>
</p:sld>
</file>

<file path=ppt/slides/slide5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52</a:t>
            </a:fld>
            <a:r>
              <a:rPr lang="en-US" altLang="zh-CN" smtClean="0"/>
              <a:t>-</a:t>
            </a:r>
            <a:endParaRPr lang="zh-CN" altLang="en-US"/>
          </a:p>
        </p:txBody>
      </p:sp>
      <p:sp>
        <p:nvSpPr>
          <p:cNvPr id="10" name="文本框 9">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11" name="文本框 10">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2" name="文本框 11">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4" name="圆角矩形 13">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5" name="圆角矩形 14">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6" name="圆角矩形 15">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17" name="矩形 16"/>
          <p:cNvSpPr>
            <a:spLocks noChangeAspect="1"/>
          </p:cNvSpPr>
          <p:nvPr/>
        </p:nvSpPr>
        <p:spPr>
          <a:xfrm>
            <a:off x="508000" y="2919864"/>
            <a:ext cx="8128000" cy="127227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二、生动</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就是形象具体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新鲜活泼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能充分调动人们的形象思维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使表达具体形象可感。生动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往往是以准确、鲜明为前提的。</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strips dir="ru"/>
      </p:transition>
    </mc:Choice>
    <mc:Fallback>
      <p:transition spd="slow">
        <p:strips dir="ru"/>
      </p:transition>
    </mc:Fallback>
  </mc:AlternateContent>
  <p:timing/>
</p:sld>
</file>

<file path=ppt/slides/slide5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53</a:t>
            </a:fld>
            <a:r>
              <a:rPr lang="en-US" altLang="zh-CN" smtClean="0"/>
              <a:t>-</a:t>
            </a:r>
            <a:endParaRPr lang="zh-CN" altLang="en-US"/>
          </a:p>
        </p:txBody>
      </p:sp>
      <p:sp>
        <p:nvSpPr>
          <p:cNvPr id="13" name="文本框 12">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14" name="文本框 13">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solidFill>
                  <a:srgbClr val="E75E22"/>
                </a:solidFill>
              </a:rPr>
              <a:t>典例</a:t>
            </a:r>
            <a:endParaRPr lang="zh-CN" altLang="en-US" sz="1200">
              <a:solidFill>
                <a:srgbClr val="E75E22"/>
              </a:solidFill>
            </a:endParaRPr>
          </a:p>
        </p:txBody>
      </p:sp>
      <p:sp>
        <p:nvSpPr>
          <p:cNvPr id="15" name="文本框 14">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7" name="圆角矩形 16">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8" name="圆角矩形 17">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9" name="圆角矩形 18">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10" name="矩形 9"/>
          <p:cNvSpPr>
            <a:spLocks noChangeAspect="1"/>
          </p:cNvSpPr>
          <p:nvPr/>
        </p:nvSpPr>
        <p:spPr>
          <a:xfrm>
            <a:off x="508000" y="1647298"/>
            <a:ext cx="8128000" cy="210673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NEU-BZ-S92"/>
                <a:ea typeface="方正美黑_GBK" panose="03000509000000000000" pitchFamily="65" charset="-122"/>
                <a:cs typeface="Times New Roman" pitchFamily="18" charset="0"/>
              </a:rPr>
              <a:t>典例</a:t>
            </a:r>
            <a:r>
              <a:rPr lang="en-US" altLang="zh-CN" sz="2200">
                <a:solidFill>
                  <a:srgbClr val="000000"/>
                </a:solidFill>
                <a:latin typeface="Times New Roman" pitchFamily="18" charset="0"/>
                <a:cs typeface="Times New Roman" pitchFamily="18" charset="0"/>
              </a:rPr>
              <a:t>(2015·</a:t>
            </a:r>
            <a:r>
              <a:rPr lang="zh-CN" altLang="zh-CN" sz="2200">
                <a:solidFill>
                  <a:srgbClr val="000000"/>
                </a:solidFill>
                <a:latin typeface="Times New Roman" pitchFamily="18" charset="0"/>
                <a:ea typeface="楷体" pitchFamily="49" charset="-122"/>
                <a:cs typeface="Times New Roman" pitchFamily="18" charset="0"/>
              </a:rPr>
              <a:t>安徽卷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某校拟开展以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自然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青春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团队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为主题的郊游活动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全校同学将以班级为单位参与。请撰写本班活动标语。要求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紧扣主题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语言鲜明、生动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至少使用一种修辞手法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不超过</a:t>
            </a:r>
            <a:r>
              <a:rPr lang="en-US" altLang="zh-CN" sz="2200">
                <a:solidFill>
                  <a:srgbClr val="000000"/>
                </a:solidFill>
                <a:latin typeface="Times New Roman" pitchFamily="18" charset="0"/>
                <a:cs typeface="Times New Roman" pitchFamily="18" charset="0"/>
              </a:rPr>
              <a:t>16</a:t>
            </a:r>
            <a:r>
              <a:rPr lang="zh-CN" altLang="zh-CN" sz="2200">
                <a:solidFill>
                  <a:srgbClr val="000000"/>
                </a:solidFill>
                <a:latin typeface="Times New Roman" pitchFamily="18" charset="0"/>
                <a:cs typeface="Times New Roman" pitchFamily="18" charset="0"/>
              </a:rPr>
              <a:t>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NEU-BZ-S92"/>
                <a:ea typeface="方正启体简体" panose="03000509000000000000" pitchFamily="65" charset="-122"/>
                <a:cs typeface="Times New Roman" pitchFamily="18" charset="0"/>
              </a:rPr>
              <a:t>郊游放飞青春梦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合作凝聚团队魂</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NEU-BZ-S92"/>
                <a:ea typeface="方正启体简体" panose="03000509000000000000" pitchFamily="65" charset="-122"/>
                <a:cs typeface="Times New Roman" pitchFamily="18" charset="0"/>
              </a:rPr>
              <a:t>让我们在自然中放飞青春的梦想</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3" name="矩形 2"/>
          <p:cNvSpPr>
            <a:spLocks noChangeAspect="1"/>
          </p:cNvSpPr>
          <p:nvPr/>
        </p:nvSpPr>
        <p:spPr>
          <a:xfrm>
            <a:off x="508000" y="3735530"/>
            <a:ext cx="8128000" cy="2069734"/>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标语是用简短的文字写出的具有宣传鼓动性的口号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它可以营造一种和谐的氛围。从内容上要有宣传鼓动作用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形式上要简短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朗朗上口。如该题可以抓住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拥抱自然、亲近自然、丈量青春、释放青春、增强团队凝聚力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等内容来写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修辞可以采用对偶、拟人、比喻等手法。</a:t>
            </a:r>
            <a:endParaRPr lang="zh-CN" altLang="zh-CN" sz="2200">
              <a:solidFill>
                <a:srgbClr val="000000"/>
              </a:solidFill>
              <a:effectLst/>
              <a:latin typeface="NEU-BZ-S92"/>
              <a:ea typeface="方正书宋_GBK" pitchFamily="65" charset="-122"/>
              <a:cs typeface="Times New Roman" pitchFamily="18" charset="0"/>
            </a:endParaRPr>
          </a:p>
        </p:txBody>
      </p:sp>
      <p:sp>
        <p:nvSpPr>
          <p:cNvPr id="11" name="矩形 10"/>
          <p:cNvSpPr/>
          <p:nvPr/>
        </p:nvSpPr>
        <p:spPr>
          <a:xfrm>
            <a:off x="226514" y="2885340"/>
            <a:ext cx="8575168" cy="8712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55695" y="3753704"/>
            <a:ext cx="8575168" cy="21235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cover dir="lu"/>
      </p:transition>
    </mc:Choice>
    <mc:Fallback>
      <p:transition spd="slow">
        <p:cover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12"/>
                                        </p:tgtEl>
                                      </p:cBhvr>
                                    </p:animEffect>
                                    <p:set>
                                      <p:cBhvr>
                                        <p:cTn id="13"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1"/>
    </p:bldLst>
  </p:timing>
</p:sld>
</file>

<file path=ppt/slides/slide5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54</a:t>
            </a:fld>
            <a:r>
              <a:rPr lang="en-US" altLang="zh-CN" smtClean="0"/>
              <a:t>-</a:t>
            </a:r>
            <a:endParaRPr lang="zh-CN" altLang="en-US"/>
          </a:p>
        </p:txBody>
      </p:sp>
      <p:sp>
        <p:nvSpPr>
          <p:cNvPr id="10" name="文本框 9">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t>即学即练</a:t>
            </a:r>
            <a:endParaRPr lang="zh-CN" altLang="en-US" sz="1200"/>
          </a:p>
        </p:txBody>
      </p:sp>
      <p:sp>
        <p:nvSpPr>
          <p:cNvPr id="11" name="文本框 10">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2" name="文本框 11">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solidFill>
                  <a:srgbClr val="E75E22"/>
                </a:solidFill>
              </a:rPr>
              <a:t>方法点拨</a:t>
            </a:r>
            <a:endParaRPr lang="zh-CN" altLang="en-US" sz="1200">
              <a:solidFill>
                <a:srgbClr val="E75E22"/>
              </a:solidFill>
            </a:endParaRPr>
          </a:p>
        </p:txBody>
      </p:sp>
      <p:sp>
        <p:nvSpPr>
          <p:cNvPr id="14" name="圆角矩形 13">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5" name="圆角矩形 14">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6" name="圆角矩形 15">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17" name="矩形 16"/>
          <p:cNvSpPr>
            <a:spLocks noChangeAspect="1"/>
          </p:cNvSpPr>
          <p:nvPr/>
        </p:nvSpPr>
        <p:spPr>
          <a:xfrm>
            <a:off x="508000" y="2114868"/>
            <a:ext cx="8128000" cy="2882264"/>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1</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恰当地选择词语。要根据表达的内容注意炼字炼词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放飞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凝聚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等词语锤炼得生动形象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极富表现力。</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2</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恰当地运用修辞。语言表达时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如恰当地运用拟人、比喻等修辞手法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可以使句子生动形象。</a:t>
            </a:r>
            <a:endParaRPr lang="zh-CN" altLang="zh-CN" sz="2200">
              <a:solidFill>
                <a:srgbClr val="000000"/>
              </a:solidFill>
              <a:latin typeface="NEU-BZ-S92"/>
              <a:ea typeface="方正书宋_GBK" pitchFamily="65" charset="-122"/>
              <a:cs typeface="Times New Roman" pitchFamily="18" charset="0"/>
            </a:endParaRPr>
          </a:p>
          <a:p>
            <a:pPr indent="267970" defTabSz="0">
              <a:lnSpc>
                <a:spcPct val="120000"/>
              </a:lnSpc>
              <a:spcAft>
                <a:spcPct val="0"/>
              </a:spcAft>
              <a:tabLst>
                <a:tab pos="1029335"/>
                <a:tab pos="1850390"/>
                <a:tab pos="2538095"/>
                <a:tab pos="3221990"/>
              </a:tabLst>
            </a:pPr>
            <a:r>
              <a:rPr lang="en-US" altLang="zh-CN" sz="2200" b="1">
                <a:solidFill>
                  <a:srgbClr val="000000"/>
                </a:solidFill>
                <a:latin typeface="Times New Roman" pitchFamily="18" charset="0"/>
                <a:cs typeface="Times New Roman" pitchFamily="18" charset="0"/>
              </a:rPr>
              <a:t>3</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灵活地运用句式。在语言表达中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选择恰当的句式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可以准确、鲜明地表达意思。如选用双重否定句、反问句可以使自己的观点更加明确等。</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cover dir="d"/>
      </p:transition>
    </mc:Choice>
    <mc:Fallback>
      <p:transition spd="slow">
        <p:cover dir="d"/>
      </p:transition>
    </mc:Fallback>
  </mc:AlternateContent>
  <p:timing/>
</p:sld>
</file>

<file path=ppt/slides/slide5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55</a:t>
            </a:fld>
            <a:r>
              <a:rPr lang="en-US" altLang="zh-CN" smtClean="0"/>
              <a:t>-</a:t>
            </a:r>
            <a:endParaRPr lang="zh-CN" altLang="en-US"/>
          </a:p>
        </p:txBody>
      </p:sp>
      <p:sp>
        <p:nvSpPr>
          <p:cNvPr id="10" name="文本框 9">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11" name="文本框 10">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2" name="文本框 11">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7" name="圆角矩形 16">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8" name="圆角矩形 17">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9" name="圆角矩形 18">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20" name="矩形 19"/>
          <p:cNvSpPr>
            <a:spLocks noChangeAspect="1"/>
          </p:cNvSpPr>
          <p:nvPr/>
        </p:nvSpPr>
        <p:spPr>
          <a:xfrm>
            <a:off x="508000" y="1556792"/>
            <a:ext cx="8128000" cy="4544321"/>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阅读下面的材料</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按要求回答后面的问题。</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世界上最遥远的距离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不是生与死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而是我在你身边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你却在低头玩手机。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随着网络信息科技的日益发达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智能移动的电子产品渐渐充斥我们的生活。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低头族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手机控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数不胜数。正是这些电子产品成为人类情感沟通的屏障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成为扼杀情感的杀手。</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请就此现象写一段公益广告词。要求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语言表达鲜明、生动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不超过</a:t>
            </a:r>
            <a:r>
              <a:rPr lang="en-US" altLang="zh-CN" sz="2200">
                <a:solidFill>
                  <a:srgbClr val="000000"/>
                </a:solidFill>
                <a:latin typeface="Times New Roman" pitchFamily="18" charset="0"/>
                <a:cs typeface="Times New Roman" pitchFamily="18" charset="0"/>
              </a:rPr>
              <a:t>40</a:t>
            </a:r>
            <a:r>
              <a:rPr lang="zh-CN" altLang="zh-CN" sz="2200">
                <a:solidFill>
                  <a:srgbClr val="000000"/>
                </a:solidFill>
                <a:latin typeface="Times New Roman" pitchFamily="18" charset="0"/>
                <a:cs typeface="Times New Roman" pitchFamily="18" charset="0"/>
              </a:rPr>
              <a:t>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NEU-BZ-S92"/>
                <a:ea typeface="方正启体简体" panose="03000509000000000000" pitchFamily="65" charset="-122"/>
                <a:cs typeface="Times New Roman" pitchFamily="18" charset="0"/>
              </a:rPr>
              <a:t>最是那一低头的冷漠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拉开了亲人、朋友间的距离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抬起头来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珍惜身边的人吧。</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NEU-BZ-S92"/>
                <a:ea typeface="方正启体简体" panose="03000509000000000000" pitchFamily="65" charset="-122"/>
                <a:cs typeface="Times New Roman" pitchFamily="18" charset="0"/>
              </a:rPr>
              <a:t>让所有的时光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真正成为感情的纪念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而不是被手机消磨掉的指间沙。</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13" name="矩形 12"/>
          <p:cNvSpPr/>
          <p:nvPr/>
        </p:nvSpPr>
        <p:spPr>
          <a:xfrm>
            <a:off x="279390" y="4385662"/>
            <a:ext cx="8575168" cy="19442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dir="d"/>
      </p:transition>
    </mc:Choice>
    <mc:Fallback>
      <p:transition spd="slow">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56</a:t>
            </a:fld>
            <a:r>
              <a:rPr lang="en-US" altLang="zh-CN" smtClean="0"/>
              <a:t>-</a:t>
            </a:r>
            <a:endParaRPr lang="zh-CN" altLang="en-US"/>
          </a:p>
        </p:txBody>
      </p:sp>
      <p:sp>
        <p:nvSpPr>
          <p:cNvPr id="10" name="文本框 9">
            <a:hlinkClick r:id="rId2" action="ppaction://hlinksldjump"/>
          </p:cNvPr>
          <p:cNvSpPr txBox="1"/>
          <p:nvPr/>
        </p:nvSpPr>
        <p:spPr>
          <a:xfrm>
            <a:off x="8030644" y="1063127"/>
            <a:ext cx="800219" cy="276999"/>
          </a:xfrm>
          <a:prstGeom prst="rect">
            <a:avLst/>
          </a:prstGeom>
          <a:noFill/>
        </p:spPr>
        <p:txBody>
          <a:bodyPr wrap="none" rtlCol="0">
            <a:spAutoFit/>
          </a:bodyPr>
          <a:lstStyle/>
          <a:p>
            <a:r>
              <a:rPr lang="zh-CN" altLang="en-US" sz="1200" smtClean="0">
                <a:solidFill>
                  <a:srgbClr val="E75E22"/>
                </a:solidFill>
              </a:rPr>
              <a:t>即学即练</a:t>
            </a:r>
            <a:endParaRPr lang="zh-CN" altLang="en-US" sz="1200">
              <a:solidFill>
                <a:srgbClr val="E75E22"/>
              </a:solidFill>
            </a:endParaRPr>
          </a:p>
        </p:txBody>
      </p:sp>
      <p:sp>
        <p:nvSpPr>
          <p:cNvPr id="11" name="文本框 10">
            <a:hlinkClick r:id="rId3" action="ppaction://hlinksldjump"/>
          </p:cNvPr>
          <p:cNvSpPr txBox="1"/>
          <p:nvPr/>
        </p:nvSpPr>
        <p:spPr>
          <a:xfrm>
            <a:off x="6580093" y="1063243"/>
            <a:ext cx="492443" cy="276999"/>
          </a:xfrm>
          <a:prstGeom prst="rect">
            <a:avLst/>
          </a:prstGeom>
          <a:noFill/>
        </p:spPr>
        <p:txBody>
          <a:bodyPr wrap="none" rtlCol="0">
            <a:spAutoFit/>
          </a:bodyPr>
          <a:lstStyle/>
          <a:p>
            <a:r>
              <a:rPr lang="zh-CN" altLang="en-US" sz="1200" smtClean="0"/>
              <a:t>典例</a:t>
            </a:r>
            <a:endParaRPr lang="zh-CN" altLang="en-US" sz="1200"/>
          </a:p>
        </p:txBody>
      </p:sp>
      <p:sp>
        <p:nvSpPr>
          <p:cNvPr id="12" name="文本框 11">
            <a:hlinkClick r:id="rId4" action="ppaction://hlinksldjump"/>
          </p:cNvPr>
          <p:cNvSpPr txBox="1"/>
          <p:nvPr/>
        </p:nvSpPr>
        <p:spPr>
          <a:xfrm>
            <a:off x="7156157" y="1063127"/>
            <a:ext cx="800219" cy="276999"/>
          </a:xfrm>
          <a:prstGeom prst="rect">
            <a:avLst/>
          </a:prstGeom>
          <a:noFill/>
        </p:spPr>
        <p:txBody>
          <a:bodyPr wrap="none" rtlCol="0">
            <a:spAutoFit/>
          </a:bodyPr>
          <a:lstStyle/>
          <a:p>
            <a:r>
              <a:rPr lang="zh-CN" altLang="en-US" sz="1200" smtClean="0"/>
              <a:t>方法点拨</a:t>
            </a:r>
            <a:endParaRPr lang="zh-CN" altLang="en-US" sz="1200"/>
          </a:p>
        </p:txBody>
      </p:sp>
      <p:sp>
        <p:nvSpPr>
          <p:cNvPr id="17" name="圆角矩形 16">
            <a:hlinkClick r:id="rId5"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8" name="圆角矩形 17">
            <a:hlinkClick r:id="rId6" action="ppaction://hlinksldjump"/>
          </p:cNvPr>
          <p:cNvSpPr/>
          <p:nvPr/>
        </p:nvSpPr>
        <p:spPr>
          <a:xfrm>
            <a:off x="940427" y="1052512"/>
            <a:ext cx="471600"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ea typeface="+mj-ea"/>
              </a:rPr>
              <a:t>二</a:t>
            </a:r>
            <a:endParaRPr lang="zh-CN" altLang="en-US" sz="1200">
              <a:solidFill>
                <a:srgbClr val="E75E22"/>
              </a:solidFill>
              <a:latin typeface="+mj-ea"/>
              <a:ea typeface="+mj-ea"/>
            </a:endParaRPr>
          </a:p>
        </p:txBody>
      </p:sp>
      <p:sp>
        <p:nvSpPr>
          <p:cNvPr id="19" name="圆角矩形 18">
            <a:hlinkClick r:id="rId7" action="ppaction://hlinksldjump"/>
          </p:cNvPr>
          <p:cNvSpPr/>
          <p:nvPr/>
        </p:nvSpPr>
        <p:spPr>
          <a:xfrm>
            <a:off x="1475656" y="1052736"/>
            <a:ext cx="945212"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rPr>
              <a:t>重难特训</a:t>
            </a:r>
            <a:endParaRPr lang="zh-CN" altLang="en-US" sz="1200">
              <a:solidFill>
                <a:schemeClr val="bg1">
                  <a:lumMod val="85000"/>
                </a:schemeClr>
              </a:solidFill>
              <a:latin typeface="+mj-ea"/>
            </a:endParaRPr>
          </a:p>
        </p:txBody>
      </p:sp>
      <p:sp>
        <p:nvSpPr>
          <p:cNvPr id="3" name="矩形 2"/>
          <p:cNvSpPr>
            <a:spLocks noChangeAspect="1"/>
          </p:cNvSpPr>
          <p:nvPr/>
        </p:nvSpPr>
        <p:spPr>
          <a:xfrm>
            <a:off x="508000" y="2724265"/>
            <a:ext cx="8128000" cy="1663469"/>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低头族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手机控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非常普遍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其让人与人之间的各种感情疏远</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让人们忽视掉身边的美景。所以公益广告词就要从这个角度入手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意在提醒人们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多关注身边的人、身边的景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而不是一味沉浸在电子产品中。</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cover dir="u"/>
      </p:transition>
    </mc:Choice>
    <mc:Fallback>
      <p:transition spd="slow">
        <p:cover dir="u"/>
      </p:transition>
    </mc:Fallback>
  </mc:AlternateContent>
  <p:timing/>
</p:sld>
</file>

<file path=ppt/slides/slide5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57</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14" name="矩形 13"/>
          <p:cNvSpPr>
            <a:spLocks noChangeAspect="1"/>
          </p:cNvSpPr>
          <p:nvPr/>
        </p:nvSpPr>
        <p:spPr>
          <a:xfrm>
            <a:off x="508000" y="1701069"/>
            <a:ext cx="8128000" cy="3709862"/>
          </a:xfrm>
          <a:prstGeom prst="rect">
            <a:avLst/>
          </a:prstGeom>
        </p:spPr>
        <p:txBody>
          <a:bodyPr>
            <a:spAutoFit/>
          </a:bodyPr>
          <a:lstStyle/>
          <a:p>
            <a:pPr indent="267970" defTabSz="0">
              <a:lnSpc>
                <a:spcPct val="120000"/>
              </a:lnSpc>
              <a:spcAft>
                <a:spcPct val="0"/>
              </a:spcAft>
              <a:tabLst>
                <a:tab pos="1029335"/>
                <a:tab pos="1850390"/>
                <a:tab pos="2538095"/>
                <a:tab pos="3221990"/>
              </a:tabLst>
            </a:pPr>
            <a:r>
              <a:rPr lang="zh-CN" altLang="zh-CN" sz="2200" b="1">
                <a:solidFill>
                  <a:srgbClr val="000000"/>
                </a:solidFill>
                <a:latin typeface="Times New Roman" pitchFamily="18" charset="0"/>
                <a:cs typeface="Times New Roman" pitchFamily="18" charset="0"/>
              </a:rPr>
              <a:t>九种应用短文的拟写</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一、开场白</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开场白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就是在作报告、演出、说正事或发表意见之前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先来一番与本次开会、演出、事件、意见有直接或间接联系的话。其特点是简洁明了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富有鼓动性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有明确的针对性。拟写开场白</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要紧扣活动的主题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语言要具有现场感和鼓动性。</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穆家寨中学高三</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cs typeface="Times New Roman" pitchFamily="18" charset="0"/>
              </a:rPr>
              <a:t>班将于下周举行以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读书乐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为主题的读书心得交流会。下面是主持人开场白的开头和结尾</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请你补出中间部分。要求紧扣主题、言简意赅、有文采。</a:t>
            </a:r>
            <a:r>
              <a:rPr lang="en-US" altLang="zh-CN" sz="2200">
                <a:solidFill>
                  <a:srgbClr val="000000"/>
                </a:solidFill>
                <a:latin typeface="Times New Roman" pitchFamily="18" charset="0"/>
                <a:cs typeface="Times New Roman" pitchFamily="18" charset="0"/>
              </a:rPr>
              <a:t>50</a:t>
            </a:r>
            <a:r>
              <a:rPr lang="zh-CN" altLang="zh-CN" sz="2200">
                <a:solidFill>
                  <a:srgbClr val="000000"/>
                </a:solidFill>
                <a:latin typeface="Times New Roman" pitchFamily="18" charset="0"/>
                <a:cs typeface="Times New Roman" pitchFamily="18" charset="0"/>
              </a:rPr>
              <a:t>字左右。</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wipe dir="u"/>
      </p:transition>
    </mc:Choice>
    <mc:Fallback>
      <p:transition spd="slow">
        <p:wipe dir="u"/>
      </p:transition>
    </mc:Fallback>
  </mc:AlternateContent>
  <p:timing/>
</p:sld>
</file>

<file path=ppt/slides/slide5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58</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graphicFrame>
        <p:nvGraphicFramePr>
          <p:cNvPr id="7" name="对象 6"/>
          <p:cNvGraphicFramePr>
            <a:graphicFrameLocks noChangeAspect="1"/>
          </p:cNvGraphicFramePr>
          <p:nvPr/>
        </p:nvGraphicFramePr>
        <p:xfrm>
          <a:off x="508000" y="2123971"/>
          <a:ext cx="8128000" cy="3681293"/>
        </p:xfrm>
        <a:graphic>
          <a:graphicData uri="http://schemas.openxmlformats.org/presentationml/2006/ole">
            <mc:AlternateContent xmlns:mc="http://schemas.openxmlformats.org/markup-compatibility/2006">
              <mc:Choice xmlns:v="urn:schemas-microsoft-com:vml" Requires="v">
                <p:oleObj spid="_x0000_s1039" name="文档" r:id="rId5" progId="Word.Document.12">
                  <p:embed/>
                </p:oleObj>
              </mc:Choice>
              <mc:Fallback>
                <p:oleObj name="文档" r:id="rId5" progId="Word.Document.12">
                  <p:embed/>
                  <p:pic>
                    <p:nvPicPr>
                      <p:cNvPr id="0" name="OLE substitute image"/>
                      <p:cNvPicPr/>
                      <p:nvPr/>
                    </p:nvPicPr>
                    <p:blipFill>
                      <a:blip r:embed="rId6"/>
                      <a:stretch>
                        <a:fillRect/>
                      </a:stretch>
                    </p:blipFill>
                    <p:spPr>
                      <a:xfrm>
                        <a:off x="508000" y="2123971"/>
                        <a:ext cx="8128000" cy="3681293"/>
                      </a:xfrm>
                      <a:prstGeom prst="rect">
                        <a:avLst/>
                      </a:prstGeom>
                    </p:spPr>
                  </p:pic>
                </p:oleObj>
              </mc:Fallback>
            </mc:AlternateContent>
          </a:graphicData>
        </a:graphic>
      </p:graphicFrame>
      <p:sp>
        <p:nvSpPr>
          <p:cNvPr id="8" name="矩形 7"/>
          <p:cNvSpPr>
            <a:spLocks noChangeAspect="1"/>
          </p:cNvSpPr>
          <p:nvPr/>
        </p:nvSpPr>
        <p:spPr>
          <a:xfrm>
            <a:off x="508000" y="1628800"/>
            <a:ext cx="1770036" cy="498598"/>
          </a:xfrm>
          <a:prstGeom prst="rect">
            <a:avLst/>
          </a:prstGeom>
        </p:spPr>
        <p:txBody>
          <a:bodyPr wrap="none">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smtClean="0">
                <a:solidFill>
                  <a:srgbClr val="FF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9" name="矩形 8"/>
          <p:cNvSpPr>
            <a:spLocks noChangeAspect="1"/>
          </p:cNvSpPr>
          <p:nvPr/>
        </p:nvSpPr>
        <p:spPr>
          <a:xfrm>
            <a:off x="508000" y="5479148"/>
            <a:ext cx="8128000" cy="45974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不宜光说书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应扣住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读书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并导向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pull dir="r"/>
      </p:transition>
    </mc:Choice>
    <mc:Fallback>
      <p:transition spd="slow">
        <p:pull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59</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3" name="矩形 2"/>
          <p:cNvSpPr>
            <a:spLocks noChangeAspect="1"/>
          </p:cNvSpPr>
          <p:nvPr/>
        </p:nvSpPr>
        <p:spPr>
          <a:xfrm>
            <a:off x="508000" y="2114868"/>
            <a:ext cx="8128000" cy="2882264"/>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二、欢迎词</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欢迎词属交际往来的讲演体应用文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文体语言要做到亲切自然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热情洋溢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语体上适当口语化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营造轻松风趣的氛围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还可适当运用谦敬雅辞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体现品位。</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华南大学向南粤中学赠送了一批图书和电脑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南粤中学举行了全校师生参加的捐赠仪式。下面是学生代表的致谢词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请你补出空缺的部分。要求正文写出对捐赠方的欢迎、感谢及其事由等内容。</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randomBar/>
      </p:transition>
    </mc:Choice>
    <mc:Fallback>
      <p:transition spd="slow">
        <p:randomBar/>
      </p:transition>
    </mc:Fallback>
  </mc:AlternateContent>
  <p:timing/>
</p:sld>
</file>

<file path=ppt/slides/slide6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60</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4" name="矩形 3"/>
          <p:cNvSpPr>
            <a:spLocks noChangeAspect="1"/>
          </p:cNvSpPr>
          <p:nvPr/>
        </p:nvSpPr>
        <p:spPr>
          <a:xfrm>
            <a:off x="508000" y="1858988"/>
            <a:ext cx="8128000" cy="3730252"/>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尊敬的来宾</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老师们、同学们</a:t>
            </a:r>
            <a:r>
              <a:rPr lang="zh-CN" altLang="zh-CN" sz="2200" u="dotted">
                <a:solidFill>
                  <a:srgbClr val="000000"/>
                </a:solidFill>
                <a:uFill>
                  <a:solidFill>
                    <a:srgbClr val="000000"/>
                  </a:solidFill>
                </a:uFill>
                <a:latin typeface="Times New Roman" pitchFamily="18" charset="0"/>
                <a:cs typeface="Times New Roman" pitchFamily="18" charset="0"/>
              </a:rPr>
              <a:t>　</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今天</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我们全校师生怀着无比感激的心情</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迎来了华南大学的贵宾。华南大学捐赠给我们的图书和电脑</a:t>
            </a:r>
            <a:r>
              <a:rPr lang="en-US" altLang="zh-CN" sz="2200" u="dotted">
                <a:solidFill>
                  <a:srgbClr val="000000"/>
                </a:solidFill>
                <a:uFill>
                  <a:solidFill>
                    <a:srgbClr val="000000"/>
                  </a:solidFill>
                </a:u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将会大大改善我们的学习条件</a:t>
            </a:r>
            <a:r>
              <a:rPr lang="en-US" altLang="zh-CN" sz="2200" u="dotted">
                <a:solidFill>
                  <a:srgbClr val="000000"/>
                </a:solidFill>
                <a:uFill>
                  <a:solidFill>
                    <a:srgbClr val="000000"/>
                  </a:solidFill>
                </a:u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我们知道</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今天我们接受的不仅仅是物质上的捐赠和支持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更重要的是接受了一种鼓励、一种鞭策。这种精神力量将激励我们更加努力地学习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楷体" pitchFamily="49" charset="-122"/>
                <a:cs typeface="Times New Roman" pitchFamily="18" charset="0"/>
              </a:rPr>
              <a:t>以更优异的成绩回报社会。</a:t>
            </a:r>
            <a:r>
              <a:rPr lang="en-US" altLang="zh-CN" sz="2200">
                <a:solidFill>
                  <a:srgbClr val="000000"/>
                </a:solidFill>
                <a:latin typeface="Times New Roman" pitchFamily="18" charset="0"/>
                <a:cs typeface="Times New Roman" pitchFamily="18" charset="0"/>
              </a:rPr>
              <a:t> </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ea typeface="楷体" pitchFamily="49" charset="-122"/>
                <a:cs typeface="Times New Roman" pitchFamily="18" charset="0"/>
              </a:rPr>
              <a:t>最后</a:t>
            </a:r>
            <a:r>
              <a:rPr lang="en-US" altLang="zh-CN" sz="2200">
                <a:solidFill>
                  <a:srgbClr val="000000"/>
                </a:solidFill>
                <a:latin typeface="Times New Roman" pitchFamily="18" charset="0"/>
                <a:cs typeface="Times New Roman" pitchFamily="18" charset="0"/>
              </a:rPr>
              <a:t>,</a:t>
            </a:r>
            <a:r>
              <a:rPr lang="zh-CN" altLang="zh-CN" sz="2200" u="dotted">
                <a:solidFill>
                  <a:srgbClr val="000000"/>
                </a:solidFill>
                <a:uFill>
                  <a:solidFill>
                    <a:srgbClr val="000000"/>
                  </a:solidFill>
                </a:uFill>
                <a:latin typeface="NEU-BZ-S92"/>
                <a:ea typeface="方正启体简体" panose="03000509000000000000" pitchFamily="65" charset="-122"/>
                <a:cs typeface="Times New Roman" pitchFamily="18" charset="0"/>
              </a:rPr>
              <a:t>我谨代表全体同学向华南大学表示崇高的敬意和由衷的感谢。</a:t>
            </a:r>
            <a:r>
              <a:rPr lang="en-US" altLang="zh-CN" sz="2200" u="dotted">
                <a:solidFill>
                  <a:srgbClr val="000000"/>
                </a:solidFill>
                <a:uFill>
                  <a:solidFill>
                    <a:srgbClr val="000000"/>
                  </a:solidFill>
                </a:u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3" name="矩形 2"/>
          <p:cNvSpPr>
            <a:spLocks noChangeAspect="1"/>
          </p:cNvSpPr>
          <p:nvPr/>
        </p:nvSpPr>
        <p:spPr>
          <a:xfrm>
            <a:off x="508000" y="1423167"/>
            <a:ext cx="1770036" cy="459741"/>
          </a:xfrm>
          <a:prstGeom prst="rect">
            <a:avLst/>
          </a:prstGeom>
        </p:spPr>
        <p:txBody>
          <a:bodyPr wrap="none">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smtClean="0">
                <a:solidFill>
                  <a:srgbClr val="FF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5" name="矩形 4"/>
          <p:cNvSpPr>
            <a:spLocks noChangeAspect="1"/>
          </p:cNvSpPr>
          <p:nvPr/>
        </p:nvSpPr>
        <p:spPr>
          <a:xfrm>
            <a:off x="508000" y="5587330"/>
            <a:ext cx="8128000" cy="866006"/>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Times New Roman" pitchFamily="18" charset="0"/>
                <a:ea typeface="仿宋" pitchFamily="49" charset="-122"/>
                <a:cs typeface="Times New Roman" pitchFamily="18" charset="0"/>
              </a:rPr>
              <a:t>称呼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格式</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Times New Roman" pitchFamily="18" charset="0"/>
                <a:ea typeface="仿宋" pitchFamily="49" charset="-122"/>
                <a:cs typeface="Times New Roman" pitchFamily="18" charset="0"/>
              </a:rPr>
              <a:t>对到来欢迎</a:t>
            </a:r>
            <a:r>
              <a:rPr lang="en-US" altLang="zh-CN" sz="2200">
                <a:solidFill>
                  <a:srgbClr val="000000"/>
                </a:solidFill>
                <a:latin typeface="Times New Roman" pitchFamily="18" charset="0"/>
                <a:cs typeface="Times New Roman" pitchFamily="18" charset="0"/>
              </a:rPr>
              <a:t>;(3)</a:t>
            </a:r>
            <a:r>
              <a:rPr lang="zh-CN" altLang="zh-CN" sz="2200">
                <a:solidFill>
                  <a:srgbClr val="000000"/>
                </a:solidFill>
                <a:latin typeface="Times New Roman" pitchFamily="18" charset="0"/>
                <a:ea typeface="仿宋" pitchFamily="49" charset="-122"/>
                <a:cs typeface="Times New Roman" pitchFamily="18" charset="0"/>
              </a:rPr>
              <a:t>对捐赠感谢</a:t>
            </a:r>
            <a:r>
              <a:rPr lang="en-US" altLang="zh-CN" sz="2200">
                <a:solidFill>
                  <a:srgbClr val="000000"/>
                </a:solidFill>
                <a:latin typeface="Times New Roman" pitchFamily="18" charset="0"/>
                <a:cs typeface="Times New Roman" pitchFamily="18" charset="0"/>
              </a:rPr>
              <a:t>;(4)</a:t>
            </a:r>
            <a:r>
              <a:rPr lang="zh-CN" altLang="zh-CN" sz="2200">
                <a:solidFill>
                  <a:srgbClr val="000000"/>
                </a:solidFill>
                <a:latin typeface="Times New Roman" pitchFamily="18" charset="0"/>
                <a:ea typeface="仿宋" pitchFamily="49" charset="-122"/>
                <a:cs typeface="Times New Roman" pitchFamily="18" charset="0"/>
              </a:rPr>
              <a:t>表达向对方学习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争取成才的决心</a:t>
            </a:r>
            <a:r>
              <a:rPr lang="en-US" altLang="zh-CN" sz="2200">
                <a:solidFill>
                  <a:srgbClr val="000000"/>
                </a:solidFill>
                <a:latin typeface="Times New Roman" pitchFamily="18" charset="0"/>
                <a:cs typeface="Times New Roman" pitchFamily="18" charset="0"/>
              </a:rPr>
              <a:t>;(5)</a:t>
            </a:r>
            <a:r>
              <a:rPr lang="zh-CN" altLang="zh-CN" sz="2200">
                <a:solidFill>
                  <a:srgbClr val="000000"/>
                </a:solidFill>
                <a:latin typeface="Times New Roman" pitchFamily="18" charset="0"/>
                <a:ea typeface="仿宋" pitchFamily="49" charset="-122"/>
                <a:cs typeface="Times New Roman" pitchFamily="18" charset="0"/>
              </a:rPr>
              <a:t>再次表示感谢。</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split dir="in"/>
      </p:transition>
    </mc:Choice>
    <mc:Fallback>
      <p:transition spd="slow">
        <p:split dir="in"/>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61</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5" name="矩形 4"/>
          <p:cNvSpPr>
            <a:spLocks noChangeAspect="1"/>
          </p:cNvSpPr>
          <p:nvPr/>
        </p:nvSpPr>
        <p:spPr>
          <a:xfrm>
            <a:off x="508000" y="1384517"/>
            <a:ext cx="8128000" cy="535685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三、颁奖词</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颁奖词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应对获奖者的主要事迹作最准确的陈述与评价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对其获奖的社会意义作最精辟的宣示。对文体语言的要求是感性和理性结合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述说要紧扣重点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亲切流畅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富于感性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评说要既典雅庄重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又富于鼓动性。</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(2011·</a:t>
            </a:r>
            <a:r>
              <a:rPr lang="zh-CN" altLang="zh-CN" sz="2200">
                <a:solidFill>
                  <a:srgbClr val="000000"/>
                </a:solidFill>
                <a:latin typeface="Times New Roman" pitchFamily="18" charset="0"/>
                <a:ea typeface="楷体" pitchFamily="49" charset="-122"/>
                <a:cs typeface="Times New Roman" pitchFamily="18" charset="0"/>
              </a:rPr>
              <a:t>湖北卷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某中学文学社举办</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感动心灵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我最崇敬的课文人物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评选活动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请从入选的蔺相如和刘和珍中任选一位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为其写一则颁奖词。要求</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请先将所选人物姓名写在答题卡上</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然后写颁奖词</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符合人物特征</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语言表达生动、连贯、得体</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④</a:t>
            </a:r>
            <a:r>
              <a:rPr lang="zh-CN" altLang="zh-CN" sz="2200">
                <a:solidFill>
                  <a:srgbClr val="000000"/>
                </a:solidFill>
                <a:latin typeface="Times New Roman" pitchFamily="18" charset="0"/>
                <a:cs typeface="Times New Roman" pitchFamily="18" charset="0"/>
              </a:rPr>
              <a:t>至少运用一种修辞手法。</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蔺相如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身为门客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胆识超强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完璧归赵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智勇无双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渑池赴会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舌战群狼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位超廉颇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忍辱避让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国家为先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如海器量。伟哉蔺相如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千秋美名扬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7" name="矩形 6"/>
          <p:cNvSpPr/>
          <p:nvPr/>
        </p:nvSpPr>
        <p:spPr>
          <a:xfrm>
            <a:off x="284416" y="5441405"/>
            <a:ext cx="8575168" cy="12109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62</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3" name="矩形 2"/>
          <p:cNvSpPr>
            <a:spLocks noChangeAspect="1"/>
          </p:cNvSpPr>
          <p:nvPr/>
        </p:nvSpPr>
        <p:spPr>
          <a:xfrm>
            <a:off x="508000" y="2310467"/>
            <a:ext cx="8128000" cy="2491067"/>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本题就题型来说体现了社会的热点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就内容看是课外的社会热点与课内知识运用的完美结合。首先要果断地选择自己较熟悉的人物</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特别是人物的事迹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如蔺相如完璧归赵、渑池赴会、忍让廉颇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刘和珍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始终微笑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为了国家的前途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真的猛士</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。拟写答案时要注意这些事迹如何体现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感动心灵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怎样体现</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我最崇敬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才更有感染力。语言要生动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至少运用一种修辞手法。</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strips dir="rd"/>
      </p:transition>
    </mc:Choice>
    <mc:Fallback>
      <p:transition spd="slow">
        <p:strips dir="rd"/>
      </p:transition>
    </mc:Fallback>
  </mc:AlternateContent>
  <p:timing/>
</p:sld>
</file>

<file path=ppt/slides/slide6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63</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4" name="矩形 3"/>
          <p:cNvSpPr>
            <a:spLocks noChangeAspect="1"/>
          </p:cNvSpPr>
          <p:nvPr/>
        </p:nvSpPr>
        <p:spPr>
          <a:xfrm>
            <a:off x="508000" y="2114868"/>
            <a:ext cx="8128000" cy="2882264"/>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四、串台词</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所谓串台词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就是串联节目和主题、节目与节目的简短语句。串台词的主要作用是在节目之间承上启下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寥寥数语穿针引线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画龙点睛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在突出主题、把握节目基调和调动观众情绪等方面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有着不可替代的作用。写串台词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要抓住节目特点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写出特色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语言精辟有力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文采斐然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内涵深刻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亲切自然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上下贯通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要有现场感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语言亲切生动。</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pull dir="u"/>
      </p:transition>
    </mc:Choice>
    <mc:Fallback>
      <p:transition spd="slow">
        <p:pull dir="u"/>
      </p:transition>
    </mc:Fallback>
  </mc:AlternateContent>
  <p:timing/>
</p:sld>
</file>

<file path=ppt/slides/slide6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64</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3" name="矩形 2"/>
          <p:cNvSpPr>
            <a:spLocks noChangeAspect="1"/>
          </p:cNvSpPr>
          <p:nvPr/>
        </p:nvSpPr>
        <p:spPr>
          <a:xfrm>
            <a:off x="508000" y="1442672"/>
            <a:ext cx="8128000" cy="4949047"/>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(2011·</a:t>
            </a:r>
            <a:r>
              <a:rPr lang="zh-CN" altLang="zh-CN" sz="2200">
                <a:solidFill>
                  <a:srgbClr val="000000"/>
                </a:solidFill>
                <a:latin typeface="Times New Roman" pitchFamily="18" charset="0"/>
                <a:ea typeface="楷体" pitchFamily="49" charset="-122"/>
                <a:cs typeface="Times New Roman" pitchFamily="18" charset="0"/>
              </a:rPr>
              <a:t>广东卷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班上举行节日文化主题班会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李明同学先介绍了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元宵节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正月十五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接下来韩梅同学将介绍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中秋节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这时班会主持人需要说一段话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将前后两位同学的节日介绍串联起来。请你为班会主持人写一段这样的话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要求衔接自然、语意连贯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不少于</a:t>
            </a:r>
            <a:r>
              <a:rPr lang="en-US" altLang="zh-CN" sz="2200">
                <a:solidFill>
                  <a:srgbClr val="000000"/>
                </a:solidFill>
                <a:latin typeface="Times New Roman" pitchFamily="18" charset="0"/>
                <a:cs typeface="Times New Roman" pitchFamily="18" charset="0"/>
              </a:rPr>
              <a:t>60</a:t>
            </a:r>
            <a:r>
              <a:rPr lang="zh-CN" altLang="zh-CN" sz="2200">
                <a:solidFill>
                  <a:srgbClr val="000000"/>
                </a:solidFill>
                <a:latin typeface="Times New Roman" pitchFamily="18" charset="0"/>
                <a:cs typeface="Times New Roman" pitchFamily="18" charset="0"/>
              </a:rPr>
              <a:t>字</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含标点符号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NEU-BZ-S92"/>
                <a:ea typeface="方正启体简体" panose="03000509000000000000" pitchFamily="65" charset="-122"/>
                <a:cs typeface="Times New Roman" pitchFamily="18" charset="0"/>
              </a:rPr>
              <a:t>每逢佳节倍思亲。无论是团圆甜美的元宵</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还是圆如明月的月饼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都无法化解游子的羁旅愁思。重温了李明介绍的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元宵节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下面再由韩梅引领我们去回味那寄予了无限思念之情的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中秋节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NEU-BZ-S92"/>
                <a:ea typeface="方正启体简体" panose="03000509000000000000" pitchFamily="65" charset="-122"/>
                <a:cs typeface="Times New Roman" pitchFamily="18" charset="0"/>
              </a:rPr>
              <a:t>亲爱的同学们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中华传统节日意蕴丰富。李明介绍的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元宵节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寄予了人们对一元复始、大地回春的期盼</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下面再由韩梅同学为我们展示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中秋节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中蕴含的浓浓的思乡之情、团圆之意。</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7" name="矩形 6"/>
          <p:cNvSpPr/>
          <p:nvPr/>
        </p:nvSpPr>
        <p:spPr>
          <a:xfrm>
            <a:off x="179512" y="3514151"/>
            <a:ext cx="8575168" cy="28775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cut thruBlk="1"/>
      </p:transition>
    </mc:Choice>
    <mc:Fallback>
      <p:transition spd="slow">
        <p:cut thruBlk="1"/>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65</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4" name="矩形 3"/>
          <p:cNvSpPr>
            <a:spLocks noChangeAspect="1"/>
          </p:cNvSpPr>
          <p:nvPr/>
        </p:nvSpPr>
        <p:spPr>
          <a:xfrm>
            <a:off x="508000" y="2521133"/>
            <a:ext cx="8128000" cy="2069734"/>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拟写串台词时应首先明确串台词的作用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cs typeface="宋体" pitchFamily="2" charset="-122"/>
              </a:rPr>
              <a:t>①</a:t>
            </a:r>
            <a:r>
              <a:rPr lang="zh-CN" altLang="zh-CN" sz="2200">
                <a:solidFill>
                  <a:srgbClr val="000000"/>
                </a:solidFill>
                <a:latin typeface="Times New Roman" pitchFamily="18" charset="0"/>
                <a:ea typeface="仿宋" pitchFamily="49" charset="-122"/>
                <a:cs typeface="Times New Roman" pitchFamily="18" charset="0"/>
              </a:rPr>
              <a:t>承上启下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上串下联</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cs typeface="宋体" pitchFamily="2" charset="-122"/>
              </a:rPr>
              <a:t>②</a:t>
            </a:r>
            <a:r>
              <a:rPr lang="zh-CN" altLang="zh-CN" sz="2200">
                <a:solidFill>
                  <a:srgbClr val="000000"/>
                </a:solidFill>
                <a:latin typeface="Times New Roman" pitchFamily="18" charset="0"/>
                <a:ea typeface="仿宋" pitchFamily="49" charset="-122"/>
                <a:cs typeface="Times New Roman" pitchFamily="18" charset="0"/>
              </a:rPr>
              <a:t>画龙点睛</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突出主题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把握基调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增强信息量和调动听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众情绪。因此解答本题时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在内容上应涉及前后两位同学所讲的内容</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能突出</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节日文化</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这一主题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语言方面则应做到得体、连贯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富于文化色彩。</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strips/>
      </p:transition>
    </mc:Choice>
    <mc:Fallback>
      <p:transition spd="slow">
        <p:strips/>
      </p:transition>
    </mc:Fallback>
  </mc:AlternateContent>
  <p:timing/>
</p:sld>
</file>

<file path=ppt/slides/slide6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66</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4" name="矩形 3"/>
          <p:cNvSpPr>
            <a:spLocks noChangeAspect="1"/>
          </p:cNvSpPr>
          <p:nvPr/>
        </p:nvSpPr>
        <p:spPr>
          <a:xfrm>
            <a:off x="508000" y="1628800"/>
            <a:ext cx="8128000" cy="3325526"/>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五、宣传语</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宣传语包括标语、海报、广告词、提示语、推介语等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带有较明确的目的性和功用性</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表达必须言简意赅</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通俗凝练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易懂易记。</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(2015·</a:t>
            </a:r>
            <a:r>
              <a:rPr lang="zh-CN" altLang="zh-CN" sz="2200">
                <a:solidFill>
                  <a:srgbClr val="000000"/>
                </a:solidFill>
                <a:latin typeface="Times New Roman" pitchFamily="18" charset="0"/>
                <a:ea typeface="楷体" pitchFamily="49" charset="-122"/>
                <a:cs typeface="Times New Roman" pitchFamily="18" charset="0"/>
              </a:rPr>
              <a:t>四川卷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创业、创新是时代的呼唤。请拟写一则宣传语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倡导同学们升入大学后积极参与创业、创新活动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培养创业、创新能力。要求</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紧扣宣传目的</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运用比喻手法</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不超过</a:t>
            </a:r>
            <a:r>
              <a:rPr lang="en-US" altLang="zh-CN" sz="2200">
                <a:solidFill>
                  <a:srgbClr val="000000"/>
                </a:solidFill>
                <a:latin typeface="Times New Roman" pitchFamily="18" charset="0"/>
                <a:cs typeface="Times New Roman" pitchFamily="18" charset="0"/>
              </a:rPr>
              <a:t>40</a:t>
            </a:r>
            <a:r>
              <a:rPr lang="zh-CN" altLang="zh-CN" sz="2200">
                <a:solidFill>
                  <a:srgbClr val="000000"/>
                </a:solidFill>
                <a:latin typeface="Times New Roman" pitchFamily="18" charset="0"/>
                <a:cs typeface="Times New Roman" pitchFamily="18" charset="0"/>
              </a:rPr>
              <a:t>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参考答案</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创业是青春的火炬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创新是创业的翅膀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用创业点燃创新梦想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用创新放飞人生希望。</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3" name="矩形 2"/>
          <p:cNvSpPr>
            <a:spLocks noChangeAspect="1"/>
          </p:cNvSpPr>
          <p:nvPr/>
        </p:nvSpPr>
        <p:spPr>
          <a:xfrm>
            <a:off x="508000" y="4892708"/>
            <a:ext cx="8128000" cy="850939"/>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题目要求运用比喻手法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宣传语要语言凝练</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有气势</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最好两句对偶。特别注意字数限制。</a:t>
            </a:r>
            <a:endParaRPr lang="zh-CN" altLang="zh-CN" sz="2200">
              <a:solidFill>
                <a:srgbClr val="000000"/>
              </a:solidFill>
              <a:effectLst/>
              <a:latin typeface="NEU-BZ-S92"/>
              <a:ea typeface="方正书宋_GBK" pitchFamily="65" charset="-122"/>
              <a:cs typeface="Times New Roman" pitchFamily="18" charset="0"/>
            </a:endParaRPr>
          </a:p>
        </p:txBody>
      </p:sp>
      <p:sp>
        <p:nvSpPr>
          <p:cNvPr id="8" name="矩形 7"/>
          <p:cNvSpPr/>
          <p:nvPr/>
        </p:nvSpPr>
        <p:spPr>
          <a:xfrm>
            <a:off x="179512" y="4077072"/>
            <a:ext cx="8575168" cy="8335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91360" y="4943695"/>
            <a:ext cx="8575168" cy="8335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fade thruBlk="1"/>
      </p:transition>
    </mc:Choice>
    <mc:Fallback>
      <p:transition spd="slow">
        <p:fade thruBlk="1"/>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Lst>
  </p:timing>
</p:sld>
</file>

<file path=ppt/slides/slide6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67</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3" name="矩形 2"/>
          <p:cNvSpPr>
            <a:spLocks noChangeAspect="1"/>
          </p:cNvSpPr>
          <p:nvPr/>
        </p:nvSpPr>
        <p:spPr>
          <a:xfrm>
            <a:off x="508000" y="2513599"/>
            <a:ext cx="8128000" cy="208480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六、贺词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祝福语</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贺词是单位、团体或个人应邀参加某一重大会议或活动时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表示对主人的祝贺、感谢之意的话。祝福语是对人们的美好祝福的语句。这类短文多用在节日、宴会和特定的场合。要对他人的工作成就等予以赞扬</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语言要诚恳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言辞要简明。</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randomBar/>
      </p:transition>
    </mc:Choice>
    <mc:Fallback>
      <p:transition spd="slow">
        <p:randomBar/>
      </p:transition>
    </mc:Fallback>
  </mc:AlternateContent>
  <p:timing/>
</p:sld>
</file>

<file path=ppt/slides/slide6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68</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4" name="矩形 3"/>
          <p:cNvSpPr>
            <a:spLocks noChangeAspect="1"/>
          </p:cNvSpPr>
          <p:nvPr/>
        </p:nvSpPr>
        <p:spPr>
          <a:xfrm>
            <a:off x="508000" y="1618409"/>
            <a:ext cx="8128000" cy="3731791"/>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(2012·</a:t>
            </a:r>
            <a:r>
              <a:rPr lang="zh-CN" altLang="zh-CN" sz="2200">
                <a:solidFill>
                  <a:srgbClr val="000000"/>
                </a:solidFill>
                <a:latin typeface="Times New Roman" pitchFamily="18" charset="0"/>
                <a:ea typeface="楷体" pitchFamily="49" charset="-122"/>
                <a:cs typeface="Times New Roman" pitchFamily="18" charset="0"/>
              </a:rPr>
              <a:t>天津卷</a:t>
            </a:r>
            <a:r>
              <a:rPr lang="en-US" altLang="zh-CN" sz="2200">
                <a:solidFill>
                  <a:srgbClr val="000000"/>
                </a:solidFill>
                <a:latin typeface="Times New Roman" pitchFamily="18" charset="0"/>
                <a:cs typeface="Times New Roman" pitchFamily="18" charset="0"/>
              </a:rPr>
              <a:t>)SOS</a:t>
            </a:r>
            <a:r>
              <a:rPr lang="zh-CN" altLang="zh-CN" sz="2200">
                <a:solidFill>
                  <a:srgbClr val="000000"/>
                </a:solidFill>
                <a:latin typeface="Times New Roman" pitchFamily="18" charset="0"/>
                <a:cs typeface="Times New Roman" pitchFamily="18" charset="0"/>
              </a:rPr>
              <a:t>儿童村是一个以家庭方式抚养孤儿的国际慈善组织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天津儿童村是我国首批建立且规模最大的一个。儿童村中每个</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都有一个</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妈妈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她既要照料七八个孩子的生活</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还要承担起教育的责任。妈妈们用青春和无私的爱</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使一个个孤儿享受到家的温暖。</a:t>
            </a:r>
            <a:r>
              <a:rPr lang="en-US" altLang="zh-CN" sz="2200">
                <a:solidFill>
                  <a:srgbClr val="000000"/>
                </a:solidFill>
                <a:latin typeface="Times New Roman" pitchFamily="18" charset="0"/>
                <a:cs typeface="Times New Roman" pitchFamily="18" charset="0"/>
              </a:rPr>
              <a:t>6</a:t>
            </a:r>
            <a:r>
              <a:rPr lang="zh-CN" altLang="zh-CN" sz="2200">
                <a:solidFill>
                  <a:srgbClr val="000000"/>
                </a:solidFill>
                <a:latin typeface="Times New Roman" pitchFamily="18" charset="0"/>
                <a:cs typeface="Times New Roman" pitchFamily="18" charset="0"/>
              </a:rPr>
              <a:t>月</a:t>
            </a:r>
            <a:r>
              <a:rPr lang="en-US" altLang="zh-CN" sz="2200">
                <a:solidFill>
                  <a:srgbClr val="000000"/>
                </a:solidFill>
                <a:latin typeface="Times New Roman" pitchFamily="18" charset="0"/>
                <a:cs typeface="Times New Roman" pitchFamily="18" charset="0"/>
              </a:rPr>
              <a:t>23</a:t>
            </a:r>
            <a:r>
              <a:rPr lang="zh-CN" altLang="zh-CN" sz="2200">
                <a:solidFill>
                  <a:srgbClr val="000000"/>
                </a:solidFill>
                <a:latin typeface="Times New Roman" pitchFamily="18" charset="0"/>
                <a:cs typeface="Times New Roman" pitchFamily="18" charset="0"/>
              </a:rPr>
              <a:t>日是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国际</a:t>
            </a:r>
            <a:r>
              <a:rPr lang="en-US" altLang="zh-CN" sz="2200">
                <a:solidFill>
                  <a:srgbClr val="000000"/>
                </a:solidFill>
                <a:latin typeface="Times New Roman" pitchFamily="18" charset="0"/>
                <a:cs typeface="Times New Roman" pitchFamily="18" charset="0"/>
              </a:rPr>
              <a:t>SOS</a:t>
            </a:r>
            <a:r>
              <a:rPr lang="zh-CN" altLang="zh-CN" sz="2200">
                <a:solidFill>
                  <a:srgbClr val="000000"/>
                </a:solidFill>
                <a:latin typeface="Times New Roman" pitchFamily="18" charset="0"/>
                <a:cs typeface="Times New Roman" pitchFamily="18" charset="0"/>
              </a:rPr>
              <a:t>儿童村日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请你写一段话</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向儿童村妈妈表示敬意和祝福。要求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感情真挚</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至少使用一种修辞手法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不超过</a:t>
            </a:r>
            <a:r>
              <a:rPr lang="en-US" altLang="zh-CN" sz="2200">
                <a:solidFill>
                  <a:srgbClr val="000000"/>
                </a:solidFill>
                <a:latin typeface="Times New Roman" pitchFamily="18" charset="0"/>
                <a:cs typeface="Times New Roman" pitchFamily="18" charset="0"/>
              </a:rPr>
              <a:t>48</a:t>
            </a:r>
            <a:r>
              <a:rPr lang="zh-CN" altLang="zh-CN" sz="2200">
                <a:solidFill>
                  <a:srgbClr val="000000"/>
                </a:solidFill>
                <a:latin typeface="Times New Roman" pitchFamily="18" charset="0"/>
                <a:cs typeface="Times New Roman" pitchFamily="18" charset="0"/>
              </a:rPr>
              <a:t>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你们无私的真爱就像温暖的阳光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洒向儿童村的孩子。你们是最伟大的母亲</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祝愿你们健康幸福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3" name="矩形 2"/>
          <p:cNvSpPr>
            <a:spLocks noChangeAspect="1"/>
          </p:cNvSpPr>
          <p:nvPr/>
        </p:nvSpPr>
        <p:spPr>
          <a:xfrm>
            <a:off x="508000" y="5303974"/>
            <a:ext cx="8128000" cy="850939"/>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表达要符合内容和修辞两个方面的要求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同时</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要注意字数的限制。</a:t>
            </a:r>
            <a:endParaRPr lang="zh-CN" altLang="zh-CN" sz="2200">
              <a:solidFill>
                <a:srgbClr val="000000"/>
              </a:solidFill>
              <a:effectLst/>
              <a:latin typeface="NEU-BZ-S92"/>
              <a:ea typeface="方正书宋_GBK" pitchFamily="65" charset="-122"/>
              <a:cs typeface="Times New Roman" pitchFamily="18" charset="0"/>
            </a:endParaRPr>
          </a:p>
        </p:txBody>
      </p:sp>
      <p:sp>
        <p:nvSpPr>
          <p:cNvPr id="8" name="矩形 7"/>
          <p:cNvSpPr/>
          <p:nvPr/>
        </p:nvSpPr>
        <p:spPr>
          <a:xfrm>
            <a:off x="364898" y="4498729"/>
            <a:ext cx="8575168" cy="8335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64898" y="5373216"/>
            <a:ext cx="8575168" cy="8335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Lst>
  </p:timing>
</p:sld>
</file>

<file path=ppt/slides/slide6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69</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3" name="矩形 2"/>
          <p:cNvSpPr>
            <a:spLocks noChangeAspect="1"/>
          </p:cNvSpPr>
          <p:nvPr/>
        </p:nvSpPr>
        <p:spPr>
          <a:xfrm>
            <a:off x="508000" y="1548975"/>
            <a:ext cx="8128000" cy="454432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七、访谈</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访谈就是专门记述访问某一具有特定新闻价值的人物、事件、问题和概貌的一种新闻文体。一般说来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访谈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是记者或通讯员带着一个比较明确的采访目的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到现场对有关方面的人、事、问题、概貌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进行专门的采访。</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(2013·</a:t>
            </a:r>
            <a:r>
              <a:rPr lang="zh-CN" altLang="zh-CN" sz="2200">
                <a:solidFill>
                  <a:srgbClr val="000000"/>
                </a:solidFill>
                <a:latin typeface="Times New Roman" pitchFamily="18" charset="0"/>
                <a:ea typeface="楷体" pitchFamily="49" charset="-122"/>
                <a:cs typeface="Times New Roman" pitchFamily="18" charset="0"/>
              </a:rPr>
              <a:t>四川卷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校学生会拟开展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如何与陌生人交往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的主题活动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为学习交往经验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将对某老师进行访谈</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请你设计三个访谈问题。</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要求</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紧扣访谈目的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问题步步深入</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语言表达简明、得体。</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NEU-BZ-S92"/>
                <a:ea typeface="方正启体简体" panose="03000509000000000000" pitchFamily="65" charset="-122"/>
                <a:cs typeface="Times New Roman" pitchFamily="18" charset="0"/>
              </a:rPr>
              <a:t>在与陌生人的交往中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您印象最深的事是什么</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NEU-BZ-S92"/>
                <a:ea typeface="方正启体简体" panose="03000509000000000000" pitchFamily="65" charset="-122"/>
                <a:cs typeface="Times New Roman" pitchFamily="18" charset="0"/>
              </a:rPr>
              <a:t>从这些事例中</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您总结出了哪些与陌生人交往的技巧</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3048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(3)</a:t>
            </a:r>
            <a:r>
              <a:rPr lang="zh-CN" altLang="zh-CN" sz="2200">
                <a:solidFill>
                  <a:srgbClr val="000000"/>
                </a:solidFill>
                <a:latin typeface="NEU-BZ-S92"/>
                <a:ea typeface="方正启体简体" panose="03000509000000000000" pitchFamily="65" charset="-122"/>
                <a:cs typeface="Times New Roman" pitchFamily="18" charset="0"/>
              </a:rPr>
              <a:t>为帮助我们更好地与陌生人交往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您还有哪些建议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7" name="矩形 6"/>
          <p:cNvSpPr/>
          <p:nvPr/>
        </p:nvSpPr>
        <p:spPr>
          <a:xfrm>
            <a:off x="395536" y="4807542"/>
            <a:ext cx="8575168" cy="14297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pull/>
      </p:transition>
    </mc:Choice>
    <mc:Fallback>
      <p:transition spd="slow">
        <p:pull/>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70</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4" name="矩形 3"/>
          <p:cNvSpPr>
            <a:spLocks noChangeAspect="1"/>
          </p:cNvSpPr>
          <p:nvPr/>
        </p:nvSpPr>
        <p:spPr>
          <a:xfrm>
            <a:off x="508000" y="2724265"/>
            <a:ext cx="8128000" cy="1663469"/>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这是个开放性的题目</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首先要理解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如何与陌生人交往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中的关键词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如何</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的含义</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即提问的重点是交往的方法、技巧等方面</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其次要注意三个访谈问题要</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步步深入</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的要求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即后一问题是对前一问题的深化。</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strips dir="ru"/>
      </p:transition>
    </mc:Choice>
    <mc:Fallback>
      <p:transition spd="slow">
        <p:strips dir="ru"/>
      </p:transition>
    </mc:Fallback>
  </mc:AlternateContent>
  <p:timing/>
</p:sld>
</file>

<file path=ppt/slides/slide7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71</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4" name="矩形 3"/>
          <p:cNvSpPr>
            <a:spLocks noChangeAspect="1"/>
          </p:cNvSpPr>
          <p:nvPr/>
        </p:nvSpPr>
        <p:spPr>
          <a:xfrm>
            <a:off x="508000" y="1548975"/>
            <a:ext cx="8128000" cy="454432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八、短信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Arial" pitchFamily="34" charset="0"/>
                <a:ea typeface="黑体" panose="02010609060101010101" pitchFamily="49" charset="-122"/>
                <a:cs typeface="Times New Roman" pitchFamily="18" charset="0"/>
              </a:rPr>
              <a:t>书信</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短信是伴随手机的广泛应用而产生的一种实用短文</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不强调鲜明的文体意识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更注重语言的生动活泼和内容的准确生动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内容可短可长。</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(2015·</a:t>
            </a:r>
            <a:r>
              <a:rPr lang="zh-CN" altLang="zh-CN" sz="2200">
                <a:solidFill>
                  <a:srgbClr val="000000"/>
                </a:solidFill>
                <a:latin typeface="Times New Roman" pitchFamily="18" charset="0"/>
                <a:ea typeface="楷体" pitchFamily="49" charset="-122"/>
                <a:cs typeface="Times New Roman" pitchFamily="18" charset="0"/>
              </a:rPr>
              <a:t>北京卷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乱涂乱贴、违禁吸烟、赛场京骂等不文明的现象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与首都形象极不相称。请针对社会上的某一种不文明现象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拟一条劝说短信。要求态度友善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语言幽默。文体不限。</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不超过</a:t>
            </a:r>
            <a:r>
              <a:rPr lang="en-US" altLang="zh-CN" sz="2200">
                <a:solidFill>
                  <a:srgbClr val="000000"/>
                </a:solidFill>
                <a:latin typeface="Times New Roman" pitchFamily="18" charset="0"/>
                <a:cs typeface="Times New Roman" pitchFamily="18" charset="0"/>
              </a:rPr>
              <a:t>150</a:t>
            </a:r>
            <a:r>
              <a:rPr lang="zh-CN" altLang="zh-CN" sz="2200">
                <a:solidFill>
                  <a:srgbClr val="000000"/>
                </a:solidFill>
                <a:latin typeface="Times New Roman" pitchFamily="18" charset="0"/>
                <a:cs typeface="Times New Roman" pitchFamily="18" charset="0"/>
              </a:rPr>
              <a:t>字</a:t>
            </a:r>
            <a:r>
              <a:rPr lang="en-US" altLang="zh-CN" sz="2200">
                <a:solidFill>
                  <a:srgbClr val="000000"/>
                </a:solidFill>
                <a:latin typeface="Times New Roman" pitchFamily="18" charset="0"/>
                <a:cs typeface="Times New Roman" pitchFamily="18" charset="0"/>
              </a:rPr>
              <a:t>)</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点上一根烟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燃掉的是健康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吸进的是危害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抽上一口香烟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吞进的是隐患</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吐出的是污染。别看香烟小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害人真不浅。自己受毒害</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连累一大片。香烟袅袅很酷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疾病缠绕很苦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烟瘾毒害蚀骨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污染环境无数。请勿违禁吸烟。</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7" name="矩形 6"/>
          <p:cNvSpPr/>
          <p:nvPr/>
        </p:nvSpPr>
        <p:spPr>
          <a:xfrm>
            <a:off x="284416" y="4426721"/>
            <a:ext cx="8575168" cy="16665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72</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3" name="矩形 2"/>
          <p:cNvSpPr>
            <a:spLocks noChangeAspect="1"/>
          </p:cNvSpPr>
          <p:nvPr/>
        </p:nvSpPr>
        <p:spPr>
          <a:xfrm>
            <a:off x="508000" y="2716732"/>
            <a:ext cx="8128000" cy="1678536"/>
          </a:xfrm>
          <a:prstGeom prst="rect">
            <a:avLst/>
          </a:prstGeom>
        </p:spPr>
        <p:txBody>
          <a:bodyPr>
            <a:spAutoFit/>
          </a:bodyPr>
          <a:lstStyle/>
          <a:p>
            <a:pPr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解答此题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首先要选择一种不文明现象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阐明自己的态度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说明不应这样做的原因</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揭示不文明现象的危害。可从题干中给出的</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乱涂乱贴</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违禁吸烟</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赛场京骂</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三种不文明现象中任选一种。需要注意的是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态度友善、语言幽默</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的要求。</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cover dir="r"/>
      </p:transition>
    </mc:Choice>
    <mc:Fallback>
      <p:transition spd="slow">
        <p:cover dir="r"/>
      </p:transition>
    </mc:Fallback>
  </mc:AlternateContent>
  <p:timing/>
</p:sld>
</file>

<file path=ppt/slides/slide7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73</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5" name="矩形 4"/>
          <p:cNvSpPr>
            <a:spLocks noChangeAspect="1"/>
          </p:cNvSpPr>
          <p:nvPr/>
        </p:nvSpPr>
        <p:spPr>
          <a:xfrm>
            <a:off x="508000" y="2513599"/>
            <a:ext cx="8128000" cy="2084801"/>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000000"/>
                </a:solidFill>
                <a:latin typeface="Arial" pitchFamily="34" charset="0"/>
                <a:ea typeface="黑体" panose="02010609060101010101" pitchFamily="49" charset="-122"/>
                <a:cs typeface="Times New Roman" pitchFamily="18" charset="0"/>
              </a:rPr>
              <a:t>九、点评</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000000"/>
                </a:solidFill>
                <a:latin typeface="Times New Roman" pitchFamily="18" charset="0"/>
                <a:cs typeface="Times New Roman" pitchFamily="18" charset="0"/>
              </a:rPr>
              <a:t>点评是对新闻事件或人物表达自己的观点和态度</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属议论文体。表达时一要抓住新闻的焦点所在</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二要抓关键词</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三要对其新闻意义或价值作合理挖掘生发</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四要观点鲜明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有理有据。语言的要求是准确严密</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有逻辑性。</a:t>
            </a:r>
            <a:endParaRPr lang="zh-CN" altLang="zh-CN" sz="2200">
              <a:solidFill>
                <a:srgbClr val="000000"/>
              </a:solidFill>
              <a:effectLst/>
              <a:latin typeface="NEU-BZ-S92"/>
              <a:ea typeface="方正书宋_GBK" pitchFamily="65" charset="-122"/>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blinds dir="vert"/>
      </p:transition>
    </mc:Choice>
    <mc:Fallback>
      <p:transition spd="slow">
        <p:blinds dir="vert"/>
      </p:transition>
    </mc:Fallback>
  </mc:AlternateContent>
  <p:timing/>
</p:sld>
</file>

<file path=ppt/slides/slide7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灯片编号占位符 1"/>
          <p:cNvSpPr>
            <a:spLocks noGrp="1"/>
          </p:cNvSpPr>
          <p:nvPr>
            <p:ph type="sldNum" sz="quarter" idx="4"/>
          </p:nvPr>
        </p:nvSpPr>
        <p:spPr/>
        <p:txBody>
          <a:bodyPr/>
          <a:lstStyle/>
          <a:p>
            <a:pPr algn="ctr"/>
            <a:r>
              <a:rPr lang="en-US" altLang="zh-CN" smtClean="0"/>
              <a:t>-</a:t>
            </a:r>
            <a:fld id="{4BF17FCF-D4DA-449D-A468-DDB7E43619E6}" type="slidenum">
              <a:rPr lang="zh-CN" altLang="en-US" smtClean="0"/>
              <a:t>74</a:t>
            </a:fld>
            <a:r>
              <a:rPr lang="en-US" altLang="zh-CN" smtClean="0"/>
              <a:t>-</a:t>
            </a:r>
            <a:endParaRPr lang="zh-CN" altLang="en-US"/>
          </a:p>
        </p:txBody>
      </p:sp>
      <p:sp>
        <p:nvSpPr>
          <p:cNvPr id="11" name="圆角矩形 10">
            <a:hlinkClick r:id="rId2" action="ppaction://hlinksldjump"/>
          </p:cNvPr>
          <p:cNvSpPr/>
          <p:nvPr/>
        </p:nvSpPr>
        <p:spPr>
          <a:xfrm>
            <a:off x="395536" y="1052512"/>
            <a:ext cx="472053"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一</a:t>
            </a:r>
            <a:endParaRPr lang="zh-CN" altLang="en-US" sz="1200">
              <a:solidFill>
                <a:schemeClr val="bg1">
                  <a:lumMod val="85000"/>
                </a:schemeClr>
              </a:solidFill>
              <a:latin typeface="+mj-ea"/>
              <a:ea typeface="+mj-ea"/>
            </a:endParaRPr>
          </a:p>
        </p:txBody>
      </p:sp>
      <p:sp>
        <p:nvSpPr>
          <p:cNvPr id="12" name="圆角矩形 11">
            <a:hlinkClick r:id="rId3" action="ppaction://hlinksldjump"/>
          </p:cNvPr>
          <p:cNvSpPr/>
          <p:nvPr/>
        </p:nvSpPr>
        <p:spPr>
          <a:xfrm>
            <a:off x="940427" y="1052512"/>
            <a:ext cx="471600" cy="2882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chemeClr val="bg1">
                    <a:lumMod val="85000"/>
                  </a:schemeClr>
                </a:solidFill>
                <a:latin typeface="+mj-ea"/>
                <a:ea typeface="+mj-ea"/>
              </a:rPr>
              <a:t>二</a:t>
            </a:r>
            <a:endParaRPr lang="zh-CN" altLang="en-US" sz="1200">
              <a:solidFill>
                <a:schemeClr val="bg1">
                  <a:lumMod val="85000"/>
                </a:schemeClr>
              </a:solidFill>
              <a:latin typeface="+mj-ea"/>
              <a:ea typeface="+mj-ea"/>
            </a:endParaRPr>
          </a:p>
        </p:txBody>
      </p:sp>
      <p:sp>
        <p:nvSpPr>
          <p:cNvPr id="13" name="圆角矩形 12">
            <a:hlinkClick r:id="rId4" action="ppaction://hlinksldjump"/>
          </p:cNvPr>
          <p:cNvSpPr/>
          <p:nvPr/>
        </p:nvSpPr>
        <p:spPr>
          <a:xfrm>
            <a:off x="1475656" y="1052736"/>
            <a:ext cx="945212" cy="288255"/>
          </a:xfrm>
          <a:prstGeom prst="roundRect">
            <a:avLst/>
          </a:prstGeom>
          <a:solidFill>
            <a:srgbClr val="FF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smtClean="0">
                <a:solidFill>
                  <a:srgbClr val="E75E22"/>
                </a:solidFill>
                <a:latin typeface="+mj-ea"/>
              </a:rPr>
              <a:t>重难特训</a:t>
            </a:r>
            <a:endParaRPr lang="zh-CN" altLang="en-US" sz="1200">
              <a:solidFill>
                <a:srgbClr val="E75E22"/>
              </a:solidFill>
              <a:latin typeface="+mj-ea"/>
            </a:endParaRPr>
          </a:p>
        </p:txBody>
      </p:sp>
      <p:sp>
        <p:nvSpPr>
          <p:cNvPr id="3" name="矩形 2"/>
          <p:cNvSpPr>
            <a:spLocks noChangeAspect="1"/>
          </p:cNvSpPr>
          <p:nvPr/>
        </p:nvSpPr>
        <p:spPr>
          <a:xfrm>
            <a:off x="508000" y="1425401"/>
            <a:ext cx="8128000" cy="3731791"/>
          </a:xfrm>
          <a:prstGeom prst="rect">
            <a:avLst/>
          </a:prstGeom>
        </p:spPr>
        <p:txBody>
          <a:bodyPr>
            <a:spAutoFit/>
          </a:bodyPr>
          <a:lstStyle/>
          <a:p>
            <a:pPr indent="266700" defTabSz="0">
              <a:lnSpc>
                <a:spcPct val="120000"/>
              </a:lnSpc>
              <a:spcAft>
                <a:spcPct val="0"/>
              </a:spcAft>
              <a:tabLst>
                <a:tab pos="1029335"/>
                <a:tab pos="1850390"/>
                <a:tab pos="2538095"/>
                <a:tab pos="3221990"/>
              </a:tabLst>
            </a:pPr>
            <a:r>
              <a:rPr lang="en-US" altLang="zh-CN" sz="2200">
                <a:solidFill>
                  <a:srgbClr val="000000"/>
                </a:solidFill>
                <a:latin typeface="Times New Roman" pitchFamily="18" charset="0"/>
                <a:cs typeface="Times New Roman" pitchFamily="18" charset="0"/>
              </a:rPr>
              <a:t>(2013·</a:t>
            </a:r>
            <a:r>
              <a:rPr lang="zh-CN" altLang="zh-CN" sz="2200">
                <a:solidFill>
                  <a:srgbClr val="000000"/>
                </a:solidFill>
                <a:latin typeface="Times New Roman" pitchFamily="18" charset="0"/>
                <a:ea typeface="楷体" pitchFamily="49" charset="-122"/>
                <a:cs typeface="Times New Roman" pitchFamily="18" charset="0"/>
              </a:rPr>
              <a:t>湖北卷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有媒体统计了诺贝尔文学奖得主莫言与作家郭敬明</a:t>
            </a:r>
            <a:r>
              <a:rPr lang="en-US" altLang="zh-CN" sz="2200">
                <a:solidFill>
                  <a:srgbClr val="000000"/>
                </a:solidFill>
                <a:latin typeface="Times New Roman" pitchFamily="18" charset="0"/>
                <a:cs typeface="Times New Roman" pitchFamily="18" charset="0"/>
              </a:rPr>
              <a:t>2012</a:t>
            </a:r>
            <a:r>
              <a:rPr lang="zh-CN" altLang="zh-CN" sz="2200">
                <a:solidFill>
                  <a:srgbClr val="000000"/>
                </a:solidFill>
                <a:latin typeface="Times New Roman" pitchFamily="18" charset="0"/>
                <a:cs typeface="Times New Roman" pitchFamily="18" charset="0"/>
              </a:rPr>
              <a:t>年度的作品总销量</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发现前者的总销量远低于后者。中国社会科学院发布的《中国文情报告</a:t>
            </a:r>
            <a:r>
              <a:rPr lang="en-US" altLang="zh-CN" sz="2200">
                <a:solidFill>
                  <a:srgbClr val="000000"/>
                </a:solidFill>
                <a:latin typeface="Times New Roman" pitchFamily="18" charset="0"/>
                <a:cs typeface="Times New Roman" pitchFamily="18" charset="0"/>
              </a:rPr>
              <a:t>(2012—2013)</a:t>
            </a:r>
            <a:r>
              <a:rPr lang="zh-CN" altLang="zh-CN" sz="2200">
                <a:solidFill>
                  <a:srgbClr val="000000"/>
                </a:solidFill>
                <a:latin typeface="Times New Roman" pitchFamily="18" charset="0"/>
                <a:cs typeface="Times New Roman" pitchFamily="18" charset="0"/>
              </a:rPr>
              <a:t>》显示</a:t>
            </a:r>
            <a:r>
              <a:rPr lang="en-US" altLang="zh-CN" sz="2200">
                <a:solidFill>
                  <a:srgbClr val="000000"/>
                </a:solidFill>
                <a:latin typeface="Times New Roman" pitchFamily="18" charset="0"/>
                <a:cs typeface="Times New Roman" pitchFamily="18" charset="0"/>
              </a:rPr>
              <a:t>,2012</a:t>
            </a:r>
            <a:r>
              <a:rPr lang="zh-CN" altLang="zh-CN" sz="2200">
                <a:solidFill>
                  <a:srgbClr val="000000"/>
                </a:solidFill>
                <a:latin typeface="Times New Roman" pitchFamily="18" charset="0"/>
                <a:cs typeface="Times New Roman" pitchFamily="18" charset="0"/>
              </a:rPr>
              <a:t>年度小说类图书的销量冠军仍然是郭敬明的作品。你如何看待这种现象</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cs typeface="Times New Roman" pitchFamily="18" charset="0"/>
              </a:rPr>
              <a:t>请简要点评。要求</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①</a:t>
            </a:r>
            <a:r>
              <a:rPr lang="zh-CN" altLang="zh-CN" sz="2200">
                <a:solidFill>
                  <a:srgbClr val="000000"/>
                </a:solidFill>
                <a:latin typeface="Times New Roman" pitchFamily="18" charset="0"/>
                <a:cs typeface="Times New Roman" pitchFamily="18" charset="0"/>
              </a:rPr>
              <a:t>观点明确</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②</a:t>
            </a:r>
            <a:r>
              <a:rPr lang="zh-CN" altLang="zh-CN" sz="2200">
                <a:solidFill>
                  <a:srgbClr val="000000"/>
                </a:solidFill>
                <a:latin typeface="Times New Roman" pitchFamily="18" charset="0"/>
                <a:cs typeface="Times New Roman" pitchFamily="18" charset="0"/>
              </a:rPr>
              <a:t>语言表达简明、得体</a:t>
            </a:r>
            <a:r>
              <a:rPr lang="en-US" altLang="zh-CN" sz="2200">
                <a:solidFill>
                  <a:srgbClr val="000000"/>
                </a:solidFill>
                <a:latin typeface="Times New Roman" pitchFamily="18" charset="0"/>
                <a:cs typeface="Times New Roman" pitchFamily="18" charset="0"/>
              </a:rPr>
              <a:t>;</a:t>
            </a:r>
            <a:r>
              <a:rPr lang="en-US" altLang="zh-CN" sz="2200">
                <a:solidFill>
                  <a:srgbClr val="000000"/>
                </a:solidFill>
                <a:latin typeface="宋体" pitchFamily="2" charset="-122"/>
                <a:ea typeface="方正书宋_GBK" pitchFamily="65" charset="-122"/>
                <a:cs typeface="Times New Roman" pitchFamily="18" charset="0"/>
              </a:rPr>
              <a:t>③</a:t>
            </a:r>
            <a:r>
              <a:rPr lang="zh-CN" altLang="zh-CN" sz="2200">
                <a:solidFill>
                  <a:srgbClr val="000000"/>
                </a:solidFill>
                <a:latin typeface="Times New Roman" pitchFamily="18" charset="0"/>
                <a:cs typeface="Times New Roman" pitchFamily="18" charset="0"/>
              </a:rPr>
              <a:t>不超过</a:t>
            </a:r>
            <a:r>
              <a:rPr lang="en-US" altLang="zh-CN" sz="2200">
                <a:solidFill>
                  <a:srgbClr val="000000"/>
                </a:solidFill>
                <a:latin typeface="Times New Roman" pitchFamily="18" charset="0"/>
                <a:cs typeface="Times New Roman" pitchFamily="18" charset="0"/>
              </a:rPr>
              <a:t>30</a:t>
            </a:r>
            <a:r>
              <a:rPr lang="zh-CN" altLang="zh-CN" sz="2200">
                <a:solidFill>
                  <a:srgbClr val="000000"/>
                </a:solidFill>
                <a:latin typeface="Times New Roman" pitchFamily="18" charset="0"/>
                <a:cs typeface="Times New Roman" pitchFamily="18" charset="0"/>
              </a:rPr>
              <a:t>字。</a:t>
            </a:r>
            <a:endParaRPr lang="zh-CN" altLang="zh-CN" sz="2200">
              <a:solidFill>
                <a:srgbClr val="000000"/>
              </a:solidFill>
              <a:latin typeface="NEU-BZ-S92"/>
              <a:ea typeface="方正书宋_GBK" pitchFamily="65" charset="-122"/>
              <a:cs typeface="Times New Roman" pitchFamily="18" charset="0"/>
            </a:endParaRPr>
          </a:p>
          <a:p>
            <a:pPr indent="2667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答案示例</a:t>
            </a:r>
            <a:r>
              <a:rPr lang="en-US" altLang="zh-CN" sz="2200">
                <a:solidFill>
                  <a:srgbClr val="FF0000"/>
                </a:solidFill>
                <a:latin typeface="Times New Roman" pitchFamily="18" charset="0"/>
                <a:cs typeface="Times New Roman" pitchFamily="18" charset="0"/>
              </a:rPr>
              <a:t>:</a:t>
            </a:r>
            <a:r>
              <a:rPr lang="en-US" altLang="zh-CN" sz="2200">
                <a:solidFill>
                  <a:srgbClr val="000000"/>
                </a:solidFill>
                <a:latin typeface="Times New Roman" pitchFamily="18" charset="0"/>
                <a:cs typeface="Times New Roman" pitchFamily="18" charset="0"/>
              </a:rPr>
              <a:t>(1)</a:t>
            </a:r>
            <a:r>
              <a:rPr lang="zh-CN" altLang="zh-CN" sz="2200">
                <a:solidFill>
                  <a:srgbClr val="000000"/>
                </a:solidFill>
                <a:latin typeface="NEU-BZ-S92"/>
                <a:ea typeface="方正启体简体" panose="03000509000000000000" pitchFamily="65" charset="-122"/>
                <a:cs typeface="Times New Roman" pitchFamily="18" charset="0"/>
              </a:rPr>
              <a:t>两位作家的读者群体不同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不能也不应在销量上简单比较。</a:t>
            </a:r>
            <a:r>
              <a:rPr lang="en-US" altLang="zh-CN" sz="2200">
                <a:solidFill>
                  <a:srgbClr val="000000"/>
                </a:solidFill>
                <a:latin typeface="Times New Roman" pitchFamily="18" charset="0"/>
                <a:cs typeface="Times New Roman" pitchFamily="18" charset="0"/>
              </a:rPr>
              <a:t>(2)</a:t>
            </a:r>
            <a:r>
              <a:rPr lang="zh-CN" altLang="zh-CN" sz="2200">
                <a:solidFill>
                  <a:srgbClr val="000000"/>
                </a:solidFill>
                <a:latin typeface="NEU-BZ-S92"/>
                <a:ea typeface="方正启体简体" panose="03000509000000000000" pitchFamily="65" charset="-122"/>
                <a:cs typeface="Times New Roman" pitchFamily="18" charset="0"/>
              </a:rPr>
              <a:t>销量与作品的文学价值不能画等号</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NEU-BZ-S92"/>
                <a:ea typeface="方正启体简体" panose="03000509000000000000" pitchFamily="65" charset="-122"/>
                <a:cs typeface="Times New Roman" pitchFamily="18" charset="0"/>
              </a:rPr>
              <a:t>这两位作家各有千秋。</a:t>
            </a:r>
            <a:r>
              <a:rPr lang="zh-CN" altLang="zh-CN" sz="2200">
                <a:solidFill>
                  <a:srgbClr val="000000"/>
                </a:solidFill>
                <a:latin typeface="Times New Roman" pitchFamily="18" charset="0"/>
                <a:cs typeface="Times New Roman" pitchFamily="18" charset="0"/>
              </a:rPr>
              <a:t>　</a:t>
            </a:r>
            <a:endParaRPr lang="zh-CN" altLang="zh-CN" sz="2200">
              <a:solidFill>
                <a:srgbClr val="000000"/>
              </a:solidFill>
              <a:effectLst/>
              <a:latin typeface="NEU-BZ-S92"/>
              <a:ea typeface="方正书宋_GBK" pitchFamily="65" charset="-122"/>
              <a:cs typeface="Times New Roman" pitchFamily="18" charset="0"/>
            </a:endParaRPr>
          </a:p>
        </p:txBody>
      </p:sp>
      <p:sp>
        <p:nvSpPr>
          <p:cNvPr id="4" name="矩形 3"/>
          <p:cNvSpPr>
            <a:spLocks noChangeAspect="1"/>
          </p:cNvSpPr>
          <p:nvPr/>
        </p:nvSpPr>
        <p:spPr>
          <a:xfrm>
            <a:off x="508000" y="5103342"/>
            <a:ext cx="8128000" cy="1257204"/>
          </a:xfrm>
          <a:prstGeom prst="rect">
            <a:avLst/>
          </a:prstGeom>
        </p:spPr>
        <p:txBody>
          <a:bodyPr>
            <a:spAutoFit/>
          </a:bodyPr>
          <a:lstStyle/>
          <a:p>
            <a:pPr indent="304800" defTabSz="0">
              <a:lnSpc>
                <a:spcPct val="120000"/>
              </a:lnSpc>
              <a:spcAft>
                <a:spcPct val="0"/>
              </a:spcAft>
              <a:tabLst>
                <a:tab pos="1029335"/>
                <a:tab pos="1850390"/>
                <a:tab pos="2538095"/>
                <a:tab pos="3221990"/>
              </a:tabLst>
            </a:pPr>
            <a:r>
              <a:rPr lang="zh-CN" altLang="zh-CN" sz="2200">
                <a:solidFill>
                  <a:srgbClr val="FF0000"/>
                </a:solidFill>
                <a:latin typeface="Arial" pitchFamily="34" charset="0"/>
                <a:ea typeface="黑体" panose="02010609060101010101" pitchFamily="49" charset="-122"/>
                <a:cs typeface="Times New Roman" pitchFamily="18" charset="0"/>
              </a:rPr>
              <a:t>解析</a:t>
            </a:r>
            <a:r>
              <a:rPr lang="en-US" altLang="zh-CN" sz="2200">
                <a:solidFill>
                  <a:srgbClr val="FF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观点要鲜明</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但不能偏激</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要中肯</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不能为了肯定莫言而全面否定郭敬明。两位作家各有千秋</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读者群体不同</a:t>
            </a:r>
            <a:r>
              <a:rPr lang="en-US" altLang="zh-CN" sz="2200">
                <a:solidFill>
                  <a:srgbClr val="000000"/>
                </a:solidFill>
                <a:latin typeface="Times New Roman" pitchFamily="18" charset="0"/>
                <a:cs typeface="Times New Roman" pitchFamily="18" charset="0"/>
              </a:rPr>
              <a:t>,</a:t>
            </a:r>
            <a:r>
              <a:rPr lang="zh-CN" altLang="zh-CN" sz="2200">
                <a:solidFill>
                  <a:srgbClr val="000000"/>
                </a:solidFill>
                <a:latin typeface="Times New Roman" pitchFamily="18" charset="0"/>
                <a:ea typeface="仿宋" pitchFamily="49" charset="-122"/>
                <a:cs typeface="Times New Roman" pitchFamily="18" charset="0"/>
              </a:rPr>
              <a:t>销量不能等同文学价值。</a:t>
            </a:r>
            <a:endParaRPr lang="zh-CN" altLang="zh-CN" sz="2200">
              <a:solidFill>
                <a:srgbClr val="000000"/>
              </a:solidFill>
              <a:effectLst/>
              <a:latin typeface="NEU-BZ-S92"/>
              <a:ea typeface="方正书宋_GBK" pitchFamily="65" charset="-122"/>
              <a:cs typeface="Times New Roman" pitchFamily="18" charset="0"/>
            </a:endParaRPr>
          </a:p>
        </p:txBody>
      </p:sp>
      <p:sp>
        <p:nvSpPr>
          <p:cNvPr id="8" name="矩形 7"/>
          <p:cNvSpPr/>
          <p:nvPr/>
        </p:nvSpPr>
        <p:spPr>
          <a:xfrm>
            <a:off x="296530" y="3870294"/>
            <a:ext cx="8575168" cy="12521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84416" y="5103342"/>
            <a:ext cx="8575168" cy="12521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xit" presetSubtype="4" fill="hold" grpId="0" nodeType="clickEffect">
                                  <p:stCondLst>
                                    <p:cond delay="0"/>
                                  </p:stCondLst>
                                  <p:childTnLst>
                                    <p:animEffect transition="out" filter="wipe(down)">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xit" presetSubtype="4" fill="hold" grpId="1" nodeType="clickEffect">
                                  <p:stCondLst>
                                    <p:cond delay="0"/>
                                  </p:stCondLst>
                                  <p:childTnLst>
                                    <p:animEffect transition="out" filter="wipe(down)">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1"/>
    </p:bldLs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高优14新制作模板">
  <a:themeElements>
    <a:clrScheme name="自定义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00"/>
      </a:folHlink>
    </a:clrScheme>
    <a:fontScheme name="Office 经典">
      <a:majorFont>
        <a:latin typeface="Arial"/>
        <a:ea typeface="Arial"/>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Arial"/>
        <a:cs typeface="Arial"/>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2014高优二轮模板</Template>
  <Manager>3</Manager>
  <Company>3</Company>
  <PresentationFormat>On-screen Show (4:3)</PresentationFormat>
  <Paragraphs>793</Paragraphs>
  <Slides>74</Slides>
  <Notes>10</Notes>
  <TotalTime>0</TotalTime>
  <HiddenSlides>0</HiddenSlides>
  <MMClips>0</MMClips>
  <ScaleCrop>0</ScaleCrop>
  <HeadingPairs>
    <vt:vector baseType="variant" size="4">
      <vt:variant>
        <vt:lpstr>Theme</vt:lpstr>
      </vt:variant>
      <vt:variant>
        <vt:i4>1</vt:i4>
      </vt:variant>
      <vt:variant>
        <vt:lpstr>Slide Titles</vt:lpstr>
      </vt:variant>
      <vt:variant>
        <vt:i4>74</vt:i4>
      </vt:variant>
    </vt:vector>
  </HeadingPairs>
  <TitlesOfParts>
    <vt:vector baseType="lpstr" size="75">
      <vt:lpstr>高优14新制作模板</vt:lpstr>
      <vt:lpstr>第二板块　从答题角度寻求突破方法</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cp:contentStatus>22</cp:contentStatus>
  <cp:contentType>22</cp:contentType>
  <dc:creator>3</dc:creator>
  <dc:description>3</dc:description>
  <cp:keywords>3</cp:keywords>
  <cp:lastModifiedBy>2</cp:lastModifiedBy>
  <cp:revision>53</cp:revision>
  <dcterms:created xsi:type="dcterms:W3CDTF">2016-01-30T04:31:00Z</dcterms:created>
  <dcterms:modified xsi:type="dcterms:W3CDTF">2021-10-10T01:54:06Z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KSOProductBuildVer">
    <vt:lpwstr>2052-10.1.0.5603</vt:lpwstr>
  </property>
</Properties>
</file>