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076" r:id="rId1"/>
    <p:sldMasterId id="2147491113" r:id="rId2"/>
  </p:sldMasterIdLst>
  <p:notesMasterIdLst>
    <p:notesMasterId r:id="rId3"/>
  </p:notesMasterIdLst>
  <p:sldIdLst>
    <p:sldId id="3792" r:id="rId4"/>
    <p:sldId id="3796" r:id="rId5"/>
    <p:sldId id="3799" r:id="rId6"/>
    <p:sldId id="3802" r:id="rId7"/>
    <p:sldId id="3808" r:id="rId9"/>
    <p:sldId id="3811" r:id="rId10"/>
    <p:sldId id="3814" r:id="rId11"/>
    <p:sldId id="3817" r:id="rId12"/>
    <p:sldId id="3823" r:id="rId14"/>
    <p:sldId id="3826" r:id="rId15"/>
    <p:sldId id="3829" r:id="rId16"/>
    <p:sldId id="3832" r:id="rId17"/>
    <p:sldId id="3838" r:id="rId19"/>
    <p:sldId id="3841" r:id="rId20"/>
    <p:sldId id="3844" r:id="rId21"/>
    <p:sldId id="3847" r:id="rId22"/>
    <p:sldId id="3850" r:id="rId23"/>
    <p:sldId id="3856" r:id="rId25"/>
    <p:sldId id="3859" r:id="rId26"/>
    <p:sldId id="3862" r:id="rId27"/>
    <p:sldId id="3865" r:id="rId28"/>
    <p:sldId id="3871" r:id="rId30"/>
    <p:sldId id="3874" r:id="rId31"/>
    <p:sldId id="3877" r:id="rId32"/>
    <p:sldId id="3880" r:id="rId33"/>
    <p:sldId id="3886" r:id="rId35"/>
    <p:sldId id="3889" r:id="rId36"/>
    <p:sldId id="3892" r:id="rId37"/>
    <p:sldId id="3895" r:id="rId3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tableStyles" Target="tableStyles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image" Target="../media/image3.png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image" Target="../media/image1.png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image" Target="../media/image4.png"/><Relationship Id="rId7" Type="http://schemas.openxmlformats.org/officeDocument/2006/relationships/tags" Target="../tags/tag16.xml"/><Relationship Id="rId8" Type="http://schemas.openxmlformats.org/officeDocument/2006/relationships/tags" Target="../tags/tag17.xml"/><Relationship Id="rId9" Type="http://schemas.openxmlformats.org/officeDocument/2006/relationships/image" Target="../media/image5.png"/><Relationship Id="rId10" Type="http://schemas.openxmlformats.org/officeDocument/2006/relationships/tags" Target="../tags/tag18.xml"/><Relationship Id="rId11" Type="http://schemas.openxmlformats.org/officeDocument/2006/relationships/tags" Target="../tags/tag19.xml"/><Relationship Id="rId12" Type="http://schemas.openxmlformats.org/officeDocument/2006/relationships/tags" Target="../tags/tag20.xml"/><Relationship Id="rId13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image" Target="../media/image1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image" Target="../media/image6.png"/><Relationship Id="rId12" Type="http://schemas.openxmlformats.org/officeDocument/2006/relationships/tags" Target="../tags/tag30.xml"/><Relationship Id="rId13" Type="http://schemas.openxmlformats.org/officeDocument/2006/relationships/image" Target="../media/image7.png"/><Relationship Id="rId14" Type="http://schemas.openxmlformats.org/officeDocument/2006/relationships/tags" Target="../tags/tag31.xml"/><Relationship Id="rId15" Type="http://schemas.openxmlformats.org/officeDocument/2006/relationships/tags" Target="../tags/tag32.xml"/><Relationship Id="rId16" Type="http://schemas.openxmlformats.org/officeDocument/2006/relationships/tags" Target="../tags/tag33.xml"/><Relationship Id="rId17" Type="http://schemas.openxmlformats.org/officeDocument/2006/relationships/tags" Target="../tags/tag34.xml"/><Relationship Id="rId18" Type="http://schemas.openxmlformats.org/officeDocument/2006/relationships/tags" Target="../tags/tag35.xml"/><Relationship Id="rId1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image" Target="../media/image7.png"/><Relationship Id="rId4" Type="http://schemas.openxmlformats.org/officeDocument/2006/relationships/tags" Target="../tags/tag38.xml"/><Relationship Id="rId5" Type="http://schemas.openxmlformats.org/officeDocument/2006/relationships/image" Target="../media/image8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image" Target="../media/image9.png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tags" Target="../tags/tag43.xml"/><Relationship Id="rId12" Type="http://schemas.openxmlformats.org/officeDocument/2006/relationships/tags" Target="../tags/tag44.xml"/><Relationship Id="rId13" Type="http://schemas.openxmlformats.org/officeDocument/2006/relationships/tags" Target="../tags/tag45.xml"/><Relationship Id="rId14" Type="http://schemas.openxmlformats.org/officeDocument/2006/relationships/tags" Target="../tags/tag46.xml"/><Relationship Id="rId1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image" Target="../media/image9.png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tags" Target="../tags/tag54.xml"/><Relationship Id="rId10" Type="http://schemas.openxmlformats.org/officeDocument/2006/relationships/tags" Target="../tags/tag55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image" Target="../media/image9.png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tags" Target="../tags/tag64.xml"/><Relationship Id="rId11" Type="http://schemas.openxmlformats.org/officeDocument/2006/relationships/tags" Target="../tags/tag65.xml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image" Target="../media/image9.png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9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image" Target="../media/image9.png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image" Target="../media/image9.png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image" Target="../media/image1.png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image" Target="../media/image2.png"/><Relationship Id="rId7" Type="http://schemas.openxmlformats.org/officeDocument/2006/relationships/tags" Target="../tags/tag97.xml"/><Relationship Id="rId8" Type="http://schemas.openxmlformats.org/officeDocument/2006/relationships/image" Target="../media/image3.png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/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/>
          <a:noFill/>
        </p:spPr>
        <p:txBody>
          <a:bodyPr anchor="ctr" anchorCtr="0" bIns="0" lIns="144000" rIns="0" rtlCol="0" tIns="7200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4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lang="en-US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/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avLst/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4800" i="0" kern="1200" kumimoji="0" noProof="0" normalizeH="0" spc="0" strike="noStrike" u="none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algn="t" blurRad="279400" dir="8160000" dist="203200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1209675" y="1985645"/>
            <a:ext cx="3362960" cy="38290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>
              <a:alphaModFix amt="5000"/>
            </a:blip>
            <a:srcRect/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av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600" lang="zh-CN">
              <a:solidFill>
                <a:srgbClr val="FE7962"/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avLst/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11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/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310640" y="945515"/>
            <a:ext cx="4047490" cy="5276215"/>
          </a:xfrm>
          <a:prstGeom prst="rect"/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300" strike="noStrike" u="none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/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>
            <a:lum contrast="12000"/>
          </a:blip>
          <a:srcRect/>
          <a:stretch>
            <a:fillRect/>
          </a:stretch>
        </p:blipFill>
        <p:spPr>
          <a:xfrm flipH="1">
            <a:off x="0" y="0"/>
            <a:ext cx="796290" cy="950595"/>
          </a:xfrm>
          <a:prstGeom prst="rect"/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alphaModFix amt="13000"/>
            <a:lum contrast="18000"/>
          </a:blip>
          <a:srcRect/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8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avLst/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95350" y="1156970"/>
            <a:ext cx="4286885" cy="4338955"/>
          </a:xfrm>
          <a:prstGeom prst="rect"/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/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7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image" Target="../media/image9.png"/><Relationship Id="rId15" Type="http://schemas.openxmlformats.org/officeDocument/2006/relationships/tags" Target="../tags/tag105.xml"/><Relationship Id="rId16" Type="http://schemas.openxmlformats.org/officeDocument/2006/relationships/tags" Target="../tags/tag106.xml"/><Relationship Id="rId17" Type="http://schemas.openxmlformats.org/officeDocument/2006/relationships/tags" Target="../tags/tag107.xml"/><Relationship Id="rId18" Type="http://schemas.openxmlformats.org/officeDocument/2006/relationships/tags" Target="../tags/tag108.xml"/><Relationship Id="rId19" Type="http://schemas.openxmlformats.org/officeDocument/2006/relationships/tags" Target="../tags/tag109.xml"/><Relationship Id="rId20" Type="http://schemas.openxmlformats.org/officeDocument/2006/relationships/tags" Target="../tags/tag110.xml"/><Relationship Id="rId21" Type="http://schemas.openxmlformats.org/officeDocument/2006/relationships/tags" Target="../tags/tag111.xml"/><Relationship Id="rId22" Type="http://schemas.openxmlformats.org/officeDocument/2006/relationships/tags" Target="../tags/tag1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077" r:id="rId1"/>
    <p:sldLayoutId id="2147491078" r:id="rId2"/>
    <p:sldLayoutId id="2147491079" r:id="rId3"/>
    <p:sldLayoutId id="2147491080" r:id="rId4"/>
    <p:sldLayoutId id="2147491081" r:id="rId5"/>
    <p:sldLayoutId id="2147491082" r:id="rId6"/>
    <p:sldLayoutId id="2147491083" r:id="rId7"/>
    <p:sldLayoutId id="2147491084" r:id="rId8"/>
    <p:sldLayoutId id="2147491085" r:id="rId9"/>
    <p:sldLayoutId id="2147491086" r:id="rId10"/>
    <p:sldLayoutId id="214749108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2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91114" r:id="rId1"/>
    <p:sldLayoutId id="2147491115" r:id="rId2"/>
    <p:sldLayoutId id="2147491116" r:id="rId3"/>
    <p:sldLayoutId id="2147491117" r:id="rId4"/>
    <p:sldLayoutId id="2147491118" r:id="rId5"/>
    <p:sldLayoutId id="2147491119" r:id="rId6"/>
    <p:sldLayoutId id="2147491120" r:id="rId7"/>
    <p:sldLayoutId id="2147491121" r:id="rId8"/>
    <p:sldLayoutId id="2147491122" r:id="rId9"/>
    <p:sldLayoutId id="2147491123" r:id="rId10"/>
    <p:sldLayoutId id="214749112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 panose="02010600000101010101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slideLayout" Target="../slideLayouts/slideLayout1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tags" Target="../tags/tag176.xml"/><Relationship Id="rId14" Type="http://schemas.openxmlformats.org/officeDocument/2006/relationships/tags" Target="../tags/tag177.xml"/><Relationship Id="rId15" Type="http://schemas.openxmlformats.org/officeDocument/2006/relationships/tags" Target="../tags/tag178.xml"/><Relationship Id="rId16" Type="http://schemas.openxmlformats.org/officeDocument/2006/relationships/tags" Target="../tags/tag179.xml"/><Relationship Id="rId17" Type="http://schemas.openxmlformats.org/officeDocument/2006/relationships/tags" Target="../tags/tag180.xml"/><Relationship Id="rId18" Type="http://schemas.openxmlformats.org/officeDocument/2006/relationships/tags" Target="../tags/tag181.xml"/><Relationship Id="rId19" Type="http://schemas.openxmlformats.org/officeDocument/2006/relationships/tags" Target="../tags/tag182.xml"/><Relationship Id="rId20" Type="http://schemas.openxmlformats.org/officeDocument/2006/relationships/tags" Target="../tags/tag183.xml"/><Relationship Id="rId21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tags" Target="../tags/tag200.xml"/><Relationship Id="rId14" Type="http://schemas.openxmlformats.org/officeDocument/2006/relationships/tags" Target="../tags/tag201.xml"/><Relationship Id="rId15" Type="http://schemas.openxmlformats.org/officeDocument/2006/relationships/tags" Target="../tags/tag202.xml"/><Relationship Id="rId16" Type="http://schemas.openxmlformats.org/officeDocument/2006/relationships/tags" Target="../tags/tag203.xml"/><Relationship Id="rId17" Type="http://schemas.openxmlformats.org/officeDocument/2006/relationships/tags" Target="../tags/tag204.xml"/><Relationship Id="rId18" Type="http://schemas.openxmlformats.org/officeDocument/2006/relationships/tags" Target="../tags/tag205.xml"/><Relationship Id="rId19" Type="http://schemas.openxmlformats.org/officeDocument/2006/relationships/tags" Target="../tags/tag206.xml"/><Relationship Id="rId20" Type="http://schemas.openxmlformats.org/officeDocument/2006/relationships/tags" Target="../tags/tag207.xml"/><Relationship Id="rId21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slideLayout" Target="../slideLayouts/slideLayout1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tags" Target="../tags/tag235.xml"/><Relationship Id="rId14" Type="http://schemas.openxmlformats.org/officeDocument/2006/relationships/tags" Target="../tags/tag236.xml"/><Relationship Id="rId15" Type="http://schemas.openxmlformats.org/officeDocument/2006/relationships/tags" Target="../tags/tag237.xml"/><Relationship Id="rId16" Type="http://schemas.openxmlformats.org/officeDocument/2006/relationships/tags" Target="../tags/tag238.xml"/><Relationship Id="rId17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slideLayout" Target="../slideLayouts/slideLayout14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slideLayout" Target="../slideLayouts/slideLayout14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slideLayout" Target="../slideLayouts/slideLayout14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tags" Target="../tags/tag336.xml"/><Relationship Id="rId14" Type="http://schemas.openxmlformats.org/officeDocument/2006/relationships/tags" Target="../tags/tag337.xml"/><Relationship Id="rId15" Type="http://schemas.openxmlformats.org/officeDocument/2006/relationships/tags" Target="../tags/tag338.xml"/><Relationship Id="rId16" Type="http://schemas.openxmlformats.org/officeDocument/2006/relationships/tags" Target="../tags/tag339.xml"/><Relationship Id="rId17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项目风险管理的最佳实践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5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6" name="序号"/>
          <p:cNvSpPr txBox="1"/>
          <p:nvPr>
            <p:custDataLst>
              <p:tags r:id="rId2"/>
            </p:custDataLst>
          </p:nvPr>
        </p:nvSpPr>
        <p:spPr>
          <a:xfrm>
            <a:off x="511111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3"/>
            </p:custDataLst>
          </p:nvPr>
        </p:nvSpPr>
        <p:spPr>
          <a:xfrm>
            <a:off x="5111115" y="2194560"/>
            <a:ext cx="3052445" cy="945515"/>
          </a:xfrm>
          <a:prstGeom prst="rect"/>
          <a:noFill/>
        </p:spPr>
        <p:txBody>
          <a:bodyPr anchor="t" bIns="0" lIns="0" rIns="0" rtlCol="0" tIns="0" wrap="square"/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添加目录标题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4"/>
            </p:custDataLst>
          </p:nvPr>
        </p:nvSpPr>
        <p:spPr>
          <a:xfrm>
            <a:off x="855408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5"/>
            </p:custDataLst>
          </p:nvPr>
        </p:nvSpPr>
        <p:spPr>
          <a:xfrm>
            <a:off x="8554085" y="219456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项目风险管理的重要性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6"/>
            </p:custDataLst>
          </p:nvPr>
        </p:nvSpPr>
        <p:spPr>
          <a:xfrm>
            <a:off x="511111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7"/>
            </p:custDataLst>
          </p:nvPr>
        </p:nvSpPr>
        <p:spPr>
          <a:xfrm>
            <a:off x="511111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项目风险识别与评估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8"/>
            </p:custDataLst>
          </p:nvPr>
        </p:nvSpPr>
        <p:spPr>
          <a:xfrm>
            <a:off x="855408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9"/>
            </p:custDataLst>
          </p:nvPr>
        </p:nvSpPr>
        <p:spPr>
          <a:xfrm>
            <a:off x="855408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项目风险应对措施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0"/>
            </p:custDataLst>
          </p:nvPr>
        </p:nvSpPr>
        <p:spPr>
          <a:xfrm>
            <a:off x="514032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Five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1"/>
            </p:custDataLst>
          </p:nvPr>
        </p:nvSpPr>
        <p:spPr>
          <a:xfrm>
            <a:off x="514032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项目风险监控与报告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6" name="序号"/>
          <p:cNvSpPr txBox="1"/>
          <p:nvPr>
            <p:custDataLst>
              <p:tags r:id="rId12"/>
            </p:custDataLst>
          </p:nvPr>
        </p:nvSpPr>
        <p:spPr>
          <a:xfrm>
            <a:off x="858329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Six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8" name="标题"/>
          <p:cNvSpPr txBox="1"/>
          <p:nvPr>
            <p:custDataLst>
              <p:tags r:id="rId13"/>
            </p:custDataLst>
          </p:nvPr>
        </p:nvSpPr>
        <p:spPr>
          <a:xfrm>
            <a:off x="858329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项目风险管理最佳实践案例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7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项目风险管理的重要性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项目风险管理的定义</a:t>
            </a:r>
            <a:endParaRPr altLang="en-US" lang="zh-CN"/>
          </a:p>
        </p:txBody>
      </p:sp>
      <p:sp>
        <p:nvSpPr>
          <p:cNvPr id="1049080" name="正文"/>
          <p:cNvSpPr txBox="1"/>
          <p:nvPr>
            <p:custDataLst>
              <p:tags r:id="rId1"/>
            </p:custDataLst>
          </p:nvPr>
        </p:nvSpPr>
        <p:spPr>
          <a:xfrm>
            <a:off x="2468186" y="156279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项目风险管理是一种系统性的方法，用于识别、评估、控制和缓解项目中的潜在风险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正文"/>
          <p:cNvSpPr txBox="1"/>
          <p:nvPr>
            <p:custDataLst>
              <p:tags r:id="rId2"/>
            </p:custDataLst>
          </p:nvPr>
        </p:nvSpPr>
        <p:spPr>
          <a:xfrm>
            <a:off x="2468186" y="282563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它涉及对项目各个方面（如技术、组织、资源、市场等）的风险进行全面考虑和综合管理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正文"/>
          <p:cNvSpPr txBox="1"/>
          <p:nvPr>
            <p:custDataLst>
              <p:tags r:id="rId3"/>
            </p:custDataLst>
          </p:nvPr>
        </p:nvSpPr>
        <p:spPr>
          <a:xfrm>
            <a:off x="2468186" y="408848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项目风险管理旨在确保项目能够顺利实施，减少失败的可能性，并实现项目目标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正文"/>
          <p:cNvSpPr txBox="1"/>
          <p:nvPr>
            <p:custDataLst>
              <p:tags r:id="rId4"/>
            </p:custDataLst>
          </p:nvPr>
        </p:nvSpPr>
        <p:spPr>
          <a:xfrm>
            <a:off x="2468186" y="535133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它要求项目团队具备风险意识，并采取相应的措施来应对各种风险情况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项目风险管理的作用</a:t>
            </a:r>
            <a:endParaRPr altLang="en-US" lang="zh-CN"/>
          </a:p>
        </p:txBody>
      </p:sp>
      <p:sp>
        <p:nvSpPr>
          <p:cNvPr id="1049134" name="矩形: 圆角 4"/>
          <p:cNvSpPr/>
          <p:nvPr>
            <p:custDataLst>
              <p:tags r:id="rId1"/>
            </p:custDataLst>
          </p:nvPr>
        </p:nvSpPr>
        <p:spPr>
          <a:xfrm>
            <a:off x="654755" y="3441128"/>
            <a:ext cx="2562130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36" name="正文"/>
          <p:cNvSpPr txBox="1"/>
          <p:nvPr>
            <p:custDataLst>
              <p:tags r:id="rId2"/>
            </p:custDataLst>
          </p:nvPr>
        </p:nvSpPr>
        <p:spPr>
          <a:xfrm>
            <a:off x="824707" y="364672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识别和评估潜在风险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138" name="矩形: 圆角 4"/>
          <p:cNvSpPr/>
          <p:nvPr>
            <p:custDataLst>
              <p:tags r:id="rId3"/>
            </p:custDataLst>
          </p:nvPr>
        </p:nvSpPr>
        <p:spPr>
          <a:xfrm>
            <a:off x="9062587" y="3441765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40" name="正文"/>
          <p:cNvSpPr txBox="1"/>
          <p:nvPr>
            <p:custDataLst>
              <p:tags r:id="rId4"/>
            </p:custDataLst>
          </p:nvPr>
        </p:nvSpPr>
        <p:spPr>
          <a:xfrm>
            <a:off x="9232538" y="3647361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监控和报告项目进展情况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142" name="矩形: 圆角 4"/>
          <p:cNvSpPr/>
          <p:nvPr>
            <p:custDataLst>
              <p:tags r:id="rId5"/>
            </p:custDataLst>
          </p:nvPr>
        </p:nvSpPr>
        <p:spPr>
          <a:xfrm>
            <a:off x="3457366" y="3442401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44" name="正文"/>
          <p:cNvSpPr txBox="1"/>
          <p:nvPr>
            <p:custDataLst>
              <p:tags r:id="rId6"/>
            </p:custDataLst>
          </p:nvPr>
        </p:nvSpPr>
        <p:spPr>
          <a:xfrm>
            <a:off x="3627954" y="3647998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制定风险管理计划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146" name="矩形: 圆角 4"/>
          <p:cNvSpPr/>
          <p:nvPr>
            <p:custDataLst>
              <p:tags r:id="rId7"/>
            </p:custDataLst>
          </p:nvPr>
        </p:nvSpPr>
        <p:spPr>
          <a:xfrm>
            <a:off x="6259976" y="3443038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48" name="正文"/>
          <p:cNvSpPr txBox="1"/>
          <p:nvPr>
            <p:custDataLst>
              <p:tags r:id="rId8"/>
            </p:custDataLst>
          </p:nvPr>
        </p:nvSpPr>
        <p:spPr>
          <a:xfrm>
            <a:off x="6429928" y="364863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实施风险管理措施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项目风险管理的重要性和意义</a:t>
            </a:r>
            <a:endParaRPr altLang="en-US" lang="zh-CN"/>
          </a:p>
        </p:txBody>
      </p:sp>
      <p:sp>
        <p:nvSpPr>
          <p:cNvPr id="104919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3332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98" name="矩形 65"/>
          <p:cNvSpPr/>
          <p:nvPr>
            <p:custDataLst>
              <p:tags r:id="rId2"/>
            </p:custDataLst>
          </p:nvPr>
        </p:nvSpPr>
        <p:spPr>
          <a:xfrm>
            <a:off x="1290305" y="192282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0" name="文本框 66"/>
          <p:cNvSpPr txBox="1"/>
          <p:nvPr>
            <p:custDataLst>
              <p:tags r:id="rId3"/>
            </p:custDataLst>
          </p:nvPr>
        </p:nvSpPr>
        <p:spPr>
          <a:xfrm>
            <a:off x="1668120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项目风险管理能够减少项目失败的风险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0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51777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04" name="矩形 69"/>
          <p:cNvSpPr/>
          <p:nvPr>
            <p:custDataLst>
              <p:tags r:id="rId5"/>
            </p:custDataLst>
          </p:nvPr>
        </p:nvSpPr>
        <p:spPr>
          <a:xfrm>
            <a:off x="6438115" y="192282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6" name="文本框 70"/>
          <p:cNvSpPr txBox="1"/>
          <p:nvPr>
            <p:custDataLst>
              <p:tags r:id="rId6"/>
            </p:custDataLst>
          </p:nvPr>
        </p:nvSpPr>
        <p:spPr>
          <a:xfrm>
            <a:off x="6816565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项目风险管理能够提高项目的成功率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0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3332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10" name="文本框 74"/>
          <p:cNvSpPr txBox="1"/>
          <p:nvPr>
            <p:custDataLst>
              <p:tags r:id="rId8"/>
            </p:custDataLst>
          </p:nvPr>
        </p:nvSpPr>
        <p:spPr>
          <a:xfrm>
            <a:off x="1668120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项目风险管理能够提高项目的质量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12" name="矩形 73"/>
          <p:cNvSpPr/>
          <p:nvPr>
            <p:custDataLst>
              <p:tags r:id="rId9"/>
            </p:custDataLst>
          </p:nvPr>
        </p:nvSpPr>
        <p:spPr>
          <a:xfrm>
            <a:off x="1290305" y="445069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609560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16" name="矩形 84"/>
          <p:cNvSpPr/>
          <p:nvPr>
            <p:custDataLst>
              <p:tags r:id="rId11"/>
            </p:custDataLst>
          </p:nvPr>
        </p:nvSpPr>
        <p:spPr>
          <a:xfrm>
            <a:off x="6496533" y="445069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8" name="文本框 85"/>
          <p:cNvSpPr txBox="1"/>
          <p:nvPr>
            <p:custDataLst>
              <p:tags r:id="rId12"/>
            </p:custDataLst>
          </p:nvPr>
        </p:nvSpPr>
        <p:spPr>
          <a:xfrm>
            <a:off x="6874348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项目风险管理能够提高项目的效益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6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项目风险识别与评估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风险识别的方法和技巧</a:t>
            </a:r>
            <a:endParaRPr altLang="en-US" lang="zh-CN"/>
          </a:p>
        </p:txBody>
      </p:sp>
      <p:sp>
        <p:nvSpPr>
          <p:cNvPr id="1049370" name="对角圆角矩形 15"/>
          <p:cNvSpPr/>
          <p:nvPr>
            <p:custDataLst>
              <p:tags r:id="rId1"/>
            </p:custDataLst>
          </p:nvPr>
        </p:nvSpPr>
        <p:spPr>
          <a:xfrm>
            <a:off x="1468371" y="3656482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对角圆角矩形 16"/>
          <p:cNvSpPr/>
          <p:nvPr>
            <p:custDataLst>
              <p:tags r:id="rId2"/>
            </p:custDataLst>
          </p:nvPr>
        </p:nvSpPr>
        <p:spPr>
          <a:xfrm>
            <a:off x="1468371" y="3528919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直角三角形 17"/>
          <p:cNvSpPr/>
          <p:nvPr>
            <p:custDataLst>
              <p:tags r:id="rId3"/>
            </p:custDataLst>
          </p:nvPr>
        </p:nvSpPr>
        <p:spPr>
          <a:xfrm>
            <a:off x="1974183" y="3529554"/>
            <a:ext cx="76157" cy="12692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文本框 27"/>
          <p:cNvSpPr txBox="1"/>
          <p:nvPr>
            <p:custDataLst>
              <p:tags r:id="rId4"/>
            </p:custDataLst>
          </p:nvPr>
        </p:nvSpPr>
        <p:spPr>
          <a:xfrm>
            <a:off x="2007184" y="3666002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风险清单：将识别出的风险因素整理成清单，并进行分类和优先级排序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对角圆角矩形 52"/>
          <p:cNvSpPr/>
          <p:nvPr>
            <p:custDataLst>
              <p:tags r:id="rId5"/>
            </p:custDataLst>
          </p:nvPr>
        </p:nvSpPr>
        <p:spPr>
          <a:xfrm>
            <a:off x="1468371" y="1690354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对角圆角矩形 53"/>
          <p:cNvSpPr/>
          <p:nvPr>
            <p:custDataLst>
              <p:tags r:id="rId6"/>
            </p:custDataLst>
          </p:nvPr>
        </p:nvSpPr>
        <p:spPr>
          <a:xfrm>
            <a:off x="1468371" y="1562790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直角三角形 54"/>
          <p:cNvSpPr/>
          <p:nvPr>
            <p:custDataLst>
              <p:tags r:id="rId7"/>
            </p:custDataLst>
          </p:nvPr>
        </p:nvSpPr>
        <p:spPr>
          <a:xfrm>
            <a:off x="1974183" y="1563425"/>
            <a:ext cx="76157" cy="12692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文本框 56"/>
          <p:cNvSpPr txBox="1"/>
          <p:nvPr>
            <p:custDataLst>
              <p:tags r:id="rId8"/>
            </p:custDataLst>
          </p:nvPr>
        </p:nvSpPr>
        <p:spPr>
          <a:xfrm>
            <a:off x="2007184" y="169352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收集信息：通过多种渠道收集项目相关信息，包括历史数据、行业趋势、竞争情况等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对角圆角矩形 5"/>
          <p:cNvSpPr/>
          <p:nvPr>
            <p:custDataLst>
              <p:tags r:id="rId9"/>
            </p:custDataLst>
          </p:nvPr>
        </p:nvSpPr>
        <p:spPr>
          <a:xfrm>
            <a:off x="1468371" y="2673418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对角圆角矩形 6"/>
          <p:cNvSpPr/>
          <p:nvPr>
            <p:custDataLst>
              <p:tags r:id="rId10"/>
            </p:custDataLst>
          </p:nvPr>
        </p:nvSpPr>
        <p:spPr>
          <a:xfrm>
            <a:off x="1468371" y="2545854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直角三角形 7"/>
          <p:cNvSpPr/>
          <p:nvPr>
            <p:custDataLst>
              <p:tags r:id="rId11"/>
            </p:custDataLst>
          </p:nvPr>
        </p:nvSpPr>
        <p:spPr>
          <a:xfrm>
            <a:off x="1974183" y="2546489"/>
            <a:ext cx="76157" cy="12692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文本框 8"/>
          <p:cNvSpPr txBox="1"/>
          <p:nvPr>
            <p:custDataLst>
              <p:tags r:id="rId12"/>
            </p:custDataLst>
          </p:nvPr>
        </p:nvSpPr>
        <p:spPr>
          <a:xfrm>
            <a:off x="2007184" y="2682938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头脑风暴：组织团队成员进行头脑风暴，激发创意和灵感，找出潜在的风险因素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对角圆角矩形 9"/>
          <p:cNvSpPr/>
          <p:nvPr>
            <p:custDataLst>
              <p:tags r:id="rId13"/>
            </p:custDataLst>
          </p:nvPr>
        </p:nvSpPr>
        <p:spPr>
          <a:xfrm>
            <a:off x="1468371" y="4639547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对角圆角矩形 10"/>
          <p:cNvSpPr/>
          <p:nvPr>
            <p:custDataLst>
              <p:tags r:id="rId14"/>
            </p:custDataLst>
          </p:nvPr>
        </p:nvSpPr>
        <p:spPr>
          <a:xfrm>
            <a:off x="1468371" y="4511983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直角三角形 11"/>
          <p:cNvSpPr/>
          <p:nvPr>
            <p:custDataLst>
              <p:tags r:id="rId15"/>
            </p:custDataLst>
          </p:nvPr>
        </p:nvSpPr>
        <p:spPr>
          <a:xfrm>
            <a:off x="1974183" y="4512618"/>
            <a:ext cx="76157" cy="12692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文本框 12"/>
          <p:cNvSpPr txBox="1"/>
          <p:nvPr>
            <p:custDataLst>
              <p:tags r:id="rId16"/>
            </p:custDataLst>
          </p:nvPr>
        </p:nvSpPr>
        <p:spPr>
          <a:xfrm>
            <a:off x="2007184" y="464906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风险评估：对每个风险因素进行评估，包括发生的可能性、影响程度和应对措施等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对角圆角矩形 14"/>
          <p:cNvSpPr/>
          <p:nvPr>
            <p:custDataLst>
              <p:tags r:id="rId17"/>
            </p:custDataLst>
          </p:nvPr>
        </p:nvSpPr>
        <p:spPr>
          <a:xfrm>
            <a:off x="1468371" y="5622611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对角圆角矩形 18"/>
          <p:cNvSpPr/>
          <p:nvPr>
            <p:custDataLst>
              <p:tags r:id="rId18"/>
            </p:custDataLst>
          </p:nvPr>
        </p:nvSpPr>
        <p:spPr>
          <a:xfrm>
            <a:off x="1468371" y="5495048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6" name="直角三角形 19"/>
          <p:cNvSpPr/>
          <p:nvPr>
            <p:custDataLst>
              <p:tags r:id="rId19"/>
            </p:custDataLst>
          </p:nvPr>
        </p:nvSpPr>
        <p:spPr>
          <a:xfrm>
            <a:off x="1974183" y="5495683"/>
            <a:ext cx="76157" cy="12692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文本框 20"/>
          <p:cNvSpPr txBox="1"/>
          <p:nvPr>
            <p:custDataLst>
              <p:tags r:id="rId20"/>
            </p:custDataLst>
          </p:nvPr>
        </p:nvSpPr>
        <p:spPr>
          <a:xfrm>
            <a:off x="2007184" y="5632131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风险监控：在项目实施过程中，持续监控风险因素的变化，及时调整应对措施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风险评估的过程和工具</a:t>
            </a:r>
            <a:endParaRPr altLang="en-US" lang="zh-CN"/>
          </a:p>
        </p:txBody>
      </p:sp>
      <p:sp>
        <p:nvSpPr>
          <p:cNvPr id="1049456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风险识别：收集项目相关信息，识别潜在风险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风险分析：对识别出的风险进行量化和定性评估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风险评估：根据风险分析结果，确定风险等级和优先级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风险应对计划：制定相应的风险应对措施和计划，降低项目风险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风险等级的划分和应对策略</a:t>
            </a:r>
            <a:endParaRPr altLang="en-US" lang="zh-CN"/>
          </a:p>
        </p:txBody>
      </p:sp>
      <p:sp>
        <p:nvSpPr>
          <p:cNvPr id="1049510" name="对角圆角矩形 15"/>
          <p:cNvSpPr/>
          <p:nvPr>
            <p:custDataLst>
              <p:tags r:id="rId1"/>
            </p:custDataLst>
          </p:nvPr>
        </p:nvSpPr>
        <p:spPr>
          <a:xfrm>
            <a:off x="1468371" y="3656482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对角圆角矩形 16"/>
          <p:cNvSpPr/>
          <p:nvPr>
            <p:custDataLst>
              <p:tags r:id="rId2"/>
            </p:custDataLst>
          </p:nvPr>
        </p:nvSpPr>
        <p:spPr>
          <a:xfrm>
            <a:off x="1468371" y="3528919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直角三角形 17"/>
          <p:cNvSpPr/>
          <p:nvPr>
            <p:custDataLst>
              <p:tags r:id="rId3"/>
            </p:custDataLst>
          </p:nvPr>
        </p:nvSpPr>
        <p:spPr>
          <a:xfrm>
            <a:off x="1974183" y="3529554"/>
            <a:ext cx="76157" cy="12692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6" name="文本框 27"/>
          <p:cNvSpPr txBox="1"/>
          <p:nvPr>
            <p:custDataLst>
              <p:tags r:id="rId4"/>
            </p:custDataLst>
          </p:nvPr>
        </p:nvSpPr>
        <p:spPr>
          <a:xfrm>
            <a:off x="2007184" y="3666002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 fontScale="71111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风险管理计划的制定：根据项目实际情况和风险等级，制定详细的风险管理计划，包括风险识别、评估、应对措施、监控和报告等方面的内容。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对角圆角矩形 52"/>
          <p:cNvSpPr/>
          <p:nvPr>
            <p:custDataLst>
              <p:tags r:id="rId5"/>
            </p:custDataLst>
          </p:nvPr>
        </p:nvSpPr>
        <p:spPr>
          <a:xfrm>
            <a:off x="1468371" y="1690354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对角圆角矩形 53"/>
          <p:cNvSpPr/>
          <p:nvPr>
            <p:custDataLst>
              <p:tags r:id="rId6"/>
            </p:custDataLst>
          </p:nvPr>
        </p:nvSpPr>
        <p:spPr>
          <a:xfrm>
            <a:off x="1468371" y="1562790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直角三角形 54"/>
          <p:cNvSpPr/>
          <p:nvPr>
            <p:custDataLst>
              <p:tags r:id="rId7"/>
            </p:custDataLst>
          </p:nvPr>
        </p:nvSpPr>
        <p:spPr>
          <a:xfrm>
            <a:off x="1974183" y="1563425"/>
            <a:ext cx="76157" cy="12692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文本框 56"/>
          <p:cNvSpPr txBox="1"/>
          <p:nvPr>
            <p:custDataLst>
              <p:tags r:id="rId8"/>
            </p:custDataLst>
          </p:nvPr>
        </p:nvSpPr>
        <p:spPr>
          <a:xfrm>
            <a:off x="2007184" y="169352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1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风险等级的划分：根据风险发生的可能性、影响程度等因素，将风险划分为不同等级，如高、中、低等。</a:t>
            </a:r>
            <a:endParaRPr altLang="en-US" dirty="0" sz="11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对角圆角矩形 5"/>
          <p:cNvSpPr/>
          <p:nvPr>
            <p:custDataLst>
              <p:tags r:id="rId9"/>
            </p:custDataLst>
          </p:nvPr>
        </p:nvSpPr>
        <p:spPr>
          <a:xfrm>
            <a:off x="1468371" y="2673418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对角圆角矩形 6"/>
          <p:cNvSpPr/>
          <p:nvPr>
            <p:custDataLst>
              <p:tags r:id="rId10"/>
            </p:custDataLst>
          </p:nvPr>
        </p:nvSpPr>
        <p:spPr>
          <a:xfrm>
            <a:off x="1468371" y="2545854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直角三角形 7"/>
          <p:cNvSpPr/>
          <p:nvPr>
            <p:custDataLst>
              <p:tags r:id="rId11"/>
            </p:custDataLst>
          </p:nvPr>
        </p:nvSpPr>
        <p:spPr>
          <a:xfrm>
            <a:off x="1974183" y="2546489"/>
            <a:ext cx="76157" cy="12692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文本框 8"/>
          <p:cNvSpPr txBox="1"/>
          <p:nvPr>
            <p:custDataLst>
              <p:tags r:id="rId12"/>
            </p:custDataLst>
          </p:nvPr>
        </p:nvSpPr>
        <p:spPr>
          <a:xfrm>
            <a:off x="2007184" y="2682938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 fontScale="71111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应对策略：针对不同等级的风险，采取相应的应对策略，如制定详细的风险管理计划、加强风险监控和预警、及时采取应对措施等。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对角圆角矩形 9"/>
          <p:cNvSpPr/>
          <p:nvPr>
            <p:custDataLst>
              <p:tags r:id="rId13"/>
            </p:custDataLst>
          </p:nvPr>
        </p:nvSpPr>
        <p:spPr>
          <a:xfrm>
            <a:off x="1468371" y="4639547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对角圆角矩形 10"/>
          <p:cNvSpPr/>
          <p:nvPr>
            <p:custDataLst>
              <p:tags r:id="rId14"/>
            </p:custDataLst>
          </p:nvPr>
        </p:nvSpPr>
        <p:spPr>
          <a:xfrm>
            <a:off x="1468371" y="4511983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8" name="直角三角形 11"/>
          <p:cNvSpPr/>
          <p:nvPr>
            <p:custDataLst>
              <p:tags r:id="rId15"/>
            </p:custDataLst>
          </p:nvPr>
        </p:nvSpPr>
        <p:spPr>
          <a:xfrm>
            <a:off x="1974183" y="4512618"/>
            <a:ext cx="76157" cy="12692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文本框 12"/>
          <p:cNvSpPr txBox="1"/>
          <p:nvPr>
            <p:custDataLst>
              <p:tags r:id="rId16"/>
            </p:custDataLst>
          </p:nvPr>
        </p:nvSpPr>
        <p:spPr>
          <a:xfrm>
            <a:off x="2007184" y="464906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1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风险监控和预警：通过定期的风险评估和监控，及时发现潜在的风险，并采取相应的预警措施，确保项目顺利进行。</a:t>
            </a:r>
            <a:endParaRPr altLang="zh-CN" dirty="0" sz="11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对角圆角矩形 14"/>
          <p:cNvSpPr/>
          <p:nvPr>
            <p:custDataLst>
              <p:tags r:id="rId17"/>
            </p:custDataLst>
          </p:nvPr>
        </p:nvSpPr>
        <p:spPr>
          <a:xfrm>
            <a:off x="1468371" y="5622611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对角圆角矩形 18"/>
          <p:cNvSpPr/>
          <p:nvPr>
            <p:custDataLst>
              <p:tags r:id="rId18"/>
            </p:custDataLst>
          </p:nvPr>
        </p:nvSpPr>
        <p:spPr>
          <a:xfrm>
            <a:off x="1468371" y="5495048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直角三角形 19"/>
          <p:cNvSpPr/>
          <p:nvPr>
            <p:custDataLst>
              <p:tags r:id="rId19"/>
            </p:custDataLst>
          </p:nvPr>
        </p:nvSpPr>
        <p:spPr>
          <a:xfrm>
            <a:off x="1974183" y="5495683"/>
            <a:ext cx="76157" cy="12692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文本框 20"/>
          <p:cNvSpPr txBox="1"/>
          <p:nvPr>
            <p:custDataLst>
              <p:tags r:id="rId20"/>
            </p:custDataLst>
          </p:nvPr>
        </p:nvSpPr>
        <p:spPr>
          <a:xfrm>
            <a:off x="2007184" y="5632131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 fontScale="71111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应对措施的实施：针对不同等级的风险，采取相应的应对措施，如加强项目管理、优化设计方案、加强沟通协调等，确保项目顺利完成。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项目风险应对措施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预防性措施</a:t>
            </a:r>
            <a:endParaRPr altLang="en-US" lang="zh-CN"/>
          </a:p>
        </p:txBody>
      </p:sp>
      <p:sp>
        <p:nvSpPr>
          <p:cNvPr id="1049700" name="矩形 15"/>
          <p:cNvSpPr/>
          <p:nvPr>
            <p:custDataLst>
              <p:tags r:id="rId1"/>
            </p:custDataLst>
          </p:nvPr>
        </p:nvSpPr>
        <p:spPr>
          <a:xfrm>
            <a:off x="2469768" y="164359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制定风险管理计划：明确项目风险管理的目标、范围和时间表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任意多边形 17"/>
          <p:cNvSpPr/>
          <p:nvPr>
            <p:custDataLst>
              <p:tags r:id="rId2"/>
            </p:custDataLst>
          </p:nvPr>
        </p:nvSpPr>
        <p:spPr>
          <a:xfrm flipV="1">
            <a:off x="2391414" y="156279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4" name="任意多边形 18"/>
          <p:cNvSpPr/>
          <p:nvPr>
            <p:custDataLst>
              <p:tags r:id="rId3"/>
            </p:custDataLst>
          </p:nvPr>
        </p:nvSpPr>
        <p:spPr>
          <a:xfrm flipH="1">
            <a:off x="8574864" y="212351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6" name="矩形 27"/>
          <p:cNvSpPr/>
          <p:nvPr>
            <p:custDataLst>
              <p:tags r:id="rId4"/>
            </p:custDataLst>
          </p:nvPr>
        </p:nvSpPr>
        <p:spPr>
          <a:xfrm>
            <a:off x="2469768" y="296092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识别潜在风险：通过头脑风暴、历史数据分析等手段，找出可能对项目造成不利影响的风险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任意多边形 29"/>
          <p:cNvSpPr/>
          <p:nvPr>
            <p:custDataLst>
              <p:tags r:id="rId5"/>
            </p:custDataLst>
          </p:nvPr>
        </p:nvSpPr>
        <p:spPr>
          <a:xfrm flipV="1">
            <a:off x="2391414" y="288012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0" name="任意多边形 30"/>
          <p:cNvSpPr/>
          <p:nvPr>
            <p:custDataLst>
              <p:tags r:id="rId6"/>
            </p:custDataLst>
          </p:nvPr>
        </p:nvSpPr>
        <p:spPr>
          <a:xfrm flipH="1">
            <a:off x="8574864" y="344084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2" name="矩形 5"/>
          <p:cNvSpPr/>
          <p:nvPr>
            <p:custDataLst>
              <p:tags r:id="rId7"/>
            </p:custDataLst>
          </p:nvPr>
        </p:nvSpPr>
        <p:spPr>
          <a:xfrm>
            <a:off x="2469768" y="427825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制定应对策略：针对识别出的风险，制定相应的预防性措施，如培训员工、购买保险等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任意多边形 7"/>
          <p:cNvSpPr/>
          <p:nvPr>
            <p:custDataLst>
              <p:tags r:id="rId8"/>
            </p:custDataLst>
          </p:nvPr>
        </p:nvSpPr>
        <p:spPr>
          <a:xfrm flipV="1">
            <a:off x="2391414" y="419744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6" name="任意多边形 8"/>
          <p:cNvSpPr/>
          <p:nvPr>
            <p:custDataLst>
              <p:tags r:id="rId9"/>
            </p:custDataLst>
          </p:nvPr>
        </p:nvSpPr>
        <p:spPr>
          <a:xfrm flipH="1">
            <a:off x="8574864" y="475817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8" name="矩形 10"/>
          <p:cNvSpPr/>
          <p:nvPr>
            <p:custDataLst>
              <p:tags r:id="rId10"/>
            </p:custDataLst>
          </p:nvPr>
        </p:nvSpPr>
        <p:spPr>
          <a:xfrm>
            <a:off x="2469768" y="559558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建立风险监控机制：定期对项目进行风险评估，及时发现并处理潜在风险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任意多边形 12"/>
          <p:cNvSpPr/>
          <p:nvPr>
            <p:custDataLst>
              <p:tags r:id="rId11"/>
            </p:custDataLst>
          </p:nvPr>
        </p:nvSpPr>
        <p:spPr>
          <a:xfrm flipV="1">
            <a:off x="2391414" y="551477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2" name="任意多边形 13"/>
          <p:cNvSpPr/>
          <p:nvPr>
            <p:custDataLst>
              <p:tags r:id="rId12"/>
            </p:custDataLst>
          </p:nvPr>
        </p:nvSpPr>
        <p:spPr>
          <a:xfrm flipH="1">
            <a:off x="8574864" y="607550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纠正性措施</a:t>
            </a:r>
            <a:endParaRPr altLang="en-US" lang="zh-CN"/>
          </a:p>
        </p:txBody>
      </p:sp>
      <p:sp>
        <p:nvSpPr>
          <p:cNvPr id="1049770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实施步骤：识别风险、分析原因、制定计划、实施纠正措施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定义：针对已发生或已识别的风险采取的行动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目的：消除或减少风险的影响，恢复正常项目进展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注意事项：及时性、有效性、全员参与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缓解性措施</a:t>
            </a:r>
            <a:endParaRPr altLang="en-US" lang="zh-CN"/>
          </a:p>
        </p:txBody>
      </p:sp>
      <p:sp>
        <p:nvSpPr>
          <p:cNvPr id="1049848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52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6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60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4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内容3：注意事项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66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内容4：案例分析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68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内容1：定义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70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内容2：实施步骤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应急响应措施</a:t>
            </a:r>
            <a:endParaRPr altLang="en-US" lang="zh-CN"/>
          </a:p>
        </p:txBody>
      </p:sp>
      <p:sp>
        <p:nvSpPr>
          <p:cNvPr id="1049918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0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2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建立应急响应小组，负责应急响应的策划和实施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6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8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制定应急预案，明确应急响应流程和责任人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2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4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定期进行应急演练，提高应急响应能力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8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0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加强与相关方的沟通和协作，共同应对项目风险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98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项目风险监控与报告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风险监控的方法和工具</a:t>
            </a:r>
            <a:endParaRPr altLang="en-US" lang="zh-CN"/>
          </a:p>
        </p:txBody>
      </p:sp>
      <p:sp>
        <p:nvSpPr>
          <p:cNvPr id="1050092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94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96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98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0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风险仪表板：实时监控项目风险，包括风险等级、发生概率、影响程度等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2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风险矩阵法：将风险按照影响程度和发生概率进行分类，确定优先级和应对措施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4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风险日志：记录项目过程中出现的风险及应对措施，便于后续分析和总结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6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风险数据库：积累历史项目数据，为新项目提供参考和借鉴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风险报告的编制和发布</a:t>
            </a:r>
            <a:endParaRPr altLang="en-US" lang="zh-CN"/>
          </a:p>
        </p:txBody>
      </p:sp>
      <p:sp>
        <p:nvSpPr>
          <p:cNvPr id="1050154" name="圆角矩形 26"/>
          <p:cNvSpPr/>
          <p:nvPr>
            <p:custDataLst>
              <p:tags r:id="rId1"/>
            </p:custDataLst>
          </p:nvPr>
        </p:nvSpPr>
        <p:spPr>
          <a:xfrm>
            <a:off x="65475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56" name="圆角矩形 28"/>
          <p:cNvSpPr/>
          <p:nvPr>
            <p:custDataLst>
              <p:tags r:id="rId2"/>
            </p:custDataLst>
          </p:nvPr>
        </p:nvSpPr>
        <p:spPr>
          <a:xfrm>
            <a:off x="65729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58" name="文本框 31"/>
          <p:cNvSpPr txBox="1"/>
          <p:nvPr>
            <p:custDataLst>
              <p:tags r:id="rId3"/>
            </p:custDataLst>
          </p:nvPr>
        </p:nvSpPr>
        <p:spPr>
          <a:xfrm>
            <a:off x="809734" y="236274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风险报告的编制：收集项目数据，识别和分析风险，制定风险应对措施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圆角矩形 29"/>
          <p:cNvSpPr/>
          <p:nvPr>
            <p:custDataLst>
              <p:tags r:id="rId4"/>
            </p:custDataLst>
          </p:nvPr>
        </p:nvSpPr>
        <p:spPr>
          <a:xfrm>
            <a:off x="344691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62" name="圆角矩形 32"/>
          <p:cNvSpPr/>
          <p:nvPr>
            <p:custDataLst>
              <p:tags r:id="rId5"/>
            </p:custDataLst>
          </p:nvPr>
        </p:nvSpPr>
        <p:spPr>
          <a:xfrm>
            <a:off x="344945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64" name="文本框 34"/>
          <p:cNvSpPr txBox="1"/>
          <p:nvPr>
            <p:custDataLst>
              <p:tags r:id="rId6"/>
            </p:custDataLst>
          </p:nvPr>
        </p:nvSpPr>
        <p:spPr>
          <a:xfrm>
            <a:off x="3604435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风险报告的发布：向项目干系人报告风险情况，及时沟通风险应对措施和进展情况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圆角矩形 3"/>
          <p:cNvSpPr/>
          <p:nvPr>
            <p:custDataLst>
              <p:tags r:id="rId7"/>
            </p:custDataLst>
          </p:nvPr>
        </p:nvSpPr>
        <p:spPr>
          <a:xfrm>
            <a:off x="623907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68" name="圆角矩形 4"/>
          <p:cNvSpPr/>
          <p:nvPr>
            <p:custDataLst>
              <p:tags r:id="rId8"/>
            </p:custDataLst>
          </p:nvPr>
        </p:nvSpPr>
        <p:spPr>
          <a:xfrm>
            <a:off x="624161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70" name="文本框 5"/>
          <p:cNvSpPr txBox="1"/>
          <p:nvPr>
            <p:custDataLst>
              <p:tags r:id="rId9"/>
            </p:custDataLst>
          </p:nvPr>
        </p:nvSpPr>
        <p:spPr>
          <a:xfrm>
            <a:off x="639595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风险报告的周期：定期或不定期编制和发布风险报告，根据项目实际情况确定合适的周期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圆角矩形 8"/>
          <p:cNvSpPr/>
          <p:nvPr>
            <p:custDataLst>
              <p:tags r:id="rId10"/>
            </p:custDataLst>
          </p:nvPr>
        </p:nvSpPr>
        <p:spPr>
          <a:xfrm>
            <a:off x="903123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74" name="圆角矩形 9"/>
          <p:cNvSpPr/>
          <p:nvPr>
            <p:custDataLst>
              <p:tags r:id="rId11"/>
            </p:custDataLst>
          </p:nvPr>
        </p:nvSpPr>
        <p:spPr>
          <a:xfrm>
            <a:off x="903377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76" name="文本框 10"/>
          <p:cNvSpPr txBox="1"/>
          <p:nvPr>
            <p:custDataLst>
              <p:tags r:id="rId12"/>
            </p:custDataLst>
          </p:nvPr>
        </p:nvSpPr>
        <p:spPr>
          <a:xfrm>
            <a:off x="918811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风险报告的内容：包括项目概况、风险识别和分析、风险应对措施、风险应对效果评估等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风险监控的持续性和改进</a:t>
            </a:r>
            <a:endParaRPr altLang="en-US" lang="zh-CN"/>
          </a:p>
        </p:txBody>
      </p:sp>
      <p:sp>
        <p:nvSpPr>
          <p:cNvPr id="1050224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风险监控的持续性：定期评估项目风险，确保及时发现和解决问题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风险监控的改进：根据项目进展和风险变化，调整监控策略和方法，提高监控效果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风险报告的改进：定期向项目团队和相关利益相关者提供准确、全面的风险报告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风险管理流程的改进：不断优化风险管理流程，提高项目团队的风险应对能力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27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项目风险管理最佳实践案例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0" name="内容占位符 1"/>
          <p:cNvSpPr>
            <a:spLocks noGrp="1"/>
          </p:cNvSpPr>
          <p:nvPr>
            <p:ph idx="3"/>
          </p:nvPr>
        </p:nvSpPr>
        <p:spPr/>
        <p:txBody>
          <a:bodyPr>
            <a:normAutofit fontScale="70000"/>
          </a:bodyPr>
          <a:p>
            <a:r>
              <a:rPr altLang="en-US" lang="zh-CN"/>
              <a:t>项目背景与目标：介绍该大型工程项目的背景、目的和意义，以及项目风险管理的重要性和目标。</a:t>
            </a:r>
            <a:endParaRPr altLang="en-US" lang="zh-CN"/>
          </a:p>
          <a:p>
            <a:r>
              <a:rPr altLang="en-US" lang="zh-CN"/>
              <a:t>风险识别与评估：详细阐述项目风险管理过程中的风险识别和评估方法，包括风险来源、风险等级、风险概率和影响等方面的分析。</a:t>
            </a:r>
            <a:endParaRPr altLang="en-US" lang="zh-CN"/>
          </a:p>
          <a:p>
            <a:r>
              <a:rPr altLang="en-US" lang="zh-CN"/>
              <a:t>风险应对策略：针对识别出的风险，制定相应的应对策略，包括风险规避、转移、减轻和接受等措施，以及具体的实施方法和步骤。</a:t>
            </a:r>
            <a:endParaRPr altLang="en-US" lang="zh-CN"/>
          </a:p>
          <a:p>
            <a:r>
              <a:rPr altLang="en-US" lang="zh-CN"/>
              <a:t>风险管理效果评估：对项目风险管理实践的效果进行评估，包括风险应对措施的有效性、风险管理流程的完善性等方面的评价，并提出改进意见和建议。  案例二：某互联网公司项目管理最佳实践</a:t>
            </a:r>
            <a:endParaRPr altLang="en-US" lang="zh-CN"/>
          </a:p>
          <a:p>
            <a:pPr lvl="1"/>
            <a:r>
              <a:rPr altLang="en-US" lang="zh-CN"/>
              <a:t>案例二：某互联网公司项目管理最佳实践</a:t>
            </a:r>
            <a:endParaRPr altLang="en-US" lang="zh-CN"/>
          </a:p>
          <a:p>
            <a:r>
              <a:rPr altLang="en-US" lang="zh-CN"/>
              <a:t>项目背景与目标：介绍该互联网公司的背景、项目目标和意义，以及项目管理的特点和挑战。</a:t>
            </a:r>
            <a:endParaRPr altLang="en-US" lang="zh-CN"/>
          </a:p>
          <a:p>
            <a:r>
              <a:rPr altLang="en-US" lang="zh-CN"/>
              <a:t>项目管理流程：详细阐述该互联网公司的项目管理流程，包括项目立项、需求分析、设计开发、测试验收等环节的流程和方法。</a:t>
            </a:r>
            <a:endParaRPr altLang="en-US" lang="zh-CN"/>
          </a:p>
          <a:p>
            <a:r>
              <a:rPr altLang="en-US" lang="zh-CN"/>
              <a:t>风险管理实践：针对互联网项目的特点，介绍该公司在项目风险管理方面的实践，包括风险识别、评估、应对和监控等方面的具体措施。</a:t>
            </a:r>
            <a:endParaRPr altLang="en-US" lang="zh-CN"/>
          </a:p>
          <a:p>
            <a:r>
              <a:rPr altLang="en-US" lang="zh-CN"/>
              <a:t>项目管理效果评估：对该公司项目管理实践的效果进行评估，包括项目按时完成率、项目质量、项目成本等方面的评价，并提出改进意见和建议。</a:t>
            </a:r>
            <a:endParaRPr altLang="en-US" lang="zh-CN"/>
          </a:p>
        </p:txBody>
      </p:sp>
      <p:sp>
        <p:nvSpPr>
          <p:cNvPr id="105038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案例一：某大型工程项目风险管理实践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案例二：某互联网公司风险管理实践</a:t>
            </a:r>
            <a:endParaRPr altLang="en-US" lang="zh-CN"/>
          </a:p>
        </p:txBody>
      </p:sp>
      <p:sp>
        <p:nvSpPr>
          <p:cNvPr id="1050430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2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4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案例背景：某互联网公司面临的项目风险及挑战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36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8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0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风险管理策略：制定、实施和监控项目风险管理的最佳实践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42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4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6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实施效果：风险管理策略对项目成功的影响和作用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48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50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52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经验教训：从该案例中学到的经验和教训，以及如何改进未来的项目风险管理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案例三：某金融机构风险管理实践</a:t>
            </a:r>
            <a:endParaRPr altLang="en-US" lang="zh-CN"/>
          </a:p>
        </p:txBody>
      </p:sp>
      <p:sp>
        <p:nvSpPr>
          <p:cNvPr id="1050500" name="正文"/>
          <p:cNvSpPr txBox="1"/>
          <p:nvPr>
            <p:custDataLst>
              <p:tags r:id="rId1"/>
            </p:custDataLst>
          </p:nvPr>
        </p:nvSpPr>
        <p:spPr>
          <a:xfrm>
            <a:off x="2867489" y="2072464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某知名金融机构的简介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项目的主要目标和范围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2" name="标题"/>
          <p:cNvSpPr txBox="1"/>
          <p:nvPr>
            <p:custDataLst>
              <p:tags r:id="rId2"/>
            </p:custDataLst>
          </p:nvPr>
        </p:nvSpPr>
        <p:spPr>
          <a:xfrm>
            <a:off x="2868162" y="1562790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 fontScale="70000"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金融机构背景及项目概述  * 某知名金融机构的简介 * 项目的主要目标和范围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504" name="标题"/>
          <p:cNvSpPr txBox="1"/>
          <p:nvPr>
            <p:custDataLst>
              <p:tags r:id="rId3"/>
            </p:custDataLst>
          </p:nvPr>
        </p:nvSpPr>
        <p:spPr>
          <a:xfrm>
            <a:off x="2868162" y="5215230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 fontScale="70000"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经验教训和改进方向  * 在项目实施过程中遇到的问题和挑战 * 从中学到的经验教训以及未来改进的方向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506" name="正文"/>
          <p:cNvSpPr txBox="1"/>
          <p:nvPr>
            <p:custDataLst>
              <p:tags r:id="rId4"/>
            </p:custDataLst>
          </p:nvPr>
        </p:nvSpPr>
        <p:spPr>
          <a:xfrm>
            <a:off x="2868162" y="5724905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在项目实施过程中遇到的问题和挑战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从中学到的经验教训以及未来改进的方向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8" name="正文"/>
          <p:cNvSpPr txBox="1"/>
          <p:nvPr>
            <p:custDataLst>
              <p:tags r:id="rId5"/>
            </p:custDataLst>
          </p:nvPr>
        </p:nvSpPr>
        <p:spPr>
          <a:xfrm>
            <a:off x="2868162" y="3289496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金融机构在项目中所采用的风险管理策略和方法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如何识别、评估和控制项目中的风险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0" name="标题"/>
          <p:cNvSpPr txBox="1"/>
          <p:nvPr>
            <p:custDataLst>
              <p:tags r:id="rId6"/>
            </p:custDataLst>
          </p:nvPr>
        </p:nvSpPr>
        <p:spPr>
          <a:xfrm>
            <a:off x="2868834" y="2780494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 fontScale="70000"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风险管理策略和方法  * 金融机构在项目中所采用的风险管理策略和方法 * 如何识别、评估和控制项目中的风险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512" name="标题"/>
          <p:cNvSpPr txBox="1"/>
          <p:nvPr>
            <p:custDataLst>
              <p:tags r:id="rId7"/>
            </p:custDataLst>
          </p:nvPr>
        </p:nvSpPr>
        <p:spPr>
          <a:xfrm>
            <a:off x="2868834" y="3997526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 fontScale="70000"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最佳实践详解  * 具体案例中最佳实践的详细步骤和实施过程 * 最佳实践所带来的成效和影响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514" name="正文"/>
          <p:cNvSpPr txBox="1"/>
          <p:nvPr>
            <p:custDataLst>
              <p:tags r:id="rId8"/>
            </p:custDataLst>
          </p:nvPr>
        </p:nvSpPr>
        <p:spPr>
          <a:xfrm>
            <a:off x="2868162" y="4507200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具体案例中最佳实践的详细步骤和实施过程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最佳实践所带来的成效和影响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56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项目风险管理未来发展趋势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风险管理理念的变化</a:t>
            </a:r>
            <a:endParaRPr altLang="en-US" lang="zh-CN"/>
          </a:p>
        </p:txBody>
      </p:sp>
      <p:sp>
        <p:nvSpPr>
          <p:cNvPr id="1050666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68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70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72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74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从被动风险管理到主动风险管理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76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从单一风险管理到全面风险管理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78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从定性风险管理到定量风险管理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80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从局部风险管理到整体风险管理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风险管理技术的创新</a:t>
            </a:r>
            <a:endParaRPr altLang="en-US" lang="zh-CN"/>
          </a:p>
        </p:txBody>
      </p:sp>
      <p:sp>
        <p:nvSpPr>
          <p:cNvPr id="1050728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30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32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34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人工智能和机器学习将在风险管理技术中发挥重要作用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6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38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40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42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风险管理技术的创新是未来发展的重要趋势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4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46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48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50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新的风险管理技术将更加注重数据分析和预测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52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54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56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58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未来风险管理技术将更加注重跨领域合作和协同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风险管理与其他领域的融合发展</a:t>
            </a:r>
            <a:endParaRPr altLang="en-US" lang="zh-CN"/>
          </a:p>
        </p:txBody>
      </p:sp>
      <p:sp>
        <p:nvSpPr>
          <p:cNvPr id="1050806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风险管理与其他领域的融合发展是未来趋势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08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风险管理将与项目管理、质量管理等领域更加紧密结合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10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风险管理将更加注重跨部门、跨领域的协作与沟通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12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风险管理将更加注重数据分析和量化评估，提高决策的科学性和准确性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3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5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86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CONTENT_GROUP_TYPE" val="contentchip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CONTENT_GROUP_TYPE" val="contentchip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titlestyle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9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1"/>
  <p:tag name="KSO_WM_TAG_VERSION" val="1.0"/>
  <p:tag name="KSO_WM_BEAUTIFY_FLAG" val="#wm#"/>
  <p:tag name="KSO_WM_TEMPLATE_CATEGORY" val="custom"/>
  <p:tag name="KSO_WM_TEMPLATE_INDEX" val="20230291"/>
  <p:tag name="KSO_WM_TEMPLATE_THUMBS_INDEX" val="1、9"/>
</p:tagLst>
</file>

<file path=ppt/tags/tag1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1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91_1*b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1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16.xml><?xml version="1.0" encoding="utf-8"?>
<p:tagLst xmlns:p="http://schemas.openxmlformats.org/presentationml/2006/main">
  <p:tag name="KSO_WM_SLIDE_ID" val="custom20230291_1"/>
  <p:tag name="KSO_WM_TEMPLATE_SUBCATEGORY" val="29"/>
  <p:tag name="KSO_WM_TEMPLATE_MASTER_TYPE" val="0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1"/>
  <p:tag name="KSO_WM_SLIDE_LAYOUT" val="a_b_f"/>
  <p:tag name="KSO_WM_SLIDE_LAYOUT_CNT" val="1_1_1"/>
  <p:tag name="KSO_WM_TEMPLATE_THUMBS_INDEX" val="1、9"/>
  <p:tag name="KSO_WM_SLIDE_CONTENT_AREA" val="{&quot;left&quot;:&quot;59.15&quot;,&quot;top&quot;:&quot;78.05&quot;,&quot;width&quot;:&quot;530.55&quot;,&quot;height&quot;:&quot;334.2&quot;}"/>
</p:tagLst>
</file>

<file path=ppt/tags/tag11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6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1_6*l_h_i*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1_6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1_6*l_h_i*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1_6*l_h_i*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1_6*l_h_i*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1_6*l_h_i*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1_6*l_h_i*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Six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6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SLIDE_ID" val="custom20230291_6"/>
  <p:tag name="KSO_WM_TEMPLATE_SUBCATEGORY" val="29"/>
  <p:tag name="KSO_WM_TEMPLATE_MASTER_TYPE" val="0"/>
  <p:tag name="KSO_WM_TEMPLATE_COLOR_TYPE" val="1"/>
  <p:tag name="KSO_WM_SLIDE_TYPE" val="contents"/>
  <p:tag name="KSO_WM_SLIDE_SUBTYPE" val="diag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1"/>
  <p:tag name="KSO_WM_SLIDE_LAYOUT" val="a_l"/>
  <p:tag name="KSO_WM_SLIDE_LAYOUT_CNT" val="1_1"/>
  <p:tag name="KSO_WM_TEMPLATE_THUMBS_INDEX" val="1、4、7、12、13、14、15、16、17、18、20、24、25、28、33、36、40、43、44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6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6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10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65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2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92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SEVEN"/>
</p:tagLst>
</file>

<file path=ppt/tags/tag3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15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9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4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9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46.xml><?xml version="1.0" encoding="utf-8"?>
<p:tagLst xmlns:p="http://schemas.openxmlformats.org/presentationml/2006/main">
  <p:tag name="KSO_WM_SLIDE_ID" val="custom20230291_9"/>
  <p:tag name="KSO_WM_TEMPLATE_SUBCATEGORY" val="29"/>
  <p:tag name="KSO_WM_TEMPLATE_MASTER_TYPE" val="0"/>
  <p:tag name="KSO_WM_TEMPLATE_COLOR_TYPE" val="1"/>
  <p:tag name="KSO_WM_SLIDE_TYPE" val="endPage"/>
  <p:tag name="KSO_WM_SLIDE_SUBTYPE" val="pureTxt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1"/>
  <p:tag name="KSO_WM_SLIDE_LAYOUT" val="a_f"/>
  <p:tag name="KSO_WM_SLIDE_LAYOUT_CNT" val="1_1"/>
  <p:tag name="KSO_WM_TEMPLATE_THUMBS_INDEX" val="1、4、7、12、13、14、15、16、17、18、20、24、25、28、33、36、40、43、44"/>
  <p:tag name="KSO_WM_SLIDE_CONTENT_AREA" val="{&quot;left&quot;:&quot;408.05&quot;,&quot;top&quot;:&quot;74.7&quot;,&quot;width&quot;:&quot;543.2&quot;,&quot;height&quot;:&quot;389.8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6">
      <a:dk1>
        <a:sysClr lastClr="000000" val="windowText"/>
      </a:dk1>
      <a:lt1>
        <a:sysClr lastClr="FFFFFF" val="window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"/>
      </a:majorFont>
      <a:minorFont>
        <a:latin typeface="汉仪粗圆简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2023-12-20T01:30:41Z</dcterms:created>
  <dcterms:modified xsi:type="dcterms:W3CDTF">2023-12-20T01:30:41Z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2bd0ffdc189c440b8cada9847ee30aa1_21</vt:lpwstr>
  </property>
</Properties>
</file>