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2422" r:id="rId1"/>
    <p:sldMasterId id="2147512459" r:id="rId2"/>
  </p:sldMasterIdLst>
  <p:notesMasterIdLst>
    <p:notesMasterId r:id="rId3"/>
  </p:notesMasterIdLst>
  <p:sldIdLst>
    <p:sldId id="12905" r:id="rId4"/>
    <p:sldId id="12910" r:id="rId5"/>
    <p:sldId id="12915" r:id="rId6"/>
    <p:sldId id="12919" r:id="rId7"/>
    <p:sldId id="12922" r:id="rId8"/>
    <p:sldId id="12926" r:id="rId9"/>
    <p:sldId id="12930" r:id="rId10"/>
    <p:sldId id="12933" r:id="rId11"/>
    <p:sldId id="12936" r:id="rId12"/>
    <p:sldId id="12940" r:id="rId13"/>
    <p:sldId id="12944" r:id="rId14"/>
    <p:sldId id="12947" r:id="rId15"/>
    <p:sldId id="12950" r:id="rId16"/>
    <p:sldId id="12954" r:id="rId17"/>
    <p:sldId id="12958" r:id="rId18"/>
    <p:sldId id="12961" r:id="rId19"/>
    <p:sldId id="12965" r:id="rId20"/>
    <p:sldId id="12969" r:id="rId21"/>
    <p:sldId id="12972" r:id="rId22"/>
    <p:sldId id="12976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423" r:id="rId1"/>
    <p:sldLayoutId id="2147512424" r:id="rId2"/>
    <p:sldLayoutId id="2147512425" r:id="rId3"/>
    <p:sldLayoutId id="2147512426" r:id="rId4"/>
    <p:sldLayoutId id="2147512427" r:id="rId5"/>
    <p:sldLayoutId id="2147512428" r:id="rId6"/>
    <p:sldLayoutId id="2147512429" r:id="rId7"/>
    <p:sldLayoutId id="2147512430" r:id="rId8"/>
    <p:sldLayoutId id="2147512431" r:id="rId9"/>
    <p:sldLayoutId id="2147512432" r:id="rId10"/>
    <p:sldLayoutId id="214751243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460" r:id="rId1"/>
    <p:sldLayoutId id="2147512461" r:id="rId2"/>
    <p:sldLayoutId id="2147512462" r:id="rId3"/>
    <p:sldLayoutId id="2147512463" r:id="rId4"/>
    <p:sldLayoutId id="2147512464" r:id="rId5"/>
    <p:sldLayoutId id="2147512465" r:id="rId6"/>
    <p:sldLayoutId id="2147512466" r:id="rId7"/>
    <p:sldLayoutId id="2147512467" r:id="rId8"/>
    <p:sldLayoutId id="2147512468" r:id="rId9"/>
    <p:sldLayoutId id="2147512469" r:id="rId10"/>
    <p:sldLayoutId id="214751247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学校双减对学生全面健康教育的促进作用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双减政策的背景和意义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双减政策对学生全面健康教育的促进作用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学校在实施双减政策中的角色和责任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双减政策实施中面临的挑战和对策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双减政策实施效果的评估与展望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当前教育存在过度竞争的现象，学生课业负担过重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家长对孩子的教育期望过高，导致孩子身心俱疲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教育部门为了减轻学生和家庭的负担，提高教育质量，出台了双减政策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双减政策的出台有利于促进学生全面健康发展，提高教育质量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897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提高教育质量，增强学生综合素质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减轻学生课业负担，促进学生全面发展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深化教育改革，促进教育公平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缓解教育焦虑，构建良好教育生态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双减政策对学生全面健康教育的促进作用</a:t>
            </a:r>
            <a:endParaRPr altLang="en-US" dirty="0" lang="zh-CN"/>
          </a:p>
        </p:txBody>
      </p:sp>
      <p:sp>
        <p:nvSpPr>
          <p:cNvPr id="10490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减轻学生课业负担，促进身心健康</a:t>
            </a:r>
            <a:endParaRPr altLang="en-US" lang="zh-CN"/>
          </a:p>
        </p:txBody>
      </p:sp>
      <p:sp>
        <p:nvSpPr>
          <p:cNvPr id="104907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减少作业量，降低学习压力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增加学生体育锻炼和兴趣爱好的时间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促进学生心理健康，减少焦虑和抑郁情绪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提升学生综合素质，培养全面发展的人才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增加学生课外活动时间，促进全面发展</a:t>
            </a:r>
            <a:endParaRPr altLang="en-US" lang="zh-CN"/>
          </a:p>
        </p:txBody>
      </p:sp>
      <p:sp>
        <p:nvSpPr>
          <p:cNvPr id="104911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双减政策实施后，学生有更多的时间参与课外活动，如体育、艺术等，有利于提升身体素质和审美能力。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课外活动能够培养学生的团队协作和沟通能力，有助于提高社交能力。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参与课外活动可以减轻学生的学习压力，促进身心健康，减少焦虑和抑郁等心理问题。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多样化的课外活动能够激发学生的兴趣和创造力，有助于培养创新思维和实践能力。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优化教育资源配置，提升健康教育质量</a:t>
            </a:r>
            <a:endParaRPr altLang="en-US" lang="zh-CN"/>
          </a:p>
        </p:txBody>
      </p:sp>
      <p:sp>
        <p:nvSpPr>
          <p:cNvPr id="10491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增加健康教育投入，提高教师待遇，吸引优秀师资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强化健康教育课程设置，确保学生全面健康发展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优化教育评价机制，关注学生身心健康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完善健康教育设施，提供多样化的教育资源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学校在实施双减政策中的角色和责任</a:t>
            </a:r>
            <a:endParaRPr altLang="en-US" dirty="0" lang="zh-CN"/>
          </a:p>
        </p:txBody>
      </p:sp>
      <p:sp>
        <p:nvSpPr>
          <p:cNvPr id="10492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调整课程设置，注重素质教育</a:t>
            </a:r>
            <a:endParaRPr altLang="en-US" lang="zh-CN"/>
          </a:p>
        </p:txBody>
      </p:sp>
      <p:sp>
        <p:nvSpPr>
          <p:cNvPr id="104929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学校应注重素质教育，培养学生的创新精神和实践能力，引导学生关注社会、关心他人。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学校应调整课程设置，减少应试科目，增加体育、艺术等课程，促进学生全面发展。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学校应关注学生的心理健康，提供心理辅导和咨询，帮助学生缓解学习压力。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学校应加强与家长的沟通与合作，共同关注学生的成长，促进家校共育。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加强师资培训，提升健康教育水平</a:t>
            </a:r>
            <a:endParaRPr altLang="en-US" lang="zh-CN"/>
          </a:p>
        </p:txBody>
      </p:sp>
      <p:sp>
        <p:nvSpPr>
          <p:cNvPr id="104934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加强师资培训：提高教师的健康教育意识和能力，确保健康教育质量。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培训内容：涵盖心理健康、体育、艺术、科学等多个领域，全面提升教师综合素质。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培训方式：线上与线下相结合，定期开展培训活动，鼓励教师自主学习与交流。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培训评估：对教师培训成果进行评估，确保培训效果，促进教师专业成长。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开展丰富多彩的课外活动，培养学生兴趣和特长</a:t>
            </a:r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学校应积极组织各类课外活动，如艺术、体育、科技等，以满足学生多样化的兴趣需求。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通过参与课外活动，学生可以发掘和培养自己的特长和技能，提高综合素质。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学校应鼓励和支持学生参与课外活动，并提供必要的场地、设施和师资力量。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开展课外活动有助于减轻学生的学习压力，促进学生身心健康，培养其团队协作和沟通能力。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双减政策实施中面临的挑战和对策</a:t>
            </a:r>
            <a:endParaRPr altLang="en-US" dirty="0" lang="zh-CN"/>
          </a:p>
        </p:txBody>
      </p:sp>
      <p:sp>
        <p:nvSpPr>
          <p:cNvPr id="10494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面临的挑战：如家长焦虑、教育资源不均衡等</a:t>
            </a:r>
            <a:endParaRPr altLang="en-US" lang="zh-CN"/>
          </a:p>
        </p:txBody>
      </p:sp>
      <p:sp>
        <p:nvSpPr>
          <p:cNvPr id="104947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教育资源不均衡：不同地区、不同学校的教育资源差距较大，导致学生面临的教育环境有所不同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家长焦虑：担心孩子学习成绩下降，对未来发展产生影响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教师素质参差不齐：部分教师对双减政策的理解和执行存在偏差，影响政策实施效果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学科类培训机构转型困难：在双减政策下，学科类培训机构面临转型或关闭的压力，转型过程中可能遇到诸多困难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对策建议：如加强政策宣传、提高教育公平性等</a:t>
            </a:r>
            <a:endParaRPr altLang="en-US" lang="zh-CN"/>
          </a:p>
        </p:txBody>
      </p:sp>
      <p:sp>
        <p:nvSpPr>
          <p:cNvPr id="104952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优化教育资源，提高教育公平性，确保每个学生都能享受到优质的教育资源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加强政策宣传，提高家长和学生对于双减政策的理解和支持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完善教育评价体系，注重学生的综合素质和个性化发展，避免过度追求分数和应试教育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加强学校和家庭、社会的合作，共同推进学生全面健康发展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双减政策实施效果的评估与展望</a:t>
            </a:r>
            <a:endParaRPr altLang="en-US" dirty="0" lang="zh-CN"/>
          </a:p>
        </p:txBody>
      </p:sp>
      <p:sp>
        <p:nvSpPr>
          <p:cNvPr id="10495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如何评估双减政策的实施效果</a:t>
            </a:r>
            <a:endParaRPr altLang="en-US" lang="zh-CN"/>
          </a:p>
        </p:txBody>
      </p:sp>
      <p:sp>
        <p:nvSpPr>
          <p:cNvPr id="104962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调查问卷：了解学生和家长的满意度和反馈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考试成绩：观察学生学业负担的变化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心理健康：评估学生心理状态和情绪变化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课外活动：观察学生参与课外活动的积极性和质量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对双减政策的未来展望与建议</a:t>
            </a:r>
            <a:endParaRPr altLang="en-US" lang="zh-CN"/>
          </a:p>
        </p:txBody>
      </p:sp>
      <p:sp>
        <p:nvSpPr>
          <p:cNvPr id="104968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完善评估体系：建立科学、全面的评估指标，持续监测双减政策对学生全面健康教育的实际效果。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强化政策执行：确保政策落地生根，加大监管力度，防止形式主义和消极应对的现象。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创新教育模式：鼓励学校和教师探索新的教育方法和手段，以适应双减政策下的教育环境。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提升家庭教育：加强家长对双减政策的理解和支持，引导家长树立正确的教育观念，积极参与孩子的全面健康发展。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974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3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9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43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2024-01-05T05:47:57Z</dcterms:created>
  <dcterms:modified xsi:type="dcterms:W3CDTF">2024-01-05T05:47:57Z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7ad5141237ae4ddfa79a45cefdda840b_21</vt:lpwstr>
  </property>
</Properties>
</file>