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62" r:id="rId5"/>
    <p:sldId id="258" r:id="rId6"/>
    <p:sldId id="274" r:id="rId7"/>
    <p:sldId id="261" r:id="rId8"/>
    <p:sldId id="264" r:id="rId9"/>
    <p:sldId id="259" r:id="rId10"/>
    <p:sldId id="271" r:id="rId11"/>
    <p:sldId id="269" r:id="rId12"/>
    <p:sldId id="276" r:id="rId13"/>
  </p:sldIdLst>
  <p:sldSz cx="12192000" cy="6858000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howGuides="1">
      <p:cViewPr varScale="1">
        <p:scale>
          <a:sx n="58" d="100"/>
          <a:sy n="58" d="100"/>
        </p:scale>
        <p:origin x="-84" y="-142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3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FD8AD-8A7A-4B38-9412-0C3F3A9061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90333-D4E6-4F93-96E5-62999A0BBD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2D225-6189-4789-824C-6BD379A687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35ABD-B96A-44DA-8E48-46214657969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7F004-F28E-42E7-A6E0-2733D3C34C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A36BF-8D29-4051-8E45-E7FF661C69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47DE9-3CA9-442B-A783-D83ED642BA6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80BD6-4269-470B-B8A1-99013296E4A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B8D0D-7F4B-4D19-8C83-B9F5725056B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0CB37-8587-41F2-8AA0-39C1437D500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63557-A055-4998-95BC-2EE3B79499C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0F5E2-6811-4578-859C-0040E4E61AA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F7495-2A05-43AD-A094-62A009A053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>
                <a:sym typeface="等线 Light" panose="02010600030101010101" pitchFamily="2" charset="-122"/>
              </a:rPr>
              <a:t>单击此处编辑母版标题样式</a:t>
            </a:r>
            <a:endParaRPr lang="zh-CN" altLang="en-US" smtClean="0">
              <a:sym typeface="等线 Light" panose="02010600030101010101" pitchFamily="2" charset="-122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>
                <a:sym typeface="等线" panose="02010600030101010101" pitchFamily="2" charset="-122"/>
              </a:rPr>
              <a:t>编辑母版文本样式</a:t>
            </a:r>
            <a:endParaRPr lang="zh-CN" altLang="en-US" smtClean="0">
              <a:sym typeface="等线" panose="02010600030101010101" pitchFamily="2" charset="-122"/>
            </a:endParaRPr>
          </a:p>
          <a:p>
            <a:pPr lvl="1"/>
            <a:r>
              <a:rPr lang="zh-CN" altLang="en-US" smtClean="0">
                <a:sym typeface="等线" panose="02010600030101010101" pitchFamily="2" charset="-122"/>
              </a:rPr>
              <a:t>第二级</a:t>
            </a:r>
            <a:endParaRPr lang="zh-CN" altLang="en-US" smtClean="0">
              <a:sym typeface="等线" panose="02010600030101010101" pitchFamily="2" charset="-122"/>
            </a:endParaRPr>
          </a:p>
          <a:p>
            <a:pPr lvl="2"/>
            <a:r>
              <a:rPr lang="zh-CN" altLang="en-US" smtClean="0">
                <a:sym typeface="等线" panose="02010600030101010101" pitchFamily="2" charset="-122"/>
              </a:rPr>
              <a:t>第三级</a:t>
            </a:r>
            <a:endParaRPr lang="zh-CN" altLang="en-US" smtClean="0">
              <a:sym typeface="等线" panose="02010600030101010101" pitchFamily="2" charset="-122"/>
            </a:endParaRPr>
          </a:p>
          <a:p>
            <a:pPr lvl="3"/>
            <a:r>
              <a:rPr lang="zh-CN" altLang="en-US" smtClean="0">
                <a:sym typeface="等线" panose="02010600030101010101" pitchFamily="2" charset="-122"/>
              </a:rPr>
              <a:t>第四级</a:t>
            </a:r>
            <a:endParaRPr lang="zh-CN" altLang="en-US" smtClean="0">
              <a:sym typeface="等线" panose="02010600030101010101" pitchFamily="2" charset="-122"/>
            </a:endParaRPr>
          </a:p>
          <a:p>
            <a:pPr lvl="4"/>
            <a:r>
              <a:rPr lang="zh-CN" altLang="en-US" smtClean="0">
                <a:sym typeface="等线" panose="02010600030101010101" pitchFamily="2" charset="-122"/>
              </a:rPr>
              <a:t>第五级</a:t>
            </a:r>
            <a:endParaRPr lang="zh-CN" altLang="en-US" smtClean="0">
              <a:sym typeface="等线" panose="02010600030101010101" pitchFamily="2" charset="-122"/>
            </a:endParaRP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4007FC-7049-45F5-B501-843231AA84E4}" type="datetime1">
              <a:rPr lang="zh-CN" altLang="en-US"/>
            </a:fld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/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2F6E32-FB13-4BDA-AB60-02C5A9ADE4B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image" Target="../media/image6.jpeg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5.png"/><Relationship Id="rId2" Type="http://schemas.openxmlformats.org/officeDocument/2006/relationships/tags" Target="../tags/tag9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8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5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13.emf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7.jpeg"/><Relationship Id="rId11" Type="http://schemas.openxmlformats.org/officeDocument/2006/relationships/image" Target="../media/image16.jpeg"/><Relationship Id="rId10" Type="http://schemas.openxmlformats.org/officeDocument/2006/relationships/image" Target="../media/image15.emf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文本框 8"/>
          <p:cNvSpPr>
            <a:spLocks noChangeArrowheads="1"/>
          </p:cNvSpPr>
          <p:nvPr/>
        </p:nvSpPr>
        <p:spPr bwMode="auto">
          <a:xfrm>
            <a:off x="710565" y="2883535"/>
            <a:ext cx="823023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48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GLL3300/22/B链式给煤机</a:t>
            </a:r>
            <a:endParaRPr lang="en-US" altLang="zh-CN" sz="4800" b="1" dirty="0">
              <a:solidFill>
                <a:srgbClr val="2A555B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2053" name="等腰三角形 15"/>
          <p:cNvSpPr>
            <a:spLocks noChangeArrowheads="1"/>
          </p:cNvSpPr>
          <p:nvPr/>
        </p:nvSpPr>
        <p:spPr bwMode="auto">
          <a:xfrm>
            <a:off x="2371725" y="5984875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4" name="等腰三角形 18"/>
          <p:cNvSpPr>
            <a:spLocks noChangeArrowheads="1"/>
          </p:cNvSpPr>
          <p:nvPr/>
        </p:nvSpPr>
        <p:spPr bwMode="auto">
          <a:xfrm>
            <a:off x="6619875" y="5348288"/>
            <a:ext cx="1873250" cy="161448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5" name="等腰三角形 19"/>
          <p:cNvSpPr>
            <a:spLocks noChangeArrowheads="1"/>
          </p:cNvSpPr>
          <p:nvPr/>
        </p:nvSpPr>
        <p:spPr bwMode="auto">
          <a:xfrm>
            <a:off x="5984875" y="5722938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056" name="图片 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31050" y="0"/>
            <a:ext cx="5038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图片 26"/>
          <p:cNvPicPr>
            <a:picLocks noChangeAspect="1" noChangeArrowheads="1"/>
          </p:cNvPicPr>
          <p:nvPr/>
        </p:nvPicPr>
        <p:blipFill>
          <a:blip r:embed="rId2" cstate="screen"/>
          <a:srcRect t="5646"/>
          <a:stretch>
            <a:fillRect/>
          </a:stretch>
        </p:blipFill>
        <p:spPr bwMode="auto">
          <a:xfrm>
            <a:off x="47625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等腰三角形 28"/>
          <p:cNvSpPr>
            <a:spLocks noChangeArrowheads="1"/>
          </p:cNvSpPr>
          <p:nvPr/>
        </p:nvSpPr>
        <p:spPr bwMode="auto">
          <a:xfrm flipV="1">
            <a:off x="44608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等腰三角形 6"/>
          <p:cNvSpPr>
            <a:spLocks noChangeArrowheads="1"/>
          </p:cNvSpPr>
          <p:nvPr/>
        </p:nvSpPr>
        <p:spPr bwMode="auto">
          <a:xfrm flipV="1">
            <a:off x="139700" y="2882900"/>
            <a:ext cx="1536700" cy="1239838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B2AD4E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4" name="等腰三角形 7"/>
          <p:cNvSpPr>
            <a:spLocks noChangeArrowheads="1"/>
          </p:cNvSpPr>
          <p:nvPr/>
        </p:nvSpPr>
        <p:spPr bwMode="auto">
          <a:xfrm flipV="1">
            <a:off x="139700" y="1504950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5" name="等腰三角形 8"/>
          <p:cNvSpPr>
            <a:spLocks noChangeArrowheads="1"/>
          </p:cNvSpPr>
          <p:nvPr/>
        </p:nvSpPr>
        <p:spPr bwMode="auto">
          <a:xfrm flipV="1">
            <a:off x="3101975" y="4121150"/>
            <a:ext cx="1350963" cy="1165225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498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3076" name="图片 5"/>
          <p:cNvPicPr>
            <a:picLocks noChangeAspect="1" noChangeArrowheads="1"/>
          </p:cNvPicPr>
          <p:nvPr/>
        </p:nvPicPr>
        <p:blipFill>
          <a:blip r:embed="rId1" cstate="screen"/>
          <a:srcRect t="15021" r="10030"/>
          <a:stretch>
            <a:fillRect/>
          </a:stretch>
        </p:blipFill>
        <p:spPr bwMode="auto">
          <a:xfrm>
            <a:off x="-881063" y="0"/>
            <a:ext cx="533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文本框 9"/>
          <p:cNvSpPr>
            <a:spLocks noChangeArrowheads="1"/>
          </p:cNvSpPr>
          <p:nvPr/>
        </p:nvSpPr>
        <p:spPr bwMode="auto">
          <a:xfrm>
            <a:off x="1314450" y="2362200"/>
            <a:ext cx="1108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6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目录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78" name="文本框 10"/>
          <p:cNvSpPr>
            <a:spLocks noChangeArrowheads="1"/>
          </p:cNvSpPr>
          <p:nvPr/>
        </p:nvSpPr>
        <p:spPr bwMode="auto">
          <a:xfrm rot="5400000">
            <a:off x="852488" y="3732213"/>
            <a:ext cx="339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CONTENT</a:t>
            </a:r>
            <a:endParaRPr lang="zh-CN" altLang="en-US" sz="36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79" name="椭圆 11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5935663" y="16668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1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0" name="文本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710363" y="1724025"/>
            <a:ext cx="39671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GLL3300/22/B链式给煤机简介</a:t>
            </a:r>
            <a:endParaRPr lang="zh-CN" altLang="en-US" sz="2400">
              <a:solidFill>
                <a:srgbClr val="0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81" name="椭圆 15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5935663" y="2719388"/>
            <a:ext cx="576262" cy="576262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2" name="文本框 1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10363" y="2776538"/>
            <a:ext cx="39671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GLL3300/22/B链式给煤机参数</a:t>
            </a:r>
            <a:endParaRPr lang="zh-CN" altLang="en-US" sz="2400">
              <a:solidFill>
                <a:srgbClr val="0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83" name="椭圆 17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5935663" y="3771900"/>
            <a:ext cx="576262" cy="574675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3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4" name="文本框 1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10363" y="3829050"/>
            <a:ext cx="39671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GLL3300/22/B链式给煤机安装说明</a:t>
            </a:r>
            <a:endParaRPr lang="zh-CN" altLang="en-US" sz="2400">
              <a:solidFill>
                <a:srgbClr val="0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85" name="椭圆 19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5935663" y="48799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6" name="文本框 2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710363" y="4937125"/>
            <a:ext cx="39671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GLL3300/22/B链式给煤机工作原理</a:t>
            </a:r>
            <a:endParaRPr lang="zh-CN" altLang="en-US" sz="2400">
              <a:solidFill>
                <a:srgbClr val="0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组合 5"/>
          <p:cNvGrpSpPr/>
          <p:nvPr/>
        </p:nvGrpSpPr>
        <p:grpSpPr bwMode="auto">
          <a:xfrm>
            <a:off x="0" y="-41275"/>
            <a:ext cx="5753100" cy="1303338"/>
            <a:chOff x="0" y="0"/>
            <a:chExt cx="5753500" cy="1304243"/>
          </a:xfrm>
        </p:grpSpPr>
        <p:sp>
          <p:nvSpPr>
            <p:cNvPr id="921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1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20" name="图片 8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文本框 9"/>
            <p:cNvSpPr>
              <a:spLocks noChangeArrowheads="1"/>
            </p:cNvSpPr>
            <p:nvPr/>
          </p:nvSpPr>
          <p:spPr bwMode="auto">
            <a:xfrm>
              <a:off x="1799715" y="481029"/>
              <a:ext cx="3953785" cy="460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pic>
        <p:nvPicPr>
          <p:cNvPr id="9223" name="图片 1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39"/>
          <p:cNvGrpSpPr/>
          <p:nvPr>
            <p:custDataLst>
              <p:tags r:id="rId4"/>
            </p:custDataLst>
          </p:nvPr>
        </p:nvGrpSpPr>
        <p:grpSpPr bwMode="auto">
          <a:xfrm>
            <a:off x="1208788" y="2084744"/>
            <a:ext cx="9367689" cy="2689331"/>
            <a:chOff x="718004" y="58056"/>
            <a:chExt cx="8949097" cy="2457256"/>
          </a:xfrm>
        </p:grpSpPr>
        <p:sp>
          <p:nvSpPr>
            <p:cNvPr id="9228" name="椭圆 19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18004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0" name="椭圆 2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962552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2" name="椭圆 2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209845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pic>
        <p:nvPicPr>
          <p:cNvPr id="2" name="图片 1" descr="链式给煤机 (2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6460" y="2221865"/>
            <a:ext cx="2414270" cy="2414270"/>
          </a:xfrm>
          <a:prstGeom prst="ellipse">
            <a:avLst/>
          </a:prstGeom>
        </p:spPr>
      </p:pic>
      <p:pic>
        <p:nvPicPr>
          <p:cNvPr id="3" name="图片 2" descr="链式给煤机 (32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5240" y="2221865"/>
            <a:ext cx="2414270" cy="2414270"/>
          </a:xfrm>
          <a:prstGeom prst="ellipse">
            <a:avLst/>
          </a:prstGeom>
        </p:spPr>
      </p:pic>
      <p:pic>
        <p:nvPicPr>
          <p:cNvPr id="4" name="图片 3" descr="链式给煤机 (37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2915" y="2221865"/>
            <a:ext cx="2414270" cy="2414270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8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9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4100" name="图片 4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2" name="组合 19"/>
          <p:cNvGrpSpPr/>
          <p:nvPr/>
        </p:nvGrpSpPr>
        <p:grpSpPr bwMode="auto">
          <a:xfrm>
            <a:off x="943293" y="927530"/>
            <a:ext cx="5795962" cy="4179776"/>
            <a:chOff x="313048" y="-1469335"/>
            <a:chExt cx="5795831" cy="4179037"/>
          </a:xfrm>
        </p:grpSpPr>
        <p:sp>
          <p:nvSpPr>
            <p:cNvPr id="4103" name="直接连接符 10"/>
            <p:cNvSpPr>
              <a:spLocks noChangeShapeType="1"/>
            </p:cNvSpPr>
            <p:nvPr/>
          </p:nvSpPr>
          <p:spPr bwMode="auto">
            <a:xfrm>
              <a:off x="720083" y="-947252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文本框 14"/>
            <p:cNvSpPr>
              <a:spLocks noChangeArrowheads="1"/>
            </p:cNvSpPr>
            <p:nvPr/>
          </p:nvSpPr>
          <p:spPr bwMode="auto">
            <a:xfrm>
              <a:off x="313048" y="-1469335"/>
              <a:ext cx="5795831" cy="521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GLL3300/22/B链式给煤机简介</a:t>
              </a:r>
              <a:endParaRPr lang="zh-CN" altLang="en-US" sz="2800">
                <a:ea typeface="宋体" panose="02010600030101010101" pitchFamily="2" charset="-122"/>
              </a:endParaRPr>
            </a:p>
          </p:txBody>
        </p:sp>
        <p:sp>
          <p:nvSpPr>
            <p:cNvPr id="4105" name="直接连接符 17"/>
            <p:cNvSpPr>
              <a:spLocks noChangeShapeType="1"/>
            </p:cNvSpPr>
            <p:nvPr/>
          </p:nvSpPr>
          <p:spPr bwMode="auto">
            <a:xfrm>
              <a:off x="720083" y="2709701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文本框 18"/>
            <p:cNvSpPr>
              <a:spLocks noChangeArrowheads="1"/>
            </p:cNvSpPr>
            <p:nvPr/>
          </p:nvSpPr>
          <p:spPr bwMode="auto">
            <a:xfrm>
              <a:off x="549263" y="-518273"/>
              <a:ext cx="5340229" cy="299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800" dirty="0" smtClean="0">
                  <a:solidFill>
                    <a:srgbClr val="000000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等线" panose="02010600030101010101" pitchFamily="2" charset="-122"/>
                </a:rPr>
                <a:t>GLL3300/22/B链式给煤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我公司组织科研人员研制出链式给料机，彻底解决了上述问题。</a:t>
              </a:r>
              <a:endParaRPr lang="zh-CN" altLang="en-US" sz="1800" dirty="0" smtClean="0">
                <a:solidFill>
                  <a:srgbClr val="000000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"/>
          <p:cNvGrpSpPr/>
          <p:nvPr/>
        </p:nvGrpSpPr>
        <p:grpSpPr bwMode="auto">
          <a:xfrm>
            <a:off x="0" y="-41275"/>
            <a:ext cx="6661468" cy="1303338"/>
            <a:chOff x="0" y="0"/>
            <a:chExt cx="6661931" cy="1304243"/>
          </a:xfrm>
        </p:grpSpPr>
        <p:sp>
          <p:nvSpPr>
            <p:cNvPr id="2048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8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84" name="图片 7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文本框 8"/>
            <p:cNvSpPr>
              <a:spLocks noChangeArrowheads="1"/>
            </p:cNvSpPr>
            <p:nvPr/>
          </p:nvSpPr>
          <p:spPr bwMode="auto">
            <a:xfrm>
              <a:off x="1799646" y="400088"/>
              <a:ext cx="4862285" cy="460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pic>
        <p:nvPicPr>
          <p:cNvPr id="20487" name="图片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椭圆 11"/>
          <p:cNvSpPr>
            <a:spLocks noChangeArrowheads="1"/>
          </p:cNvSpPr>
          <p:nvPr/>
        </p:nvSpPr>
        <p:spPr bwMode="auto">
          <a:xfrm>
            <a:off x="4739005" y="2232025"/>
            <a:ext cx="2714625" cy="2714625"/>
          </a:xfrm>
          <a:prstGeom prst="ellipse">
            <a:avLst/>
          </a:prstGeom>
          <a:noFill/>
          <a:ln w="57150">
            <a:solidFill>
              <a:srgbClr val="222A3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2" name="椭圆 16"/>
          <p:cNvSpPr>
            <a:spLocks noChangeArrowheads="1"/>
          </p:cNvSpPr>
          <p:nvPr/>
        </p:nvSpPr>
        <p:spPr bwMode="auto">
          <a:xfrm>
            <a:off x="7489825" y="2039938"/>
            <a:ext cx="633413" cy="633412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3" name="椭圆 18"/>
          <p:cNvSpPr>
            <a:spLocks noChangeArrowheads="1"/>
          </p:cNvSpPr>
          <p:nvPr/>
        </p:nvSpPr>
        <p:spPr bwMode="auto">
          <a:xfrm>
            <a:off x="7489825" y="4381500"/>
            <a:ext cx="633413" cy="6334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20494" name="组合 22"/>
          <p:cNvGrpSpPr/>
          <p:nvPr/>
        </p:nvGrpSpPr>
        <p:grpSpPr bwMode="auto">
          <a:xfrm>
            <a:off x="4103688" y="1724025"/>
            <a:ext cx="3021012" cy="3295650"/>
            <a:chOff x="0" y="0"/>
            <a:chExt cx="3019750" cy="3296085"/>
          </a:xfrm>
        </p:grpSpPr>
        <p:sp>
          <p:nvSpPr>
            <p:cNvPr id="20495" name="椭圆 15"/>
            <p:cNvSpPr>
              <a:spLocks noChangeArrowheads="1"/>
            </p:cNvSpPr>
            <p:nvPr/>
          </p:nvSpPr>
          <p:spPr bwMode="auto">
            <a:xfrm>
              <a:off x="0" y="316521"/>
              <a:ext cx="633251" cy="633251"/>
            </a:xfrm>
            <a:prstGeom prst="ellipse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6" name="椭圆 17"/>
            <p:cNvSpPr>
              <a:spLocks noChangeArrowheads="1"/>
            </p:cNvSpPr>
            <p:nvPr/>
          </p:nvSpPr>
          <p:spPr bwMode="auto">
            <a:xfrm>
              <a:off x="0" y="2657419"/>
              <a:ext cx="633251" cy="633251"/>
            </a:xfrm>
            <a:prstGeom prst="ellipse">
              <a:avLst/>
            </a:prstGeom>
            <a:solidFill>
              <a:srgbClr val="42B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7" name="弧形 19"/>
            <p:cNvSpPr>
              <a:spLocks noChangeArrowheads="1"/>
            </p:cNvSpPr>
            <p:nvPr/>
          </p:nvSpPr>
          <p:spPr bwMode="auto">
            <a:xfrm rot="-8184208">
              <a:off x="64564" y="0"/>
              <a:ext cx="2955186" cy="3296085"/>
            </a:xfrm>
            <a:custGeom>
              <a:avLst/>
              <a:gdLst>
                <a:gd name="T0" fmla="*/ 1714891 w 2955186"/>
                <a:gd name="T1" fmla="*/ 21391 h 3296085"/>
                <a:gd name="T2" fmla="*/ 2917810 w 2955186"/>
                <a:gd name="T3" fmla="*/ 1278084 h 3296085"/>
                <a:gd name="T4" fmla="*/ 1477593 w 2955186"/>
                <a:gd name="T5" fmla="*/ 1648042 h 3296085"/>
                <a:gd name="T6" fmla="*/ 1714891 w 2955186"/>
                <a:gd name="T7" fmla="*/ 21391 h 3296085"/>
                <a:gd name="T8" fmla="*/ 2917810 w 2955186"/>
                <a:gd name="T9" fmla="*/ 1278084 h 3296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5186" h="3296085" stroke="0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  <a:lnTo>
                    <a:pt x="1477593" y="1648042"/>
                  </a:lnTo>
                  <a:close/>
                </a:path>
                <a:path w="2955186" h="3296085" fill="none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</a:path>
              </a:pathLst>
            </a:custGeom>
            <a:noFill/>
            <a:ln w="6350">
              <a:solidFill>
                <a:srgbClr val="222A35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0498" name="弧形 20"/>
          <p:cNvSpPr>
            <a:spLocks noChangeArrowheads="1"/>
          </p:cNvSpPr>
          <p:nvPr/>
        </p:nvSpPr>
        <p:spPr bwMode="auto">
          <a:xfrm rot="8184208" flipH="1">
            <a:off x="5054600" y="1724025"/>
            <a:ext cx="2955925" cy="3295650"/>
          </a:xfrm>
          <a:custGeom>
            <a:avLst/>
            <a:gdLst>
              <a:gd name="T0" fmla="*/ 2700 w 4654"/>
              <a:gd name="T1" fmla="*/ 33 h 5191"/>
              <a:gd name="T2" fmla="*/ 4595 w 4654"/>
              <a:gd name="T3" fmla="*/ 2011 h 5191"/>
              <a:gd name="T4" fmla="*/ 2327 w 4654"/>
              <a:gd name="T5" fmla="*/ 2595 h 5191"/>
              <a:gd name="T6" fmla="*/ 2700 w 4654"/>
              <a:gd name="T7" fmla="*/ 33 h 5191"/>
              <a:gd name="T8" fmla="*/ 4595 w 4654"/>
              <a:gd name="T9" fmla="*/ 2011 h 5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4" h="5191" stroke="0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  <a:lnTo>
                  <a:pt x="2327" y="2595"/>
                </a:lnTo>
                <a:close/>
              </a:path>
              <a:path w="4654" h="5191" fill="none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</a:path>
            </a:pathLst>
          </a:custGeom>
          <a:noFill/>
          <a:ln w="6350">
            <a:solidFill>
              <a:srgbClr val="222A35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9" name="文本框 23"/>
          <p:cNvSpPr>
            <a:spLocks noChangeArrowheads="1"/>
          </p:cNvSpPr>
          <p:nvPr/>
        </p:nvSpPr>
        <p:spPr bwMode="auto">
          <a:xfrm>
            <a:off x="4041775" y="2125663"/>
            <a:ext cx="758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01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0" name="文本框 24"/>
          <p:cNvSpPr>
            <a:spLocks noChangeArrowheads="1"/>
          </p:cNvSpPr>
          <p:nvPr/>
        </p:nvSpPr>
        <p:spPr bwMode="auto">
          <a:xfrm>
            <a:off x="7448550" y="2127250"/>
            <a:ext cx="758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1" name="文本框 25"/>
          <p:cNvSpPr>
            <a:spLocks noChangeArrowheads="1"/>
          </p:cNvSpPr>
          <p:nvPr/>
        </p:nvSpPr>
        <p:spPr bwMode="auto">
          <a:xfrm>
            <a:off x="40386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2" name="文本框 26"/>
          <p:cNvSpPr>
            <a:spLocks noChangeArrowheads="1"/>
          </p:cNvSpPr>
          <p:nvPr/>
        </p:nvSpPr>
        <p:spPr bwMode="auto">
          <a:xfrm>
            <a:off x="74295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pic>
        <p:nvPicPr>
          <p:cNvPr id="2" name="图片 1" descr="链式给煤机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815" y="2232025"/>
            <a:ext cx="2707005" cy="2707005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组合 4"/>
          <p:cNvGrpSpPr/>
          <p:nvPr/>
        </p:nvGrpSpPr>
        <p:grpSpPr bwMode="auto">
          <a:xfrm>
            <a:off x="0" y="-41275"/>
            <a:ext cx="7449820" cy="1303338"/>
            <a:chOff x="0" y="0"/>
            <a:chExt cx="7450338" cy="1304243"/>
          </a:xfrm>
        </p:grpSpPr>
        <p:sp>
          <p:nvSpPr>
            <p:cNvPr id="717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717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7172" name="图片 7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" name="文本框 8"/>
            <p:cNvSpPr>
              <a:spLocks noChangeArrowheads="1"/>
            </p:cNvSpPr>
            <p:nvPr/>
          </p:nvSpPr>
          <p:spPr bwMode="auto">
            <a:xfrm>
              <a:off x="1799715" y="406047"/>
              <a:ext cx="5650623" cy="522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GLL3300/22/B链式给煤机参数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pic>
        <p:nvPicPr>
          <p:cNvPr id="7175" name="图片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对角圆角矩形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971868" y="2233613"/>
            <a:ext cx="2104993" cy="2104993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7" name="对角圆角矩形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3646136" y="2233613"/>
            <a:ext cx="2104993" cy="2104993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8" name="对角圆角矩形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6323714" y="2233613"/>
            <a:ext cx="2104993" cy="2104993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9" name="对角圆角矩形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flipH="1">
            <a:off x="8997982" y="2233613"/>
            <a:ext cx="2104993" cy="2104993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84" name="直接连接符 2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1359107" y="2727886"/>
            <a:ext cx="1548957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直接连接符 2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000278" y="2727886"/>
            <a:ext cx="1548957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直接连接符 2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6692750" y="2727886"/>
            <a:ext cx="154730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直接连接符 23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9333921" y="2727886"/>
            <a:ext cx="154730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文本框 2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268095" y="2934970"/>
            <a:ext cx="170624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功率KW：22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电压AC V：380/660/1140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89" name="文本框 2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89680" y="2888615"/>
            <a:ext cx="184404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最大给料量t/h：3300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最大链速m/s：0.7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90" name="文本框 2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553835" y="2888615"/>
            <a:ext cx="180213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调速方式：变频器无级变速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重量/kg：5500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91" name="文本框 2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203690" y="2907030"/>
            <a:ext cx="175704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外形尺寸/mm（长×宽×高）：3715×2009×2225</a:t>
            </a:r>
            <a:endParaRPr lang="zh-CN" altLang="en-US" sz="1600" dirty="0" smtClean="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组合 4"/>
          <p:cNvGrpSpPr/>
          <p:nvPr/>
        </p:nvGrpSpPr>
        <p:grpSpPr bwMode="auto">
          <a:xfrm>
            <a:off x="0" y="-41275"/>
            <a:ext cx="5710556" cy="1303338"/>
            <a:chOff x="0" y="0"/>
            <a:chExt cx="5710953" cy="1304243"/>
          </a:xfrm>
        </p:grpSpPr>
        <p:sp>
          <p:nvSpPr>
            <p:cNvPr id="1024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4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0244" name="图片 7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文本框 8"/>
            <p:cNvSpPr>
              <a:spLocks noChangeArrowheads="1"/>
            </p:cNvSpPr>
            <p:nvPr/>
          </p:nvSpPr>
          <p:spPr bwMode="auto">
            <a:xfrm>
              <a:off x="1807336" y="203977"/>
              <a:ext cx="3903617" cy="460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pic>
        <p:nvPicPr>
          <p:cNvPr id="10247" name="图片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8" name="组合 20"/>
          <p:cNvGrpSpPr/>
          <p:nvPr/>
        </p:nvGrpSpPr>
        <p:grpSpPr bwMode="auto">
          <a:xfrm>
            <a:off x="1412875" y="1835150"/>
            <a:ext cx="9195849" cy="3568700"/>
            <a:chOff x="0" y="0"/>
            <a:chExt cx="9194703" cy="3568700"/>
          </a:xfrm>
        </p:grpSpPr>
        <p:pic>
          <p:nvPicPr>
            <p:cNvPr id="10249" name="图片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172258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矩形 16"/>
            <p:cNvSpPr>
              <a:spLocks noChangeArrowheads="1"/>
            </p:cNvSpPr>
            <p:nvPr/>
          </p:nvSpPr>
          <p:spPr bwMode="auto">
            <a:xfrm>
              <a:off x="5172258" y="0"/>
              <a:ext cx="4022445" cy="356870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pic>
        <p:nvPicPr>
          <p:cNvPr id="2" name="图片 1" descr="链式给煤机 (34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990" y="2171700"/>
            <a:ext cx="3130550" cy="29184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文本框 13"/>
          <p:cNvSpPr>
            <a:spLocks noChangeArrowheads="1"/>
          </p:cNvSpPr>
          <p:nvPr/>
        </p:nvSpPr>
        <p:spPr bwMode="auto">
          <a:xfrm>
            <a:off x="1922145" y="1219835"/>
            <a:ext cx="875411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1.给料机在使用时，煤仓内应储有足够大煤量，以避免装煤入仓时，直接冲击底板。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2.每月连续工作后应检查机件有无松脱或不正常等现象。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3.传动机件，每连续工作六个月需检查一次，肆零零捌捌陆零伍叁柒，拉杆部分的机件必需保持正常配合，如有不正常现象，立即休复或更换。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4.所有转动件，要求每月注油一次，每季检查一次，观察轴承、密封件的损坏程度，发现问题及时更换。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5.对主要部件的维护：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（1）减速机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六个月检查一次，同时对滚动轴承和箱体进行清洗或更换润滑油。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（2）电动机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按电动机规定的检修维护要求进行。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用户注意：定期润滑运动部件，并检查各部件运行情况，发现异常情况，要及时查明原因并处理，需要时可通知厂家处理；空仓检修时应关闭闸门。</a:t>
            </a:r>
            <a:endParaRPr lang="zh-CN" altLang="en-US" sz="1600" dirty="0" smtClean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5130" name="组合 20"/>
          <p:cNvGrpSpPr/>
          <p:nvPr/>
        </p:nvGrpSpPr>
        <p:grpSpPr bwMode="auto">
          <a:xfrm>
            <a:off x="0" y="-41275"/>
            <a:ext cx="6913245" cy="1303338"/>
            <a:chOff x="0" y="0"/>
            <a:chExt cx="6913726" cy="1304243"/>
          </a:xfrm>
        </p:grpSpPr>
        <p:sp>
          <p:nvSpPr>
            <p:cNvPr id="5131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5132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133" name="图片 5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文本框 8"/>
            <p:cNvSpPr>
              <a:spLocks noChangeArrowheads="1"/>
            </p:cNvSpPr>
            <p:nvPr/>
          </p:nvSpPr>
          <p:spPr bwMode="auto">
            <a:xfrm>
              <a:off x="1799715" y="325346"/>
              <a:ext cx="5114011" cy="460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GLL3300/22/B链式给煤机安装说明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/>
          <p:nvPr/>
        </p:nvGrpSpPr>
        <p:grpSpPr bwMode="auto">
          <a:xfrm>
            <a:off x="0" y="-41275"/>
            <a:ext cx="1799646" cy="1303338"/>
            <a:chOff x="0" y="0"/>
            <a:chExt cx="1799771" cy="1304243"/>
          </a:xfrm>
        </p:grpSpPr>
        <p:sp>
          <p:nvSpPr>
            <p:cNvPr id="17410" name="等腰三角形 3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7411" name="等腰三角形 4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7412" name="图片 5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5" name="图片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266" y="2258695"/>
            <a:ext cx="698372" cy="975763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7" name="矩形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84002" y="4468063"/>
            <a:ext cx="698372" cy="975763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9" name="椭圆 12"/>
          <p:cNvSpPr>
            <a:spLocks noChangeArrowheads="1"/>
          </p:cNvSpPr>
          <p:nvPr/>
        </p:nvSpPr>
        <p:spPr bwMode="auto">
          <a:xfrm>
            <a:off x="6491288" y="2686050"/>
            <a:ext cx="1217612" cy="12176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0" name="椭圆 14"/>
          <p:cNvSpPr>
            <a:spLocks noChangeArrowheads="1"/>
          </p:cNvSpPr>
          <p:nvPr/>
        </p:nvSpPr>
        <p:spPr bwMode="auto">
          <a:xfrm>
            <a:off x="7261225" y="2112963"/>
            <a:ext cx="1146175" cy="1146175"/>
          </a:xfrm>
          <a:prstGeom prst="ellipse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1" name="椭圆 15"/>
          <p:cNvSpPr>
            <a:spLocks noChangeArrowheads="1"/>
          </p:cNvSpPr>
          <p:nvPr/>
        </p:nvSpPr>
        <p:spPr bwMode="auto">
          <a:xfrm>
            <a:off x="9261475" y="2459038"/>
            <a:ext cx="1444625" cy="1444625"/>
          </a:xfrm>
          <a:prstGeom prst="ellipse">
            <a:avLst/>
          </a:prstGeom>
          <a:solidFill>
            <a:srgbClr val="3A38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2" name="椭圆 16"/>
          <p:cNvSpPr>
            <a:spLocks noChangeArrowheads="1"/>
          </p:cNvSpPr>
          <p:nvPr/>
        </p:nvSpPr>
        <p:spPr bwMode="auto">
          <a:xfrm>
            <a:off x="10372725" y="1957388"/>
            <a:ext cx="1173163" cy="1174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3" name="椭圆 17"/>
          <p:cNvSpPr>
            <a:spLocks noChangeArrowheads="1"/>
          </p:cNvSpPr>
          <p:nvPr/>
        </p:nvSpPr>
        <p:spPr bwMode="auto">
          <a:xfrm>
            <a:off x="9959975" y="3594100"/>
            <a:ext cx="1203325" cy="1203325"/>
          </a:xfrm>
          <a:prstGeom prst="ellipse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4" name="椭圆 13"/>
          <p:cNvSpPr>
            <a:spLocks noChangeArrowheads="1"/>
          </p:cNvSpPr>
          <p:nvPr/>
        </p:nvSpPr>
        <p:spPr bwMode="auto">
          <a:xfrm>
            <a:off x="7834313" y="2678113"/>
            <a:ext cx="1817687" cy="1817687"/>
          </a:xfrm>
          <a:prstGeom prst="ellipse">
            <a:avLst/>
          </a:pr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5" name="矩形 1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82370" y="2844480"/>
            <a:ext cx="698372" cy="389978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8" name="直接连接符 23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182370" y="3430264"/>
            <a:ext cx="516763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9" name="直接连接符 24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1182370" y="5611893"/>
            <a:ext cx="516763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9" name="文本框 34"/>
          <p:cNvSpPr>
            <a:spLocks noChangeArrowheads="1"/>
          </p:cNvSpPr>
          <p:nvPr/>
        </p:nvSpPr>
        <p:spPr bwMode="auto">
          <a:xfrm>
            <a:off x="6510020" y="2979420"/>
            <a:ext cx="1165225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链式</a:t>
            </a:r>
            <a:endParaRPr lang="zh-CN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0" name="图片 3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99350" y="2351088"/>
            <a:ext cx="6699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1" name="文本框 37"/>
          <p:cNvSpPr>
            <a:spLocks noChangeArrowheads="1"/>
          </p:cNvSpPr>
          <p:nvPr/>
        </p:nvSpPr>
        <p:spPr bwMode="auto">
          <a:xfrm>
            <a:off x="7599045" y="3259455"/>
            <a:ext cx="2165985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GLL3300/22/B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2" name="图片 3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626600" y="2759075"/>
            <a:ext cx="7159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39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0629900" y="2325688"/>
            <a:ext cx="6588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4" name="文本框 40"/>
          <p:cNvSpPr>
            <a:spLocks noChangeArrowheads="1"/>
          </p:cNvSpPr>
          <p:nvPr/>
        </p:nvSpPr>
        <p:spPr bwMode="auto">
          <a:xfrm>
            <a:off x="9979025" y="3852863"/>
            <a:ext cx="1165225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给煤机</a:t>
            </a:r>
            <a:endParaRPr lang="zh-CN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2" name="图片 1" descr="链式给煤机 (16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50820" y="3463290"/>
            <a:ext cx="2626360" cy="2127885"/>
          </a:xfrm>
          <a:prstGeom prst="rect">
            <a:avLst/>
          </a:prstGeom>
        </p:spPr>
      </p:pic>
      <p:pic>
        <p:nvPicPr>
          <p:cNvPr id="3" name="图片 2" descr="链式给煤机 (18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0820" y="1271270"/>
            <a:ext cx="2626360" cy="21278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4"/>
          <p:cNvGrpSpPr/>
          <p:nvPr/>
        </p:nvGrpSpPr>
        <p:grpSpPr bwMode="auto">
          <a:xfrm>
            <a:off x="0" y="-41275"/>
            <a:ext cx="7035166" cy="1303338"/>
            <a:chOff x="0" y="0"/>
            <a:chExt cx="7035655" cy="1304243"/>
          </a:xfrm>
        </p:grpSpPr>
        <p:sp>
          <p:nvSpPr>
            <p:cNvPr id="1536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6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5364" name="图片 7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5" name="文本框 8"/>
            <p:cNvSpPr>
              <a:spLocks noChangeArrowheads="1"/>
            </p:cNvSpPr>
            <p:nvPr/>
          </p:nvSpPr>
          <p:spPr bwMode="auto">
            <a:xfrm>
              <a:off x="1759073" y="295480"/>
              <a:ext cx="5276582" cy="460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GLL3300/22/B链式给煤机工作原理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pic>
        <p:nvPicPr>
          <p:cNvPr id="15367" name="图片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14"/>
          <p:cNvGrpSpPr/>
          <p:nvPr/>
        </p:nvGrpSpPr>
        <p:grpSpPr bwMode="auto">
          <a:xfrm>
            <a:off x="1301750" y="1889125"/>
            <a:ext cx="9556750" cy="1389063"/>
            <a:chOff x="0" y="0"/>
            <a:chExt cx="7736772" cy="1123950"/>
          </a:xfrm>
        </p:grpSpPr>
        <p:sp>
          <p:nvSpPr>
            <p:cNvPr id="15369" name="矩形 11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0" name="矩形 1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1" name="文本框 19"/>
          <p:cNvSpPr>
            <a:spLocks noChangeArrowheads="1"/>
          </p:cNvSpPr>
          <p:nvPr/>
        </p:nvSpPr>
        <p:spPr bwMode="auto">
          <a:xfrm rot="-5400000">
            <a:off x="762635" y="2385060"/>
            <a:ext cx="14687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链式给煤机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5372" name="文本框 20"/>
          <p:cNvSpPr>
            <a:spLocks noChangeArrowheads="1"/>
          </p:cNvSpPr>
          <p:nvPr/>
        </p:nvSpPr>
        <p:spPr bwMode="auto">
          <a:xfrm rot="-5400000">
            <a:off x="990600" y="3929063"/>
            <a:ext cx="124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3" name="组合 21"/>
          <p:cNvGrpSpPr/>
          <p:nvPr/>
        </p:nvGrpSpPr>
        <p:grpSpPr bwMode="auto">
          <a:xfrm>
            <a:off x="1301750" y="3567113"/>
            <a:ext cx="9556750" cy="1389062"/>
            <a:chOff x="0" y="0"/>
            <a:chExt cx="7736772" cy="1123950"/>
          </a:xfrm>
        </p:grpSpPr>
        <p:sp>
          <p:nvSpPr>
            <p:cNvPr id="15374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5" name="矩形 2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6" name="文本框 25"/>
          <p:cNvSpPr>
            <a:spLocks noChangeArrowheads="1"/>
          </p:cNvSpPr>
          <p:nvPr/>
        </p:nvSpPr>
        <p:spPr bwMode="auto">
          <a:xfrm rot="-5400000">
            <a:off x="871538" y="4056063"/>
            <a:ext cx="125095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工作原理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5400" name="文本框 52"/>
          <p:cNvSpPr>
            <a:spLocks noChangeArrowheads="1"/>
          </p:cNvSpPr>
          <p:nvPr/>
        </p:nvSpPr>
        <p:spPr bwMode="auto">
          <a:xfrm>
            <a:off x="1954530" y="2091055"/>
            <a:ext cx="7608570" cy="30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料仓内的物料经漏斗架进入箱体，落底板及板链刮板上；当驱动滚筒在外动力的驱动下开始旋转时，带动板链运动，板链带动刮板推动底板上的物料导向出料口，运行中的刮板在出料口卸料后转向回程，山东矿安机电有限公司  </a:t>
            </a:r>
            <a:r>
              <a:rPr 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，</a:t>
            </a:r>
            <a:r>
              <a:rPr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物料不断的从出料口排出，从而完成给料过程；安装在改向滚筒处的清扫器，清扫粘结在刮板上的物料，以避免物料在返程侧的撒落。改变进料口大小可通过调节闸门的开度来实现；改变给料量，可通过调节无级变速减速机的输出轴变速，来改变板链运行速度的大小，从而改变给料量；改变给料量，也可通过选配变频器，改变电动机转速，从而改变给料量.</a:t>
            </a:r>
            <a:endParaRPr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等腰三角形 6"/>
          <p:cNvSpPr>
            <a:spLocks noChangeArrowheads="1"/>
          </p:cNvSpPr>
          <p:nvPr/>
        </p:nvSpPr>
        <p:spPr bwMode="auto">
          <a:xfrm>
            <a:off x="12700" y="5899150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0" name="等腰三角形 7"/>
          <p:cNvSpPr>
            <a:spLocks noChangeArrowheads="1"/>
          </p:cNvSpPr>
          <p:nvPr/>
        </p:nvSpPr>
        <p:spPr bwMode="auto">
          <a:xfrm>
            <a:off x="4260850" y="5264150"/>
            <a:ext cx="1871663" cy="16129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1" name="等腰三角形 8"/>
          <p:cNvSpPr>
            <a:spLocks noChangeArrowheads="1"/>
          </p:cNvSpPr>
          <p:nvPr/>
        </p:nvSpPr>
        <p:spPr bwMode="auto">
          <a:xfrm>
            <a:off x="3625850" y="5637213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2" name="图片 9"/>
          <p:cNvPicPr>
            <a:picLocks noChangeAspect="1" noChangeArrowheads="1"/>
          </p:cNvPicPr>
          <p:nvPr/>
        </p:nvPicPr>
        <p:blipFill>
          <a:blip r:embed="rId1" cstate="screen"/>
          <a:srcRect t="5646"/>
          <a:stretch>
            <a:fillRect/>
          </a:stretch>
        </p:blipFill>
        <p:spPr bwMode="auto">
          <a:xfrm>
            <a:off x="933450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等腰三角形 10"/>
          <p:cNvSpPr>
            <a:spLocks noChangeArrowheads="1"/>
          </p:cNvSpPr>
          <p:nvPr/>
        </p:nvSpPr>
        <p:spPr bwMode="auto">
          <a:xfrm flipV="1">
            <a:off x="930433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4" name="图片 4"/>
          <p:cNvPicPr>
            <a:picLocks noChangeAspect="1" noChangeArrowheads="1"/>
          </p:cNvPicPr>
          <p:nvPr/>
        </p:nvPicPr>
        <p:blipFill>
          <a:blip r:embed="rId2" cstate="screen"/>
          <a:srcRect l="29390" t="11908"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5" name="组合 14"/>
          <p:cNvGrpSpPr/>
          <p:nvPr/>
        </p:nvGrpSpPr>
        <p:grpSpPr bwMode="auto">
          <a:xfrm>
            <a:off x="4052888" y="2139950"/>
            <a:ext cx="7040562" cy="1722438"/>
            <a:chOff x="0" y="0"/>
            <a:chExt cx="7041147" cy="1723549"/>
          </a:xfrm>
        </p:grpSpPr>
        <p:sp>
          <p:nvSpPr>
            <p:cNvPr id="22536" name="文本框 12"/>
            <p:cNvSpPr>
              <a:spLocks noChangeArrowheads="1"/>
            </p:cNvSpPr>
            <p:nvPr/>
          </p:nvSpPr>
          <p:spPr bwMode="auto">
            <a:xfrm>
              <a:off x="0" y="0"/>
              <a:ext cx="56027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60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THANK YOU</a:t>
              </a:r>
              <a:endParaRPr lang="zh-CN" altLang="en-US" sz="60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2537" name="文本框 13"/>
            <p:cNvSpPr>
              <a:spLocks noChangeArrowheads="1"/>
            </p:cNvSpPr>
            <p:nvPr/>
          </p:nvSpPr>
          <p:spPr bwMode="auto">
            <a:xfrm>
              <a:off x="0" y="1015663"/>
              <a:ext cx="704114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FOR YOUR WATCHING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2538" name="文本框 15"/>
          <p:cNvSpPr>
            <a:spLocks noChangeArrowheads="1"/>
          </p:cNvSpPr>
          <p:nvPr/>
        </p:nvSpPr>
        <p:spPr bwMode="auto">
          <a:xfrm>
            <a:off x="4053205" y="3862705"/>
            <a:ext cx="1276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Kuangan001</a:t>
            </a:r>
            <a:endParaRPr lang="en-US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2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3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4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5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6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7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8.xml><?xml version="1.0" encoding="utf-8"?>
<p:tagLst xmlns:p="http://schemas.openxmlformats.org/presentationml/2006/main">
  <p:tag name="KSO_WM_DIAGRAM_VIRTUALLY_FRAME" val="{&quot;height&quot;:322.85,&quot;left&quot;:467.37503937007875,&quot;top&quot;:131.25,&quot;width&quot;:373.37496062992125}"/>
</p:tagLst>
</file>

<file path=ppt/tags/tag9.xml><?xml version="1.0" encoding="utf-8"?>
<p:tagLst xmlns:p="http://schemas.openxmlformats.org/presentationml/2006/main">
  <p:tag name="KSO_WM_DIAGRAM_VIRTUALLY_FRAME" val="{&quot;height&quot;:454.75,&quot;left&quot;:71,&quot;top&quot;:85.25,&quot;width&quot;:889}"/>
</p:tagLst>
</file>

<file path=ppt/tags/tag10.xml><?xml version="1.0" encoding="utf-8"?>
<p:tagLst xmlns:p="http://schemas.openxmlformats.org/presentationml/2006/main">
  <p:tag name="KSO_WM_DIAGRAM_VIRTUALLY_FRAME" val="{&quot;height&quot;:454.75,&quot;left&quot;:71,&quot;top&quot;:85.25,&quot;width&quot;:889}"/>
</p:tagLst>
</file>

<file path=ppt/tags/tag11.xml><?xml version="1.0" encoding="utf-8"?>
<p:tagLst xmlns:p="http://schemas.openxmlformats.org/presentationml/2006/main">
  <p:tag name="KSO_WM_DIAGRAM_VIRTUALLY_FRAME" val="{&quot;height&quot;:454.75,&quot;left&quot;:71,&quot;top&quot;:85.25,&quot;width&quot;:889}"/>
</p:tagLst>
</file>

<file path=ppt/tags/tag12.xml><?xml version="1.0" encoding="utf-8"?>
<p:tagLst xmlns:p="http://schemas.openxmlformats.org/presentationml/2006/main">
  <p:tag name="KSO_WM_DIAGRAM_VIRTUALLY_FRAME" val="{&quot;height&quot;:454.75,&quot;left&quot;:71,&quot;top&quot;:85.25,&quot;width&quot;:889}"/>
</p:tagLst>
</file>

<file path=ppt/tags/tag13.xml><?xml version="1.0" encoding="utf-8"?>
<p:tagLst xmlns:p="http://schemas.openxmlformats.org/presentationml/2006/main">
  <p:tag name="KSO_WM_DIAGRAM_VIRTUALLY_FRAME" val="{&quot;height&quot;:454.75,&quot;left&quot;:71,&quot;top&quot;:85.25,&quot;width&quot;:889}"/>
</p:tagLst>
</file>

<file path=ppt/tags/tag14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15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16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17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18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19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0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1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2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3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4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5.xml><?xml version="1.0" encoding="utf-8"?>
<p:tagLst xmlns:p="http://schemas.openxmlformats.org/presentationml/2006/main">
  <p:tag name="KSO_WM_DIAGRAM_VIRTUALLY_FRAME" val="{&quot;height&quot;:282.87496062992125,&quot;left&quot;:76.52500000000002,&quot;top&quot;:157.12503937007872,&quot;width&quot;:808.975}"/>
</p:tagLst>
</file>

<file path=ppt/tags/tag26.xml><?xml version="1.0" encoding="utf-8"?>
<p:tagLst xmlns:p="http://schemas.openxmlformats.org/presentationml/2006/main">
  <p:tag name="KSO_WM_DIAGRAM_VIRTUALLY_FRAME" val="{&quot;height&quot;:256.8250393700788,&quot;left&quot;:93,&quot;top&quot;:125,&quot;width&quot;:407}"/>
</p:tagLst>
</file>

<file path=ppt/tags/tag27.xml><?xml version="1.0" encoding="utf-8"?>
<p:tagLst xmlns:p="http://schemas.openxmlformats.org/presentationml/2006/main">
  <p:tag name="KSO_WM_DIAGRAM_VIRTUALLY_FRAME" val="{&quot;height&quot;:256.8250393700788,&quot;left&quot;:93,&quot;top&quot;:125,&quot;width&quot;:407}"/>
</p:tagLst>
</file>

<file path=ppt/tags/tag28.xml><?xml version="1.0" encoding="utf-8"?>
<p:tagLst xmlns:p="http://schemas.openxmlformats.org/presentationml/2006/main">
  <p:tag name="KSO_WM_DIAGRAM_VIRTUALLY_FRAME" val="{&quot;height&quot;:256.8250393700788,&quot;left&quot;:93,&quot;top&quot;:125,&quot;width&quot;:407}"/>
</p:tagLst>
</file>

<file path=ppt/tags/tag29.xml><?xml version="1.0" encoding="utf-8"?>
<p:tagLst xmlns:p="http://schemas.openxmlformats.org/presentationml/2006/main">
  <p:tag name="KSO_WM_DIAGRAM_VIRTUALLY_FRAME" val="{&quot;height&quot;:256.8250393700788,&quot;left&quot;:93,&quot;top&quot;:125,&quot;width&quot;:407}"/>
</p:tagLst>
</file>

<file path=ppt/tags/tag30.xml><?xml version="1.0" encoding="utf-8"?>
<p:tagLst xmlns:p="http://schemas.openxmlformats.org/presentationml/2006/main">
  <p:tag name="KSO_WM_DIAGRAM_VIRTUALLY_FRAME" val="{&quot;height&quot;:256.8250393700788,&quot;left&quot;:93,&quot;top&quot;:125,&quot;width&quot;:407}"/>
</p:tagLst>
</file>

<file path=ppt/tags/tag31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1133</Words>
  <Application>WPS 演示</Application>
  <PresentationFormat>自定义</PresentationFormat>
  <Paragraphs>88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等线 Light</vt:lpstr>
      <vt:lpstr>等线</vt:lpstr>
      <vt:lpstr>Calibri</vt:lpstr>
      <vt:lpstr>方正兰亭粗黑_GBK</vt:lpstr>
      <vt:lpstr>方正兰亭黑简体</vt:lpstr>
      <vt:lpstr>经典繁毛楷</vt:lpstr>
      <vt:lpstr>微软雅黑</vt:lpstr>
      <vt:lpstr>Arial Unicode MS</vt:lpstr>
      <vt:lpstr>Arial</vt:lpstr>
      <vt:lpstr>Sitka Heading</vt:lpstr>
      <vt:lpstr>华文中宋</vt:lpstr>
      <vt:lpstr>方正隶书_GBK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颜料油漆</dc:title>
  <dc:creator>第一PPT</dc:creator>
  <cp:keywords>www.1ppt.com</cp:keywords>
  <dc:description>www.1ppt.com</dc:description>
  <cp:lastModifiedBy>Administrator</cp:lastModifiedBy>
  <cp:revision>56</cp:revision>
  <dcterms:created xsi:type="dcterms:W3CDTF">2016-03-26T06:20:00Z</dcterms:created>
  <dcterms:modified xsi:type="dcterms:W3CDTF">2024-05-09T08:50:35Z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3B90A18BCB034A7AA62BF46B7EAD501B_13</vt:lpwstr>
  </property>
</Properties>
</file>