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140" r:id="rId1"/>
    <p:sldMasterId id="2147496177" r:id="rId2"/>
  </p:sldMasterIdLst>
  <p:notesMasterIdLst>
    <p:notesMasterId r:id="rId3"/>
  </p:notesMasterIdLst>
  <p:sldIdLst>
    <p:sldId id="5736" r:id="rId4"/>
    <p:sldId id="5741" r:id="rId5"/>
    <p:sldId id="5745" r:id="rId6"/>
    <p:sldId id="5748" r:id="rId7"/>
    <p:sldId id="5751" r:id="rId8"/>
    <p:sldId id="5754" r:id="rId9"/>
    <p:sldId id="5757" r:id="rId10"/>
    <p:sldId id="5760" r:id="rId11"/>
    <p:sldId id="5763" r:id="rId12"/>
    <p:sldId id="5766" r:id="rId13"/>
    <p:sldId id="5769" r:id="rId14"/>
    <p:sldId id="5772" r:id="rId15"/>
    <p:sldId id="5775" r:id="rId16"/>
    <p:sldId id="5778" r:id="rId17"/>
    <p:sldId id="5781" r:id="rId18"/>
    <p:sldId id="5784" r:id="rId19"/>
    <p:sldId id="5787" r:id="rId20"/>
    <p:sldId id="5790" r:id="rId21"/>
    <p:sldId id="5793" r:id="rId22"/>
    <p:sldId id="5796" r:id="rId23"/>
    <p:sldId id="5799" r:id="rId24"/>
    <p:sldId id="5802" r:id="rId25"/>
    <p:sldId id="5805" r:id="rId26"/>
    <p:sldId id="5808" r:id="rId27"/>
    <p:sldId id="5811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141" r:id="rId1"/>
    <p:sldLayoutId id="2147496142" r:id="rId2"/>
    <p:sldLayoutId id="2147496143" r:id="rId3"/>
    <p:sldLayoutId id="2147496144" r:id="rId4"/>
    <p:sldLayoutId id="2147496145" r:id="rId5"/>
    <p:sldLayoutId id="2147496146" r:id="rId6"/>
    <p:sldLayoutId id="2147496147" r:id="rId7"/>
    <p:sldLayoutId id="2147496148" r:id="rId8"/>
    <p:sldLayoutId id="2147496149" r:id="rId9"/>
    <p:sldLayoutId id="2147496150" r:id="rId10"/>
    <p:sldLayoutId id="21474961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6178" r:id="rId1"/>
    <p:sldLayoutId id="2147496179" r:id="rId2"/>
    <p:sldLayoutId id="2147496180" r:id="rId3"/>
    <p:sldLayoutId id="2147496181" r:id="rId4"/>
    <p:sldLayoutId id="2147496182" r:id="rId5"/>
    <p:sldLayoutId id="2147496183" r:id="rId6"/>
    <p:sldLayoutId id="2147496184" r:id="rId7"/>
    <p:sldLayoutId id="2147496185" r:id="rId8"/>
    <p:sldLayoutId id="2147496186" r:id="rId9"/>
    <p:sldLayoutId id="2147496187" r:id="rId10"/>
    <p:sldLayoutId id="214749618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tags" Target="../tags/tag291.xml"/><Relationship Id="rId22" Type="http://schemas.openxmlformats.org/officeDocument/2006/relationships/tags" Target="../tags/tag292.xml"/><Relationship Id="rId23" Type="http://schemas.openxmlformats.org/officeDocument/2006/relationships/tags" Target="../tags/tag293.xml"/><Relationship Id="rId24" Type="http://schemas.openxmlformats.org/officeDocument/2006/relationships/tags" Target="../tags/tag294.xml"/><Relationship Id="rId25" Type="http://schemas.openxmlformats.org/officeDocument/2006/relationships/tags" Target="../tags/tag295.xml"/><Relationship Id="rId26" Type="http://schemas.openxmlformats.org/officeDocument/2006/relationships/tags" Target="../tags/tag296.xml"/><Relationship Id="rId27" Type="http://schemas.openxmlformats.org/officeDocument/2006/relationships/tags" Target="../tags/tag297.xml"/><Relationship Id="rId28" Type="http://schemas.openxmlformats.org/officeDocument/2006/relationships/tags" Target="../tags/tag298.xml"/><Relationship Id="rId29" Type="http://schemas.openxmlformats.org/officeDocument/2006/relationships/tags" Target="../tags/tag299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学校双减构建和谐团体关系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52550" y="2124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52550" y="286893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双减政策的背景和意义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210685" y="2124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210685" y="2868930"/>
            <a:ext cx="187960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学校如何落实双减政策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7171055" y="2124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7171055" y="2868930"/>
            <a:ext cx="1877695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双减政策下学校与家庭、社会的互动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2976245" y="421449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2976245" y="495935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双减政策实施中的问题和挑战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5586730" y="4214495"/>
            <a:ext cx="162877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5586730" y="4959350"/>
            <a:ext cx="184023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双减政策对构建和谐团体关系的影响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4545"/>
          </a:bodyPr>
          <a:p>
            <a:r>
              <a:rPr altLang="en-US" lang="zh-CN"/>
              <a:t>双减政策的背景和意义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意义：促进学生全面发展、提高教育质量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28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目的：减轻学生作业负担、减轻学生校外培训负担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90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培养创新精神和实践能力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74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减轻学生课业负担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8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培养全面发展的人才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2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提高教育质量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6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促进教育公平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4545"/>
          </a:bodyPr>
          <a:p>
            <a:r>
              <a:rPr altLang="en-US" lang="zh-CN"/>
              <a:t>学校如何落实双减政策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减轻学生课业负担的措施</a:t>
            </a:r>
            <a:endParaRPr altLang="en-US" lang="zh-CN"/>
          </a:p>
        </p:txBody>
      </p:sp>
      <p:sp>
        <p:nvSpPr>
          <p:cNvPr id="10491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提高课堂效率：教师应注重课堂效率，让学生在课堂上掌握所学知识，减少课后作业的需求。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控制作业量：学校应合理安排学生的作业量，避免过多或过少的情况发生。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多元化评价方式：学校应采用多种评价方式，如考试、作品评定等，全面评价学生的学习成果。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开展课外活动：学校可以组织各种课外活动，丰富学生的课余生活，促进学生全面发展。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提高课堂教学质量的措施</a:t>
            </a:r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丰富学生课外活动的措施</a:t>
            </a:r>
            <a:endParaRPr altLang="en-US" lang="zh-CN"/>
          </a:p>
        </p:txBody>
      </p:sp>
      <p:sp>
        <p:nvSpPr>
          <p:cNvPr id="10492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组织各类社团活动，让学生自主选择参与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开展校外拓展训练，增强学生团队协作能力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举办校园文化节，展示学生才艺和创意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支持学生参与社会实践，培养社会责任感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完善学校管理体制的措施</a:t>
            </a:r>
            <a:endParaRPr altLang="en-US" lang="zh-CN"/>
          </a:p>
        </p:txBody>
      </p:sp>
      <p:sp>
        <p:nvSpPr>
          <p:cNvPr id="10493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加强教师培训，提高教师专业素养和教学能力，确保教学质量。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制定科学合理的教学计划，确保学生有足够的休息和活动时间。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优化课程设置，提高课堂教学质量，减轻学生作业负担。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建立完善的监督机制，对学校落实双减政策的情况进行监督和评估。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3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双减政策下学校与家庭、社会的互动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加强家校沟通与合作</a:t>
            </a:r>
            <a:endParaRPr altLang="en-US" lang="zh-CN"/>
          </a:p>
        </p:txBody>
      </p:sp>
      <p:sp>
        <p:nvSpPr>
          <p:cNvPr id="10494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定期开展家长会，加强家校之间的沟通与联系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建立家校互动平台，方便家长及时反馈学生情况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鼓励家长参与学校活动，增进彼此了解与信任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加强与社区的合作，共同营造良好的教育环境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发挥社会资源的作用</a:t>
            </a:r>
            <a:endParaRPr altLang="en-US" lang="zh-CN"/>
          </a:p>
        </p:txBody>
      </p:sp>
      <p:sp>
        <p:nvSpPr>
          <p:cNvPr id="10494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引入社会力量参与学校教育，提供多样化的教育资源和教学服务。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鼓励企业、高校、社会组织等与学校合作，共同开展课外活动和社会实践。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发挥社区资源的作用，为学校提供场地、设施、师资等支持，促进学校与社区的互动和融合。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借助互联网平台，实现优质教育资源的共享，促进学校与家庭、社会的交流和沟通。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形成教育合力，共同推进双减政策</a:t>
            </a:r>
            <a:endParaRPr altLang="en-US" lang="zh-CN"/>
          </a:p>
        </p:txBody>
      </p:sp>
      <p:sp>
        <p:nvSpPr>
          <p:cNvPr id="10495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学校与家庭：加强沟通与合作，共同关注孩子成长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学校与社会：充分利用社会资源，丰富学生课余生活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教师与家长：建立互信关系，共同制定教育计划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形成教育合力：整合各方力量，共同推进双减政策实施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6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双减政策实施中的问题和挑战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面临的困难和挑战</a:t>
            </a:r>
            <a:endParaRPr altLang="en-US" lang="zh-CN"/>
          </a:p>
        </p:txBody>
      </p:sp>
      <p:sp>
        <p:nvSpPr>
          <p:cNvPr id="104965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校外培训机构转型困难，寻求新的发展方向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学校课后服务压力增大，师资力量不足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家长焦虑心理加重，对学校教育质量担忧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8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学科类培训转地下，监管难度加大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解决问题的思路和方法</a:t>
            </a:r>
            <a:endParaRPr altLang="en-US" lang="zh-CN"/>
          </a:p>
        </p:txBody>
      </p:sp>
      <p:sp>
        <p:nvSpPr>
          <p:cNvPr id="10497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强化政策宣传，提高政策认知度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优化教育资源配置，提升教学质量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加强家校沟通，形成教育合力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完善监管机制，加强政策执行力度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完善双减政策的建议和展望</a:t>
            </a:r>
            <a:endParaRPr altLang="en-US" lang="zh-CN"/>
          </a:p>
        </p:txBody>
      </p:sp>
      <p:sp>
        <p:nvSpPr>
          <p:cNvPr id="10497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强化学校教育主阵地作用，提高课堂教学质量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完善家校共育机制，形成教育合力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加强校外培训机构治理，规范培训行为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优化作业布置，减轻学生课业负担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双减政策对构建和谐团体关系的影响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有利于促进师生关系的和谐发展</a:t>
            </a:r>
            <a:endParaRPr altLang="en-US" lang="zh-CN"/>
          </a:p>
        </p:txBody>
      </p:sp>
      <p:sp>
        <p:nvSpPr>
          <p:cNvPr id="10499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双减政策减轻了学生的学业负担，让教师有更多的时间和精力关注学生的个性化需求，增强师生之间的互动和沟通。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双减政策强调培养学生的综合素质，让教师有机会开展更多元化的教学活动，增强师生之间的合作和协作。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双减政策促进了教育公平，让教师能够更好地关注不同层次学生的需求，增强师生之间的理解和包容。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双减政策推动了学校教育评价体系的改革，让教师能够更加客观全面地评价学生，增强师生之间的信任和支持。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有利于增强学校与家庭、社区的互动与合作</a:t>
            </a:r>
            <a:endParaRPr altLang="en-US" lang="zh-CN"/>
          </a:p>
        </p:txBody>
      </p:sp>
      <p:sp>
        <p:nvSpPr>
          <p:cNvPr id="10499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学校可以与家庭、社区合作开展各种有益的活动，加强彼此之间的联系和互动。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双减政策减轻了学生的课业负担，让他们有更多的时间和精力参与家庭和社区活动。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通过双减政策，学校可以更好地发挥其在社区中的作用，促进学校与家庭、社区之间的和谐关系。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家庭和社区也可以通过双减政策更好地了解学校的运作和教育理念，增强对学校的信任和支持。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有利于培养学生的综合素质和社会责任感</a:t>
            </a:r>
            <a:endParaRPr altLang="en-US" lang="zh-CN"/>
          </a:p>
        </p:txBody>
      </p:sp>
      <p:sp>
        <p:nvSpPr>
          <p:cNvPr id="10500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双减政策减轻了学生的课业负担，让他们有更多时间参与课外活动和兴趣培养，从而提升综合素质。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双减政策强调家校合作，有利于增强家长对教育的参与度，形成良好的教育氛围。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双减政策鼓励学生自主探究和合作学习，培养他们的创新能力和团队协作精神。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双减政策强调学生的身心健康，有利于促进学生的全面发展，培养他们的社会责任感。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有利于推动学校教育的改革和创新</a:t>
            </a:r>
            <a:endParaRPr altLang="en-US" lang="zh-CN"/>
          </a:p>
        </p:txBody>
      </p:sp>
      <p:sp>
        <p:nvSpPr>
          <p:cNvPr id="10500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双减政策减轻了学生的学业负担，让他们有更多的时间和精力去发掘自己的兴趣和特长，从而促进个性化发展。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没有了过重的作业压力，学生可以更好地参与到校园文化活动和社会实践中，提升自己的综合素质和社会适应能力。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双减政策鼓励学校开展多元化的教育模式和课程设置，有利于推动学校教育的改革和创新，培养更多具备创新精神和实践能力的人才。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在双减政策的推动下，学校可以更加注重学生的心理健康和情感关怀，建立更加和谐的师生关系和同伴关系。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4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5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5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5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5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5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5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27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2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2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2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2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2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2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2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2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2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2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2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2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2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2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2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2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2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2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2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2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2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2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2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2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2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2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2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2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2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49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2024-01-05T12:24:34Z</dcterms:created>
  <dcterms:modified xsi:type="dcterms:W3CDTF">2024-01-05T12:24:34Z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0aad6bd0f45c4e9b98d526fe51cfb45c_21</vt:lpwstr>
  </property>
</Properties>
</file>