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42" r:id="rId1"/>
    <p:sldMasterId id="2147486779" r:id="rId2"/>
  </p:sldMasterIdLst>
  <p:notesMasterIdLst>
    <p:notesMasterId r:id="rId3"/>
  </p:notesMasterIdLst>
  <p:sldIdLst>
    <p:sldId id="1655" r:id="rId4"/>
    <p:sldId id="1660" r:id="rId5"/>
    <p:sldId id="1664" r:id="rId6"/>
    <p:sldId id="1667" r:id="rId7"/>
    <p:sldId id="1670" r:id="rId8"/>
    <p:sldId id="1673" r:id="rId9"/>
    <p:sldId id="1676" r:id="rId10"/>
    <p:sldId id="1679" r:id="rId11"/>
    <p:sldId id="1682" r:id="rId12"/>
    <p:sldId id="1685" r:id="rId13"/>
    <p:sldId id="1688" r:id="rId14"/>
    <p:sldId id="1691" r:id="rId15"/>
    <p:sldId id="1694" r:id="rId16"/>
    <p:sldId id="1697" r:id="rId17"/>
    <p:sldId id="1700" r:id="rId18"/>
    <p:sldId id="1703" r:id="rId19"/>
    <p:sldId id="1706" r:id="rId20"/>
    <p:sldId id="1709" r:id="rId21"/>
    <p:sldId id="1712" r:id="rId22"/>
    <p:sldId id="1715" r:id="rId23"/>
    <p:sldId id="1718" r:id="rId24"/>
    <p:sldId id="1721" r:id="rId25"/>
    <p:sldId id="1724" r:id="rId26"/>
    <p:sldId id="1727" r:id="rId27"/>
    <p:sldId id="1730" r:id="rId28"/>
    <p:sldId id="1733" r:id="rId29"/>
    <p:sldId id="1736" r:id="rId30"/>
    <p:sldId id="1739" r:id="rId31"/>
    <p:sldId id="1742" r:id="rId32"/>
    <p:sldId id="1745" r:id="rId33"/>
    <p:sldId id="1748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43" r:id="rId1"/>
    <p:sldLayoutId id="2147486744" r:id="rId2"/>
    <p:sldLayoutId id="2147486745" r:id="rId3"/>
    <p:sldLayoutId id="2147486746" r:id="rId4"/>
    <p:sldLayoutId id="2147486747" r:id="rId5"/>
    <p:sldLayoutId id="2147486748" r:id="rId6"/>
    <p:sldLayoutId id="2147486749" r:id="rId7"/>
    <p:sldLayoutId id="2147486750" r:id="rId8"/>
    <p:sldLayoutId id="2147486751" r:id="rId9"/>
    <p:sldLayoutId id="2147486752" r:id="rId10"/>
    <p:sldLayoutId id="21474867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80" r:id="rId1"/>
    <p:sldLayoutId id="2147486781" r:id="rId2"/>
    <p:sldLayoutId id="2147486782" r:id="rId3"/>
    <p:sldLayoutId id="2147486783" r:id="rId4"/>
    <p:sldLayoutId id="2147486784" r:id="rId5"/>
    <p:sldLayoutId id="2147486785" r:id="rId6"/>
    <p:sldLayoutId id="2147486786" r:id="rId7"/>
    <p:sldLayoutId id="2147486787" r:id="rId8"/>
    <p:sldLayoutId id="2147486788" r:id="rId9"/>
    <p:sldLayoutId id="2147486789" r:id="rId10"/>
    <p:sldLayoutId id="21474867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提升学生信息获取与处理能力的方法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信息获取的重要性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信息处理的基本技能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提升信息获取能力的策略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提升信息处理能力的策略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实践应用与案例分析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总结与展望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信息获取的重要性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信息时代对个人发展的影响</a:t>
            </a:r>
            <a:endParaRPr altLang="en-US" lang="zh-CN"/>
          </a:p>
        </p:txBody>
      </p:sp>
      <p:sp>
        <p:nvSpPr>
          <p:cNvPr id="104897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提升信息获取与处理能力是时代要求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信息时代为个人发展提供了更多机会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信息获取影响职业发展与个人成长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信息获取能力成为个人核心竞争力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信息获取能力对学生学业和未来的影响</a:t>
            </a:r>
            <a:endParaRPr altLang="en-US" lang="zh-CN"/>
          </a:p>
        </p:txBody>
      </p:sp>
      <p:sp>
        <p:nvSpPr>
          <p:cNvPr id="1049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信息获取能力影响学生的学习效果和学业成就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信息获取能力有助于学生拓展知识面和提升综合素质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信息获取能力有助于学生提前规划和准备未来职业发展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信息获取能力是学生适应未来社会发展的必备技能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信息获取的途径和方式</a:t>
            </a:r>
            <a:endParaRPr altLang="en-US" lang="zh-CN"/>
          </a:p>
        </p:txBody>
      </p:sp>
      <p:sp>
        <p:nvSpPr>
          <p:cNvPr id="10490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通过搜索引擎获取信息，如Google、Baidu等。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通过专业网站获取信息，如知乎、豆瓣等。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通过社交媒体获取信息，如微博、微信公众号等。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通过图书馆查阅书籍、期刊等获取信息。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信息处理的基本技能</a:t>
            </a:r>
            <a:endParaRPr altLang="en-US" lang="zh-CN"/>
          </a:p>
        </p:txBody>
      </p:sp>
      <p:sp>
        <p:nvSpPr>
          <p:cNvPr id="104917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7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信息筛选和分类</a:t>
            </a:r>
            <a:endParaRPr altLang="en-US" lang="zh-CN"/>
          </a:p>
        </p:txBody>
      </p:sp>
      <p:sp>
        <p:nvSpPr>
          <p:cNvPr id="1049218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信息筛选：从大量信息中挑选出与特定主题相关的内容，排除无关或低质量的信息。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4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 fontScale="95833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信息分类：将相关信息按照一定的标准进行分类，以便更好地组织、理解和记忆信息。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信息整合和编辑</a:t>
            </a:r>
            <a:endParaRPr altLang="en-US" lang="zh-CN"/>
          </a:p>
        </p:txBody>
      </p:sp>
      <p:sp>
        <p:nvSpPr>
          <p:cNvPr id="10492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信息筛选：从大量信息中挑选出有价值的内容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信息分类：将信息按照主题、来源等进行分类整理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信息摘要：对信息进行概括和总结，提炼出核心内容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信息排版：合理安排信息的布局和格式，使其易于阅读和理解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信息分析和评价</a:t>
            </a:r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理解信息来源：判断信息是否可靠、权威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对比不同观点：分析信息中的不同观点，形成自己的判断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批判性思维：不盲目接受信息，要有自己的思考和判断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实践应用：将信息应用于实际问题中，检验其有效性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信息存储和备份</a:t>
            </a:r>
            <a:endParaRPr altLang="en-US" lang="zh-CN"/>
          </a:p>
        </p:txBody>
      </p:sp>
      <p:sp>
        <p:nvSpPr>
          <p:cNvPr id="10493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灾难恢复：制定灾难恢复计划，确保在发生意外情况下能够快速恢复数据和系统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存储管理：建立存储管理制度，规范存储设备的使用和管理，确保数据安全可靠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信息存储：选择合适的存储介质和存储方式，定期备份重要信息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数据备份：制定备份计划，定期对重要数据进行备份，确保数据安全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提升信息获取能力的策略</a:t>
            </a:r>
            <a:endParaRPr altLang="en-US" lang="zh-CN"/>
          </a:p>
        </p:txBody>
      </p:sp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4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培养信息意识，提高信息敏感度</a:t>
            </a:r>
            <a:endParaRPr altLang="en-US" lang="zh-CN"/>
          </a:p>
        </p:txBody>
      </p:sp>
      <p:sp>
        <p:nvSpPr>
          <p:cNvPr id="10494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了解信息的重要性，意识到信息是决策的基础。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主动关注身边的信息，培养对信息的敏感度。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学会从多种渠道获取信息，并加以比较和筛选。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培养批判性思维，学会辨别信息的真伪和价值。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学习信息检索技巧，掌握信息检索工具</a:t>
            </a:r>
            <a:endParaRPr altLang="en-US" lang="zh-CN"/>
          </a:p>
        </p:txBody>
      </p:sp>
      <p:sp>
        <p:nvSpPr>
          <p:cNvPr id="10495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利用信息检索工具的高级功能：如利用学术数据库的筛选、排序等功能，快速定位到目标信息。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定期更新信息检索技巧：随着信息技术的发展，信息检索方法和技巧也在不断更新，需要定期学习新的检索技巧和工具。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学习信息检索技巧：掌握常用的信息检索方法和技巧，如关键词检索、布尔逻辑运算符等。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掌握信息检索工具：熟悉常用的信息检索工具，如搜索引擎、学术数据库等，并了解其特点和优势。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积极参与信息交流和分享活动</a:t>
            </a:r>
            <a:endParaRPr altLang="en-US" lang="zh-CN"/>
          </a:p>
        </p:txBody>
      </p:sp>
      <p:sp>
        <p:nvSpPr>
          <p:cNvPr id="10496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积极参与信息交流和分享活动，如学术研讨会、讲座等，以拓宽信息获取的渠道和范围。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培养信息筛选和鉴别能力，学会辨别信息的真伪和价值，避免受到虚假信息的干扰。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建立信息获取的规范和流程，如制定信息采集计划、明确信息需求等，以提高信息获取的针对性和准确性。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利用现代信息技术手段，如搜索引擎、学术数据库等，提高信息检索和获取的效率。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拓展信息获取的途径和方式</a:t>
            </a:r>
            <a:endParaRPr altLang="en-US" lang="zh-CN"/>
          </a:p>
        </p:txBody>
      </p:sp>
      <p:sp>
        <p:nvSpPr>
          <p:cNvPr id="10496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参加专业论坛：在论坛中交流心得、分享经验，获取专业知识和建议。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利用社交媒体：关注相关领域的专家和机构，获取最新动态和观点。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利用搜索引擎：使用不同的搜索引擎和搜索技巧，提高搜索效率。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访问权威网站：关注政府、学术、行业等权威网站，获取最新信息和资料。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提升信息处理能力的策略</a:t>
            </a:r>
            <a:endParaRPr altLang="en-US" lang="zh-CN"/>
          </a:p>
        </p:txBody>
      </p:sp>
      <p:sp>
        <p:nvSpPr>
          <p:cNvPr id="104973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3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强化基础技能训练，提高信息处理效率</a:t>
            </a:r>
            <a:endParaRPr altLang="en-US" lang="zh-CN"/>
          </a:p>
        </p:txBody>
      </p:sp>
      <p:sp>
        <p:nvSpPr>
          <p:cNvPr id="10497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实践应用：鼓励员工在工作中多使用信息技术，提高实践应用能力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建立激励机制：通过奖励等方式激励员工主动提升自己的信息处理能力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掌握基础技能：熟悉计算机操作、办公软件使用等基础技能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定期培训：组织定期的信息技术培训，提高员工的信息处理能力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培养批判性思维，提高信息评价能力</a:t>
            </a:r>
            <a:endParaRPr altLang="en-US" lang="zh-CN"/>
          </a:p>
        </p:txBody>
      </p:sp>
      <p:sp>
        <p:nvSpPr>
          <p:cNvPr id="10498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培养分析能力：学会分析信息来源的可靠性、内容的准确性和逻辑的合理性。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培养判断能力：根据事实、证据和逻辑进行判断，不盲目接受或拒绝信息。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培养质疑态度：保持开放和怀疑的态度，勇于提出问题和挑战既有观点。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培养独立思考：不盲目从众，能够独立思考并形成自己的见解。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掌握信息整合和编辑技巧，提升信息表达能力</a:t>
            </a:r>
            <a:endParaRPr altLang="en-US" lang="zh-CN"/>
          </a:p>
        </p:txBody>
      </p:sp>
      <p:sp>
        <p:nvSpPr>
          <p:cNvPr id="10498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掌握信息分类和整理的方法，提高信息管理的效率。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学会筛选和鉴别信息，确保信息的真实性和准确性。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学习信息编辑和排版的技巧，使信息更加清晰易懂。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培养信息表达能力，能够准确传达信息含义和要点。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建立良好的信息存储和备份习惯</a:t>
            </a:r>
            <a:endParaRPr altLang="en-US" lang="zh-CN"/>
          </a:p>
        </p:txBody>
      </p:sp>
      <p:sp>
        <p:nvSpPr>
          <p:cNvPr id="10499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使用可靠的存储介质和设备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定期整理和分类存储信息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及时备份重要信息，以防丢失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定期更新和升级存储设备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实践应用与案例分析</a:t>
            </a:r>
            <a:endParaRPr altLang="en-US" lang="zh-CN"/>
          </a:p>
        </p:txBody>
      </p:sp>
      <p:sp>
        <p:nvSpPr>
          <p:cNvPr id="104999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9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学生实际应用中的问题与挑战</a:t>
            </a:r>
            <a:endParaRPr altLang="en-US" lang="zh-CN"/>
          </a:p>
        </p:txBody>
      </p:sp>
      <p:sp>
        <p:nvSpPr>
          <p:cNvPr id="10500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信息筛选难度大：难以辨别信息的真伪和价值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信息处理能力不足：缺乏对信息的整理、分析和提炼能力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信息利用效率低：无法快速有效地将信息应用于学习和实践中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信息道德意识薄弱：容易陷入信息泄露和网络诈骗等风险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优秀学生案例分享与剖析</a:t>
            </a:r>
            <a:endParaRPr altLang="en-US" lang="zh-CN"/>
          </a:p>
        </p:txBody>
      </p:sp>
      <p:sp>
        <p:nvSpPr>
          <p:cNvPr id="10500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案例一：小明通过搜索引擎高效获取学习资料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案例二：小红利用数据库系统整理文献资料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案例三：小李通过参加信息素养课程提升能力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案例四：小张利用数据分析工具处理数据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教师指导策略与实践经验分享</a:t>
            </a:r>
            <a:endParaRPr altLang="en-US" lang="zh-CN"/>
          </a:p>
        </p:txBody>
      </p:sp>
      <p:sp>
        <p:nvSpPr>
          <p:cNvPr id="10501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教授学生如何筛选、鉴别和整合信息，培养批判性思维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指导学生在信息获取时选择合适的搜索引擎和关键词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鼓励学生参与线上论坛和社区，提高信息交流与分享能力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结合实际案例，让学生分析并总结信息获取与处理的方法和技巧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跨学科信息获取与处理能力的培养与实践</a:t>
            </a:r>
            <a:endParaRPr altLang="en-US" lang="zh-CN"/>
          </a:p>
        </p:txBody>
      </p:sp>
      <p:sp>
        <p:nvSpPr>
          <p:cNvPr id="10502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培养目标：提高学生信息获取与处理能力，以适应跨学科学习的需要。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实践应用：通过案例分析，探讨如何将信息获取与处理能力应用于不同学科领域。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教学方法：采用项目式学习、案例分析、小组讨论等多种教学方法，引导学生主动探索和思考。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评价与反馈：建立有效的评价机制，及时反馈学生的学习情况，以便调整教学策略。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26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26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提升学生信息获取与处理能力的意义与价值</a:t>
            </a:r>
            <a:endParaRPr altLang="en-US" lang="zh-CN"/>
          </a:p>
        </p:txBody>
      </p:sp>
      <p:sp>
        <p:nvSpPr>
          <p:cNvPr id="105031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拓展知识视野，促进全面发展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2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增强信息素养，提高解决问题的能力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促进主动学习和终身学习，培养自主学习能力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3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适应信息时代的需求，提高个人竞争力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未来教育发展趋势与学生信息获取与处理能力的要求</a:t>
            </a:r>
            <a:endParaRPr altLang="en-US" lang="zh-CN"/>
          </a:p>
        </p:txBody>
      </p:sp>
      <p:sp>
        <p:nvSpPr>
          <p:cNvPr id="10503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未来教育将更加注重学生信息素养的培养，提高学生获取、处理和应用信息的能力。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随着信息技术的发展，教育将更加数字化、智能化和个性化，为学生提供更多获取和处理信息的途径。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学生需要具备批判性思维和创新精神，能够从海量信息中筛选、分析和利用信息，以适应未来社会的发展需求。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教师需要不断提升自身的信息素养和教学能力，掌握新的教学方法和手段，引导学生更好地获取和处理信息。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学校、家庭和社会在提升学生信息获取与处理能力方面的责任与作用</a:t>
            </a:r>
            <a:endParaRPr altLang="en-US" lang="zh-CN"/>
          </a:p>
        </p:txBody>
      </p:sp>
      <p:sp>
        <p:nvSpPr>
          <p:cNvPr id="10504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学校应提供优质的教育资源，培养学生的信息素养和技能。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家庭应关注孩子的信息获取与处理能力，引导孩子正确使用互联网。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社会应加强信息安全管理，为学生提供安全可靠的网络环境。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各方应共同协作，形成教育合力，全面提升学生的信息素养。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4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9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23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2024-01-03T14:36:57Z</dcterms:created>
  <dcterms:modified xsi:type="dcterms:W3CDTF">2024-01-03T14:36:57Z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48694ac0c4a44308a2e7a5a207d78dc9_21</vt:lpwstr>
  </property>
</Properties>
</file>