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200" r:id="rId1"/>
    <p:sldMasterId id="2147487237" r:id="rId2"/>
  </p:sldMasterIdLst>
  <p:notesMasterIdLst>
    <p:notesMasterId r:id="rId3"/>
  </p:notesMasterIdLst>
  <p:sldIdLst>
    <p:sldId id="2053" r:id="rId4"/>
    <p:sldId id="2056" r:id="rId5"/>
    <p:sldId id="2059" r:id="rId6"/>
    <p:sldId id="2062" r:id="rId7"/>
    <p:sldId id="2068" r:id="rId9"/>
    <p:sldId id="2071" r:id="rId10"/>
    <p:sldId id="2074" r:id="rId11"/>
    <p:sldId id="2077" r:id="rId12"/>
    <p:sldId id="2083" r:id="rId14"/>
    <p:sldId id="2086" r:id="rId15"/>
    <p:sldId id="2089" r:id="rId16"/>
    <p:sldId id="2092" r:id="rId17"/>
    <p:sldId id="2098" r:id="rId19"/>
    <p:sldId id="2101" r:id="rId20"/>
    <p:sldId id="2104" r:id="rId21"/>
    <p:sldId id="2107" r:id="rId22"/>
    <p:sldId id="2113" r:id="rId24"/>
    <p:sldId id="2116" r:id="rId25"/>
    <p:sldId id="2119" r:id="rId26"/>
    <p:sldId id="2122" r:id="rId27"/>
    <p:sldId id="2128" r:id="rId29"/>
    <p:sldId id="2131" r:id="rId30"/>
    <p:sldId id="2134" r:id="rId31"/>
    <p:sldId id="2137" r:id="rId32"/>
    <p:sldId id="2143" r:id="rId34"/>
    <p:sldId id="2146" r:id="rId35"/>
    <p:sldId id="2149" r:id="rId36"/>
    <p:sldId id="2153"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201" r:id="rId1"/>
    <p:sldLayoutId id="2147487202" r:id="rId2"/>
    <p:sldLayoutId id="2147487203" r:id="rId3"/>
    <p:sldLayoutId id="2147487204" r:id="rId4"/>
    <p:sldLayoutId id="2147487205" r:id="rId5"/>
    <p:sldLayoutId id="2147487206" r:id="rId6"/>
    <p:sldLayoutId id="2147487207" r:id="rId7"/>
    <p:sldLayoutId id="2147487208" r:id="rId8"/>
    <p:sldLayoutId id="2147487209" r:id="rId9"/>
    <p:sldLayoutId id="2147487210" r:id="rId10"/>
    <p:sldLayoutId id="214748721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87238" r:id="rId1"/>
    <p:sldLayoutId id="2147487239" r:id="rId2"/>
    <p:sldLayoutId id="2147487240" r:id="rId3"/>
    <p:sldLayoutId id="2147487241" r:id="rId4"/>
    <p:sldLayoutId id="2147487242" r:id="rId5"/>
    <p:sldLayoutId id="2147487243" r:id="rId6"/>
    <p:sldLayoutId id="2147487244" r:id="rId7"/>
    <p:sldLayoutId id="2147487245" r:id="rId8"/>
    <p:sldLayoutId id="2147487246" r:id="rId9"/>
    <p:sldLayoutId id="2147487247" r:id="rId10"/>
    <p:sldLayoutId id="214748724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tags" Target="../tags/tag116.xml"/><Relationship Id="rId19" Type="http://schemas.openxmlformats.org/officeDocument/2006/relationships/tags" Target="../tags/tag117.xml"/><Relationship Id="rId20" Type="http://schemas.openxmlformats.org/officeDocument/2006/relationships/tags" Target="../tags/tag11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tags" Target="../tags/tag145.xml"/><Relationship Id="rId14" Type="http://schemas.openxmlformats.org/officeDocument/2006/relationships/tags" Target="../tags/tag146.xml"/><Relationship Id="rId15" Type="http://schemas.openxmlformats.org/officeDocument/2006/relationships/tags" Target="../tags/tag147.xml"/><Relationship Id="rId16" Type="http://schemas.openxmlformats.org/officeDocument/2006/relationships/tags" Target="../tags/tag148.xml"/><Relationship Id="rId17" Type="http://schemas.openxmlformats.org/officeDocument/2006/relationships/tags" Target="../tags/tag149.xml"/><Relationship Id="rId18" Type="http://schemas.openxmlformats.org/officeDocument/2006/relationships/tags" Target="../tags/tag150.xml"/><Relationship Id="rId19" Type="http://schemas.openxmlformats.org/officeDocument/2006/relationships/tags" Target="../tags/tag151.xml"/><Relationship Id="rId20" Type="http://schemas.openxmlformats.org/officeDocument/2006/relationships/tags" Target="../tags/tag152.xml"/><Relationship Id="rId21" Type="http://schemas.openxmlformats.org/officeDocument/2006/relationships/tags" Target="../tags/tag153.xml"/><Relationship Id="rId22" Type="http://schemas.openxmlformats.org/officeDocument/2006/relationships/tags" Target="../tags/tag154.xml"/><Relationship Id="rId23" Type="http://schemas.openxmlformats.org/officeDocument/2006/relationships/tags" Target="../tags/tag155.xml"/><Relationship Id="rId24" Type="http://schemas.openxmlformats.org/officeDocument/2006/relationships/tags" Target="../tags/tag156.xml"/><Relationship Id="rId25" Type="http://schemas.openxmlformats.org/officeDocument/2006/relationships/tags" Target="../tags/tag157.xml"/><Relationship Id="rId26" Type="http://schemas.openxmlformats.org/officeDocument/2006/relationships/tags" Target="../tags/tag158.xml"/><Relationship Id="rId27" Type="http://schemas.openxmlformats.org/officeDocument/2006/relationships/tags" Target="../tags/tag159.xml"/><Relationship Id="rId28" Type="http://schemas.openxmlformats.org/officeDocument/2006/relationships/tags" Target="../tags/tag160.xml"/><Relationship Id="rId29" Type="http://schemas.openxmlformats.org/officeDocument/2006/relationships/tags" Target="../tags/tag161.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tags" Target="../tags/tag174.xml"/><Relationship Id="rId14" Type="http://schemas.openxmlformats.org/officeDocument/2006/relationships/tags" Target="../tags/tag175.xml"/><Relationship Id="rId15" Type="http://schemas.openxmlformats.org/officeDocument/2006/relationships/tags" Target="../tags/tag176.xml"/><Relationship Id="rId16" Type="http://schemas.openxmlformats.org/officeDocument/2006/relationships/tags" Target="../tags/tag177.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tags" Target="../tags/tag207.xml"/><Relationship Id="rId16" Type="http://schemas.openxmlformats.org/officeDocument/2006/relationships/tags" Target="../tags/tag208.xml"/><Relationship Id="rId17" Type="http://schemas.openxmlformats.org/officeDocument/2006/relationships/tags" Target="../tags/tag209.xml"/><Relationship Id="rId18" Type="http://schemas.openxmlformats.org/officeDocument/2006/relationships/tags" Target="../tags/tag210.xml"/><Relationship Id="rId1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tags" Target="../tags/tag234.xml"/><Relationship Id="rId14" Type="http://schemas.openxmlformats.org/officeDocument/2006/relationships/tags" Target="../tags/tag235.xml"/><Relationship Id="rId15" Type="http://schemas.openxmlformats.org/officeDocument/2006/relationships/tags" Target="../tags/tag236.xml"/><Relationship Id="rId16"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tags" Target="../tags/tag249.xml"/><Relationship Id="rId14" Type="http://schemas.openxmlformats.org/officeDocument/2006/relationships/tags" Target="../tags/tag250.xml"/><Relationship Id="rId15" Type="http://schemas.openxmlformats.org/officeDocument/2006/relationships/tags" Target="../tags/tag251.xml"/><Relationship Id="rId16" Type="http://schemas.openxmlformats.org/officeDocument/2006/relationships/tags" Target="../tags/tag252.xml"/><Relationship Id="rId17" Type="http://schemas.openxmlformats.org/officeDocument/2006/relationships/tags" Target="../tags/tag253.xml"/><Relationship Id="rId18" Type="http://schemas.openxmlformats.org/officeDocument/2006/relationships/tags" Target="../tags/tag254.xml"/><Relationship Id="rId1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tags" Target="../tags/tag354.xml"/><Relationship Id="rId14" Type="http://schemas.openxmlformats.org/officeDocument/2006/relationships/tags" Target="../tags/tag355.xml"/><Relationship Id="rId1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tags" Target="../tags/tag368.xml"/><Relationship Id="rId14" Type="http://schemas.openxmlformats.org/officeDocument/2006/relationships/tags" Target="../tags/tag369.xml"/><Relationship Id="rId15" Type="http://schemas.openxmlformats.org/officeDocument/2006/relationships/tags" Target="../tags/tag370.xml"/><Relationship Id="rId16" Type="http://schemas.openxmlformats.org/officeDocument/2006/relationships/tags" Target="../tags/tag371.xml"/><Relationship Id="rId17" Type="http://schemas.openxmlformats.org/officeDocument/2006/relationships/tags" Target="../tags/tag372.xml"/><Relationship Id="rId18" Type="http://schemas.openxmlformats.org/officeDocument/2006/relationships/tags" Target="../tags/tag373.xml"/><Relationship Id="rId19" Type="http://schemas.openxmlformats.org/officeDocument/2006/relationships/tags" Target="../tags/tag374.xml"/><Relationship Id="rId20" Type="http://schemas.openxmlformats.org/officeDocument/2006/relationships/tags" Target="../tags/tag375.xml"/><Relationship Id="rId21" Type="http://schemas.openxmlformats.org/officeDocument/2006/relationships/tags" Target="../tags/tag376.xml"/><Relationship Id="rId22" Type="http://schemas.openxmlformats.org/officeDocument/2006/relationships/tags" Target="../tags/tag377.xml"/><Relationship Id="rId23" Type="http://schemas.openxmlformats.org/officeDocument/2006/relationships/tags" Target="../tags/tag378.xml"/><Relationship Id="rId24" Type="http://schemas.openxmlformats.org/officeDocument/2006/relationships/tags" Target="../tags/tag379.xml"/><Relationship Id="rId25" Type="http://schemas.openxmlformats.org/officeDocument/2006/relationships/tags" Target="../tags/tag380.xml"/><Relationship Id="rId26" Type="http://schemas.openxmlformats.org/officeDocument/2006/relationships/tags" Target="../tags/tag381.xml"/><Relationship Id="rId27" Type="http://schemas.openxmlformats.org/officeDocument/2006/relationships/tags" Target="../tags/tag382.xml"/><Relationship Id="rId28" Type="http://schemas.openxmlformats.org/officeDocument/2006/relationships/tags" Target="../tags/tag383.xml"/><Relationship Id="rId29" Type="http://schemas.openxmlformats.org/officeDocument/2006/relationships/tags" Target="../tags/tag384.xml"/><Relationship Id="rId3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tags" Target="../tags/tag388.xml"/><Relationship Id="rId5" Type="http://schemas.openxmlformats.org/officeDocument/2006/relationships/tags" Target="../tags/tag389.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normAutofit fontScale="90000"/>
          </a:bodyPr>
          <a:p>
            <a:r>
              <a:rPr altLang="en-US" dirty="0" lang="zh-CN"/>
              <a:t>企业管理中的企业文化建设与价值观传递策略与企业文化管理机制建立</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xxx</a:t>
            </a:r>
            <a:endParaRPr altLang="en-US" dirty="0"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sp>
        <p:nvSpPr>
          <p:cNvPr id="1048840" name="序号"/>
          <p:cNvSpPr txBox="1">
            <a:spLocks noChangeAspect="1"/>
          </p:cNvSpPr>
          <p:nvPr>
            <p:custDataLst>
              <p:tags r:id="rId3"/>
            </p:custDataLst>
          </p:nvPr>
        </p:nvSpPr>
        <p:spPr>
          <a:xfrm>
            <a:off x="8782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4"/>
            </p:custDataLst>
          </p:nvPr>
        </p:nvSpPr>
        <p:spPr>
          <a:xfrm>
            <a:off x="897291"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添加标题</a:t>
            </a:r>
            <a:endParaRPr altLang="en-US" b="1" dirty="0" sz="14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5"/>
            </p:custDataLst>
          </p:nvPr>
        </p:nvSpPr>
        <p:spPr>
          <a:xfrm>
            <a:off x="270772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46" name="项标题"/>
          <p:cNvSpPr txBox="1"/>
          <p:nvPr>
            <p:custDataLst>
              <p:tags r:id="rId6"/>
            </p:custDataLst>
          </p:nvPr>
        </p:nvSpPr>
        <p:spPr>
          <a:xfrm>
            <a:off x="2726778"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企业文化建设的重要性</a:t>
            </a:r>
            <a:endParaRPr altLang="en-US" b="1" dirty="0" sz="14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7"/>
            </p:custDataLst>
          </p:nvPr>
        </p:nvSpPr>
        <p:spPr>
          <a:xfrm>
            <a:off x="453721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50" name="项标题"/>
          <p:cNvSpPr txBox="1"/>
          <p:nvPr>
            <p:custDataLst>
              <p:tags r:id="rId8"/>
            </p:custDataLst>
          </p:nvPr>
        </p:nvSpPr>
        <p:spPr>
          <a:xfrm>
            <a:off x="4556265"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价值观传递策略</a:t>
            </a:r>
            <a:endParaRPr altLang="en-US" b="1" dirty="0" sz="14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9"/>
            </p:custDataLst>
          </p:nvPr>
        </p:nvSpPr>
        <p:spPr>
          <a:xfrm>
            <a:off x="636670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0"/>
            </p:custDataLst>
          </p:nvPr>
        </p:nvSpPr>
        <p:spPr>
          <a:xfrm>
            <a:off x="6385752"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企业文化管理机制建立</a:t>
            </a:r>
            <a:endParaRPr altLang="en-US" b="1" dirty="0" sz="14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1"/>
            </p:custDataLst>
          </p:nvPr>
        </p:nvSpPr>
        <p:spPr>
          <a:xfrm>
            <a:off x="8196188"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2"/>
            </p:custDataLst>
          </p:nvPr>
        </p:nvSpPr>
        <p:spPr>
          <a:xfrm>
            <a:off x="8215239" y="4909915"/>
            <a:ext cx="1414110" cy="919029"/>
          </a:xfrm>
          <a:prstGeom prst="rect"/>
          <a:noFill/>
        </p:spPr>
        <p:txBody>
          <a:bodyPr anchor="t" bIns="0" lIns="0" rIns="0" rtlCol="0" tIns="0" wrap="square">
            <a:normAutofit fontScale="64167"/>
          </a:bodyPr>
          <a:p>
            <a:pPr>
              <a:lnSpc>
                <a:spcPct val="100000"/>
              </a:lnSpc>
            </a:pPr>
            <a:r>
              <a:rPr altLang="en-US" b="1" dirty="0" sz="2400" lang="zh-CN" spc="300">
                <a:solidFill>
                  <a:schemeClr val="tx1">
                    <a:lumMod val="85000"/>
                    <a:lumOff val="15000"/>
                  </a:schemeClr>
                </a:solidFill>
                <a:latin typeface="+mj-ea"/>
                <a:ea typeface="+mj-ea"/>
              </a:rPr>
              <a:t>企业文化建设与价值观传递策略的关系</a:t>
            </a:r>
            <a:endParaRPr altLang="en-US" b="1" dirty="0" sz="2400" lang="zh-CN" spc="300">
              <a:solidFill>
                <a:schemeClr val="tx1">
                  <a:lumMod val="85000"/>
                  <a:lumOff val="15000"/>
                </a:schemeClr>
              </a:solidFill>
              <a:latin typeface="+mj-ea"/>
              <a:ea typeface="+mj-ea"/>
            </a:endParaRPr>
          </a:p>
        </p:txBody>
      </p:sp>
      <p:sp>
        <p:nvSpPr>
          <p:cNvPr id="1048860" name="序号"/>
          <p:cNvSpPr txBox="1">
            <a:spLocks noChangeAspect="1"/>
          </p:cNvSpPr>
          <p:nvPr>
            <p:custDataLst>
              <p:tags r:id="rId13"/>
            </p:custDataLst>
          </p:nvPr>
        </p:nvSpPr>
        <p:spPr>
          <a:xfrm>
            <a:off x="10025679"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8862" name="项标题"/>
          <p:cNvSpPr txBox="1"/>
          <p:nvPr>
            <p:custDataLst>
              <p:tags r:id="rId14"/>
            </p:custDataLst>
          </p:nvPr>
        </p:nvSpPr>
        <p:spPr>
          <a:xfrm>
            <a:off x="10044730" y="4909915"/>
            <a:ext cx="1414110" cy="919029"/>
          </a:xfrm>
          <a:prstGeom prst="rect"/>
          <a:noFill/>
        </p:spPr>
        <p:txBody>
          <a:bodyPr anchor="t" bIns="0" lIns="0" rIns="0" rtlCol="0" tIns="0" wrap="square">
            <a:normAutofit fontScale="64167"/>
          </a:bodyPr>
          <a:p>
            <a:pPr>
              <a:lnSpc>
                <a:spcPct val="100000"/>
              </a:lnSpc>
            </a:pPr>
            <a:r>
              <a:rPr altLang="en-US" b="1" dirty="0" sz="2400" lang="zh-CN" spc="300">
                <a:solidFill>
                  <a:schemeClr val="tx1">
                    <a:lumMod val="85000"/>
                    <a:lumOff val="15000"/>
                  </a:schemeClr>
                </a:solidFill>
                <a:latin typeface="+mj-ea"/>
                <a:ea typeface="+mj-ea"/>
              </a:rPr>
              <a:t>企业文化管理机制的挑战与应对策略</a:t>
            </a:r>
            <a:endParaRPr altLang="en-US" b="1" dirty="0" sz="2400" lang="zh-CN" spc="300">
              <a:solidFill>
                <a:schemeClr val="tx1">
                  <a:lumMod val="85000"/>
                  <a:lumOff val="15000"/>
                </a:schemeClr>
              </a:solidFill>
              <a:latin typeface="+mj-ea"/>
              <a:ea typeface="+mj-ea"/>
            </a:endParaRPr>
          </a:p>
        </p:txBody>
      </p:sp>
      <p:cxnSp>
        <p:nvCxnSpPr>
          <p:cNvPr id="3145755" name="直接连接符 37"/>
          <p:cNvCxnSpPr>
            <a:cxnSpLocks/>
          </p:cNvCxnSpPr>
          <p:nvPr>
            <p:custDataLst>
              <p:tags r:id="rId15"/>
            </p:custDataLst>
          </p:nvPr>
        </p:nvCxnSpPr>
        <p:spPr>
          <a:xfrm>
            <a:off x="2509564"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38"/>
          <p:cNvCxnSpPr>
            <a:cxnSpLocks/>
          </p:cNvCxnSpPr>
          <p:nvPr>
            <p:custDataLst>
              <p:tags r:id="rId16"/>
            </p:custDataLst>
          </p:nvPr>
        </p:nvCxnSpPr>
        <p:spPr>
          <a:xfrm>
            <a:off x="4339051"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39"/>
          <p:cNvCxnSpPr>
            <a:cxnSpLocks/>
          </p:cNvCxnSpPr>
          <p:nvPr>
            <p:custDataLst>
              <p:tags r:id="rId17"/>
            </p:custDataLst>
          </p:nvPr>
        </p:nvCxnSpPr>
        <p:spPr>
          <a:xfrm>
            <a:off x="6168538"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1" name="直接连接符 40"/>
          <p:cNvCxnSpPr>
            <a:cxnSpLocks/>
          </p:cNvCxnSpPr>
          <p:nvPr>
            <p:custDataLst>
              <p:tags r:id="rId18"/>
            </p:custDataLst>
          </p:nvPr>
        </p:nvCxnSpPr>
        <p:spPr>
          <a:xfrm>
            <a:off x="7998025"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3" name="直接连接符 41"/>
          <p:cNvCxnSpPr>
            <a:cxnSpLocks/>
          </p:cNvCxnSpPr>
          <p:nvPr>
            <p:custDataLst>
              <p:tags r:id="rId19"/>
            </p:custDataLst>
          </p:nvPr>
        </p:nvCxnSpPr>
        <p:spPr>
          <a:xfrm>
            <a:off x="9827512"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标题"/>
          <p:cNvSpPr>
            <a:spLocks noGrp="1"/>
          </p:cNvSpPr>
          <p:nvPr>
            <p:ph type="title"/>
            <p:custDataLst>
              <p:tags r:id="rId1"/>
            </p:custDataLst>
          </p:nvPr>
        </p:nvSpPr>
        <p:spPr>
          <a:xfrm>
            <a:off x="833988" y="2276550"/>
            <a:ext cx="7557025" cy="787008"/>
          </a:xfrm>
        </p:spPr>
        <p:txBody>
          <a:bodyPr/>
          <a:p>
            <a:r>
              <a:rPr altLang="en-US" dirty="0" lang="zh-CN"/>
              <a:t>单击添加章节标题</a:t>
            </a:r>
            <a:endParaRPr altLang="en-US" dirty="0" lang="zh-CN"/>
          </a:p>
        </p:txBody>
      </p:sp>
      <p:sp>
        <p:nvSpPr>
          <p:cNvPr id="1048898"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p:cNvSpPr>
            <a:spLocks noGrp="1"/>
          </p:cNvSpPr>
          <p:nvPr>
            <p:ph type="title"/>
            <p:custDataLst>
              <p:tags r:id="rId1"/>
            </p:custDataLst>
          </p:nvPr>
        </p:nvSpPr>
        <p:spPr>
          <a:xfrm>
            <a:off x="833988" y="2276550"/>
            <a:ext cx="7557025" cy="787008"/>
          </a:xfrm>
        </p:spPr>
        <p:txBody>
          <a:bodyPr/>
          <a:p>
            <a:r>
              <a:rPr altLang="en-US" dirty="0" lang="zh-CN"/>
              <a:t>企业文化建设的重要性</a:t>
            </a:r>
            <a:endParaRPr altLang="en-US" dirty="0" lang="zh-CN"/>
          </a:p>
        </p:txBody>
      </p:sp>
      <p:sp>
        <p:nvSpPr>
          <p:cNvPr id="1048946"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1"/>
          <p:cNvSpPr>
            <a:spLocks noGrp="1"/>
          </p:cNvSpPr>
          <p:nvPr>
            <p:ph type="title"/>
          </p:nvPr>
        </p:nvSpPr>
        <p:spPr/>
        <p:txBody>
          <a:bodyPr/>
          <a:p>
            <a:r>
              <a:rPr altLang="en-US" lang="zh-CN"/>
              <a:t>企业文化定义</a:t>
            </a:r>
            <a:endParaRPr altLang="en-US" lang="zh-CN"/>
          </a:p>
        </p:txBody>
      </p:sp>
      <p:sp>
        <p:nvSpPr>
          <p:cNvPr id="104902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企业文化是企业成员共同遵循的价值观和行为准则，是企业核心竞争力的重要组成部分</a:t>
            </a:r>
            <a:endParaRPr altLang="en-US" sz="1400" lang="zh-CN" spc="150">
              <a:solidFill>
                <a:schemeClr val="tx1"/>
              </a:solidFill>
              <a:effectLst/>
              <a:latin typeface="+mn-ea"/>
              <a:sym typeface="+mn-ea"/>
            </a:endParaRPr>
          </a:p>
        </p:txBody>
      </p:sp>
      <p:sp>
        <p:nvSpPr>
          <p:cNvPr id="104903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企业文化是一种组织文化，由企业的愿景、使命、价值观、行为准则等构成</a:t>
            </a:r>
            <a:endParaRPr altLang="en-US" dirty="0" sz="1400" lang="zh-CN" spc="150">
              <a:solidFill>
                <a:schemeClr val="tx1"/>
              </a:solidFill>
              <a:effectLst/>
              <a:latin typeface="+mn-ea"/>
              <a:sym typeface="+mn-ea"/>
            </a:endParaRPr>
          </a:p>
        </p:txBody>
      </p:sp>
      <p:sp>
        <p:nvSpPr>
          <p:cNvPr id="104903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企业文化是企业形象和品牌的重要体现，对于企业的长期发展具有重要意义</a:t>
            </a:r>
            <a:endParaRPr altLang="en-US" sz="1400" lang="zh-CN" spc="150">
              <a:solidFill>
                <a:schemeClr val="tx1"/>
              </a:solidFill>
              <a:effectLst/>
              <a:latin typeface="+mn-ea"/>
              <a:sym typeface="+mn-ea"/>
            </a:endParaRPr>
          </a:p>
        </p:txBody>
      </p:sp>
      <p:sp>
        <p:nvSpPr>
          <p:cNvPr id="104903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企业文化建设需要全体员工的参与和认同，需要不断调整和完善，以适应企业发展的需要</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0" name="标题 1"/>
          <p:cNvSpPr>
            <a:spLocks noGrp="1"/>
          </p:cNvSpPr>
          <p:nvPr>
            <p:ph type="title"/>
          </p:nvPr>
        </p:nvSpPr>
        <p:spPr/>
        <p:txBody>
          <a:bodyPr/>
          <a:p>
            <a:r>
              <a:rPr altLang="en-US" lang="zh-CN"/>
              <a:t>企业文化对企业发展的影响</a:t>
            </a:r>
            <a:endParaRPr altLang="en-US" lang="zh-CN"/>
          </a:p>
        </p:txBody>
      </p:sp>
      <p:sp>
        <p:nvSpPr>
          <p:cNvPr id="104907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企业文化是企业形象的代表，影响企业的声誉和形象</a:t>
            </a:r>
            <a:endParaRPr altLang="en-US" dirty="0" sz="1200" lang="zh-CN" spc="150">
              <a:solidFill>
                <a:schemeClr val="tx1">
                  <a:lumMod val="65000"/>
                  <a:lumOff val="35000"/>
                </a:schemeClr>
              </a:solidFill>
              <a:latin typeface="+mn-ea"/>
              <a:sym typeface="+mn-ea"/>
            </a:endParaRPr>
          </a:p>
        </p:txBody>
      </p:sp>
      <p:sp>
        <p:nvSpPr>
          <p:cNvPr id="104911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企业文化是企业创新的动力，影响企业的竞争力和发展潜力</a:t>
            </a:r>
            <a:endParaRPr altLang="en-US" dirty="0" sz="1200" lang="zh-CN" spc="150">
              <a:solidFill>
                <a:schemeClr val="tx1">
                  <a:lumMod val="65000"/>
                  <a:lumOff val="35000"/>
                </a:schemeClr>
              </a:solidFill>
              <a:latin typeface="+mn-ea"/>
              <a:sym typeface="+mn-ea"/>
            </a:endParaRPr>
          </a:p>
        </p:txBody>
      </p:sp>
      <p:sp>
        <p:nvSpPr>
          <p:cNvPr id="104911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企业文化是企业凝聚力的源泉，影响企业的团队合作和效率</a:t>
            </a:r>
            <a:endParaRPr altLang="en-US" dirty="0" sz="1200" lang="zh-CN" spc="150">
              <a:solidFill>
                <a:schemeClr val="tx1">
                  <a:lumMod val="65000"/>
                  <a:lumOff val="35000"/>
                </a:schemeClr>
              </a:solidFill>
              <a:latin typeface="+mn-ea"/>
              <a:sym typeface="+mn-ea"/>
            </a:endParaRPr>
          </a:p>
        </p:txBody>
      </p:sp>
      <p:sp>
        <p:nvSpPr>
          <p:cNvPr id="104911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企业文化是企业价值观的体现，影响企业的决策和行为</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8" name="标题 1"/>
          <p:cNvSpPr>
            <a:spLocks noGrp="1"/>
          </p:cNvSpPr>
          <p:nvPr>
            <p:ph type="title"/>
          </p:nvPr>
        </p:nvSpPr>
        <p:spPr/>
        <p:txBody>
          <a:bodyPr/>
          <a:p>
            <a:r>
              <a:rPr altLang="en-US" lang="zh-CN"/>
              <a:t>企业文化建设的意义</a:t>
            </a:r>
            <a:endParaRPr altLang="en-US" lang="zh-CN"/>
          </a:p>
        </p:txBody>
      </p:sp>
      <p:sp>
        <p:nvSpPr>
          <p:cNvPr id="1049150" name="矩形: 圆角 1"/>
          <p:cNvSpPr/>
          <p:nvPr>
            <p:custDataLst>
              <p:tags r:id="rId1"/>
            </p:custDataLst>
          </p:nvPr>
        </p:nvSpPr>
        <p:spPr>
          <a:xfrm>
            <a:off x="838200"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152" name="Freeform 7"/>
          <p:cNvSpPr/>
          <p:nvPr>
            <p:custDataLst>
              <p:tags r:id="rId2"/>
            </p:custDataLst>
          </p:nvPr>
        </p:nvSpPr>
        <p:spPr bwMode="auto">
          <a:xfrm flipV="1">
            <a:off x="958055" y="2446816"/>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54" name="标题"/>
          <p:cNvSpPr txBox="1"/>
          <p:nvPr>
            <p:custDataLst>
              <p:tags r:id="rId3"/>
            </p:custDataLst>
          </p:nvPr>
        </p:nvSpPr>
        <p:spPr>
          <a:xfrm>
            <a:off x="958055" y="2406661"/>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56" name="正文"/>
          <p:cNvSpPr txBox="1"/>
          <p:nvPr>
            <p:custDataLst>
              <p:tags r:id="rId4"/>
            </p:custDataLst>
          </p:nvPr>
        </p:nvSpPr>
        <p:spPr>
          <a:xfrm>
            <a:off x="2334866" y="2315401"/>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增强企业核心竞争力：企业文化建设有助于形成独特的企业文化，从而增强企业的核心竞争力，使企业在激烈的市场竞争中立于不败之地。</a:t>
            </a:r>
            <a:endParaRPr altLang="en-US" dirty="0" sz="1400" lang="zh-CN" spc="150">
              <a:solidFill>
                <a:schemeClr val="dk1">
                  <a:lumMod val="80000"/>
                  <a:lumOff val="20000"/>
                </a:schemeClr>
              </a:solidFill>
              <a:latin typeface="+mn-ea"/>
            </a:endParaRPr>
          </a:p>
        </p:txBody>
      </p:sp>
      <p:sp>
        <p:nvSpPr>
          <p:cNvPr id="1049158" name="矩形: 圆角 19"/>
          <p:cNvSpPr/>
          <p:nvPr>
            <p:custDataLst>
              <p:tags r:id="rId5"/>
            </p:custDataLst>
          </p:nvPr>
        </p:nvSpPr>
        <p:spPr>
          <a:xfrm>
            <a:off x="6159274"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160" name="Freeform 7"/>
          <p:cNvSpPr/>
          <p:nvPr>
            <p:custDataLst>
              <p:tags r:id="rId6"/>
            </p:custDataLst>
          </p:nvPr>
        </p:nvSpPr>
        <p:spPr bwMode="auto">
          <a:xfrm flipV="1">
            <a:off x="6273045" y="2445599"/>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62" name="标题"/>
          <p:cNvSpPr txBox="1"/>
          <p:nvPr>
            <p:custDataLst>
              <p:tags r:id="rId7"/>
            </p:custDataLst>
          </p:nvPr>
        </p:nvSpPr>
        <p:spPr>
          <a:xfrm>
            <a:off x="6273045" y="2406053"/>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64" name="正文"/>
          <p:cNvSpPr txBox="1"/>
          <p:nvPr>
            <p:custDataLst>
              <p:tags r:id="rId8"/>
            </p:custDataLst>
          </p:nvPr>
        </p:nvSpPr>
        <p:spPr>
          <a:xfrm>
            <a:off x="7650464" y="2316618"/>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促进员工成长与发展：优秀的企业文化能够为员工提供良好的成长环境和发展空间，激发员工的积极性和创造力，提高员工的工作效率和满意度。</a:t>
            </a:r>
            <a:endParaRPr altLang="en-US" dirty="0" sz="1400" lang="zh-CN" spc="150">
              <a:solidFill>
                <a:schemeClr val="dk1">
                  <a:lumMod val="80000"/>
                  <a:lumOff val="20000"/>
                </a:schemeClr>
              </a:solidFill>
              <a:latin typeface="+mn-ea"/>
            </a:endParaRPr>
          </a:p>
        </p:txBody>
      </p:sp>
      <p:sp>
        <p:nvSpPr>
          <p:cNvPr id="1049166" name="矩形: 圆角 28"/>
          <p:cNvSpPr/>
          <p:nvPr>
            <p:custDataLst>
              <p:tags r:id="rId9"/>
            </p:custDataLst>
          </p:nvPr>
        </p:nvSpPr>
        <p:spPr>
          <a:xfrm>
            <a:off x="838200"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168" name="Freeform 7"/>
          <p:cNvSpPr/>
          <p:nvPr>
            <p:custDataLst>
              <p:tags r:id="rId10"/>
            </p:custDataLst>
          </p:nvPr>
        </p:nvSpPr>
        <p:spPr bwMode="auto">
          <a:xfrm flipV="1">
            <a:off x="958055" y="4021357"/>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70" name="标题"/>
          <p:cNvSpPr txBox="1"/>
          <p:nvPr>
            <p:custDataLst>
              <p:tags r:id="rId11"/>
            </p:custDataLst>
          </p:nvPr>
        </p:nvSpPr>
        <p:spPr>
          <a:xfrm>
            <a:off x="958055" y="3981202"/>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72" name="正文"/>
          <p:cNvSpPr txBox="1"/>
          <p:nvPr>
            <p:custDataLst>
              <p:tags r:id="rId12"/>
            </p:custDataLst>
          </p:nvPr>
        </p:nvSpPr>
        <p:spPr>
          <a:xfrm>
            <a:off x="2334866" y="3889942"/>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提升企业形象与品牌价值：企业文化建设有助于提升企业的形象和品牌价值，增强消费者对企业的信任和认可，为企业赢得更多的市场份额和客户支持。</a:t>
            </a:r>
            <a:endParaRPr altLang="en-US" dirty="0" sz="1400" lang="zh-CN" spc="150">
              <a:solidFill>
                <a:schemeClr val="dk1">
                  <a:lumMod val="80000"/>
                  <a:lumOff val="20000"/>
                </a:schemeClr>
              </a:solidFill>
              <a:latin typeface="+mn-ea"/>
            </a:endParaRPr>
          </a:p>
        </p:txBody>
      </p:sp>
      <p:sp>
        <p:nvSpPr>
          <p:cNvPr id="1049174" name="矩形: 圆角 24"/>
          <p:cNvSpPr/>
          <p:nvPr>
            <p:custDataLst>
              <p:tags r:id="rId13"/>
            </p:custDataLst>
          </p:nvPr>
        </p:nvSpPr>
        <p:spPr>
          <a:xfrm>
            <a:off x="6159274"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176" name="Freeform 7"/>
          <p:cNvSpPr/>
          <p:nvPr>
            <p:custDataLst>
              <p:tags r:id="rId14"/>
            </p:custDataLst>
          </p:nvPr>
        </p:nvSpPr>
        <p:spPr bwMode="auto">
          <a:xfrm flipV="1">
            <a:off x="6273045" y="4020140"/>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78" name="标题"/>
          <p:cNvSpPr txBox="1"/>
          <p:nvPr>
            <p:custDataLst>
              <p:tags r:id="rId15"/>
            </p:custDataLst>
          </p:nvPr>
        </p:nvSpPr>
        <p:spPr>
          <a:xfrm>
            <a:off x="6273045" y="3979986"/>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80" name="正文"/>
          <p:cNvSpPr txBox="1"/>
          <p:nvPr>
            <p:custDataLst>
              <p:tags r:id="rId16"/>
            </p:custDataLst>
          </p:nvPr>
        </p:nvSpPr>
        <p:spPr>
          <a:xfrm>
            <a:off x="7650464" y="3890551"/>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推动企业可持续发展：优秀的企业文化能够为企业提供可持续发展的动力和支持，使企业在不断变化的市场环境中保持稳健的发展态势。</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14" name="标题"/>
          <p:cNvSpPr>
            <a:spLocks noGrp="1"/>
          </p:cNvSpPr>
          <p:nvPr>
            <p:ph type="title"/>
            <p:custDataLst>
              <p:tags r:id="rId1"/>
            </p:custDataLst>
          </p:nvPr>
        </p:nvSpPr>
        <p:spPr>
          <a:xfrm>
            <a:off x="833988" y="2276550"/>
            <a:ext cx="7557025" cy="787008"/>
          </a:xfrm>
        </p:spPr>
        <p:txBody>
          <a:bodyPr/>
          <a:p>
            <a:r>
              <a:rPr altLang="en-US" dirty="0" lang="zh-CN"/>
              <a:t>价值观传递策略</a:t>
            </a:r>
            <a:endParaRPr altLang="en-US" dirty="0" lang="zh-CN"/>
          </a:p>
        </p:txBody>
      </p:sp>
      <p:sp>
        <p:nvSpPr>
          <p:cNvPr id="1049216"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0" name="标题 1"/>
          <p:cNvSpPr>
            <a:spLocks noGrp="1"/>
          </p:cNvSpPr>
          <p:nvPr>
            <p:ph type="title"/>
          </p:nvPr>
        </p:nvSpPr>
        <p:spPr/>
        <p:txBody>
          <a:bodyPr/>
          <a:p>
            <a:r>
              <a:rPr altLang="en-US" lang="zh-CN"/>
              <a:t>价值观定义与分类</a:t>
            </a:r>
            <a:endParaRPr altLang="en-US" lang="zh-CN"/>
          </a:p>
        </p:txBody>
      </p:sp>
      <p:sp>
        <p:nvSpPr>
          <p:cNvPr id="104929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价值观定义：价值观是企业文化的核心，是人们对事物的评价和看法</a:t>
            </a:r>
            <a:endParaRPr altLang="en-US" dirty="0" sz="2000" lang="zh-CN" spc="150">
              <a:solidFill>
                <a:schemeClr val="tx1">
                  <a:lumMod val="85000"/>
                  <a:lumOff val="15000"/>
                </a:schemeClr>
              </a:solidFill>
              <a:latin typeface="+mn-ea"/>
              <a:sym typeface="+mn-ea"/>
            </a:endParaRPr>
          </a:p>
        </p:txBody>
      </p:sp>
      <p:sp>
        <p:nvSpPr>
          <p:cNvPr id="104929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价值观分类：个人价值观、组织价值观、社会价值观</a:t>
            </a:r>
            <a:endParaRPr altLang="en-US" dirty="0" sz="2000" lang="zh-CN" spc="150">
              <a:solidFill>
                <a:schemeClr val="tx1">
                  <a:lumMod val="85000"/>
                  <a:lumOff val="15000"/>
                </a:schemeClr>
              </a:solidFill>
              <a:latin typeface="+mn-ea"/>
              <a:sym typeface="+mn-ea"/>
            </a:endParaRPr>
          </a:p>
        </p:txBody>
      </p:sp>
      <p:sp>
        <p:nvSpPr>
          <p:cNvPr id="104930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个人价值观：个人对事物的评价和看法，是个人行为的准则</a:t>
            </a:r>
            <a:endParaRPr altLang="en-US" dirty="0" sz="2000" lang="zh-CN" spc="150">
              <a:solidFill>
                <a:schemeClr val="tx1">
                  <a:lumMod val="85000"/>
                  <a:lumOff val="15000"/>
                </a:schemeClr>
              </a:solidFill>
              <a:latin typeface="+mn-ea"/>
              <a:sym typeface="+mn-ea"/>
            </a:endParaRPr>
          </a:p>
        </p:txBody>
      </p:sp>
      <p:sp>
        <p:nvSpPr>
          <p:cNvPr id="104931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组织价值观：组织内部共同遵循的价值观，是组织行为的基础</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8" name="标题 1"/>
          <p:cNvSpPr>
            <a:spLocks noGrp="1"/>
          </p:cNvSpPr>
          <p:nvPr>
            <p:ph type="title"/>
          </p:nvPr>
        </p:nvSpPr>
        <p:spPr/>
        <p:txBody>
          <a:bodyPr/>
          <a:p>
            <a:r>
              <a:rPr altLang="en-US" lang="zh-CN"/>
              <a:t>价值观传递的方式与途径</a:t>
            </a:r>
            <a:endParaRPr altLang="en-US" lang="zh-CN"/>
          </a:p>
        </p:txBody>
      </p:sp>
      <p:sp>
        <p:nvSpPr>
          <p:cNvPr id="1049350" name="矩形 5"/>
          <p:cNvSpPr/>
          <p:nvPr>
            <p:custDataLst>
              <p:tags r:id="rId1"/>
            </p:custDataLst>
          </p:nvPr>
        </p:nvSpPr>
        <p:spPr>
          <a:xfrm>
            <a:off x="860247"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2" name="矩形 10"/>
          <p:cNvSpPr/>
          <p:nvPr>
            <p:custDataLst>
              <p:tags r:id="rId2"/>
            </p:custDataLst>
          </p:nvPr>
        </p:nvSpPr>
        <p:spPr>
          <a:xfrm>
            <a:off x="1211291"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54" name="TextBox 2"/>
          <p:cNvSpPr txBox="1"/>
          <p:nvPr>
            <p:custDataLst>
              <p:tags r:id="rId3"/>
            </p:custDataLst>
          </p:nvPr>
        </p:nvSpPr>
        <p:spPr>
          <a:xfrm>
            <a:off x="1013666" y="2131496"/>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明确企业价值观：首先需要明确企业的价值观，包括企业的使命、愿景和核心价值观等。</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56" name="矩形 6"/>
          <p:cNvSpPr/>
          <p:nvPr>
            <p:custDataLst>
              <p:tags r:id="rId4"/>
            </p:custDataLst>
          </p:nvPr>
        </p:nvSpPr>
        <p:spPr>
          <a:xfrm>
            <a:off x="4472098"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8" name="矩形 11"/>
          <p:cNvSpPr/>
          <p:nvPr>
            <p:custDataLst>
              <p:tags r:id="rId5"/>
            </p:custDataLst>
          </p:nvPr>
        </p:nvSpPr>
        <p:spPr>
          <a:xfrm>
            <a:off x="4842644"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60" name="TextBox 2"/>
          <p:cNvSpPr txBox="1"/>
          <p:nvPr>
            <p:custDataLst>
              <p:tags r:id="rId6"/>
            </p:custDataLst>
          </p:nvPr>
        </p:nvSpPr>
        <p:spPr>
          <a:xfrm>
            <a:off x="4625517" y="2131496"/>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制定传递策略：根据企业价值观，制定相应的传递策略，包括传递方式、传递途径和传递内容等。</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62" name="矩形 7"/>
          <p:cNvSpPr/>
          <p:nvPr>
            <p:custDataLst>
              <p:tags r:id="rId7"/>
            </p:custDataLst>
          </p:nvPr>
        </p:nvSpPr>
        <p:spPr>
          <a:xfrm>
            <a:off x="8083298"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64" name="矩形 12"/>
          <p:cNvSpPr/>
          <p:nvPr>
            <p:custDataLst>
              <p:tags r:id="rId8"/>
            </p:custDataLst>
          </p:nvPr>
        </p:nvSpPr>
        <p:spPr>
          <a:xfrm>
            <a:off x="8473346"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66" name="TextBox 2"/>
          <p:cNvSpPr txBox="1"/>
          <p:nvPr>
            <p:custDataLst>
              <p:tags r:id="rId9"/>
            </p:custDataLst>
          </p:nvPr>
        </p:nvSpPr>
        <p:spPr>
          <a:xfrm>
            <a:off x="8236717" y="2131496"/>
            <a:ext cx="2915364" cy="1307548"/>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内部培训：通过内部培训，向员工传递企业的价值观，包括企业文化、管理理念、工作规范等。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68" name="矩形 33"/>
          <p:cNvSpPr/>
          <p:nvPr>
            <p:custDataLst>
              <p:tags r:id="rId10"/>
            </p:custDataLst>
          </p:nvPr>
        </p:nvSpPr>
        <p:spPr>
          <a:xfrm>
            <a:off x="859597" y="3947822"/>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0" name="矩形 37"/>
          <p:cNvSpPr/>
          <p:nvPr>
            <p:custDataLst>
              <p:tags r:id="rId11"/>
            </p:custDataLst>
          </p:nvPr>
        </p:nvSpPr>
        <p:spPr>
          <a:xfrm>
            <a:off x="1210641" y="3942621"/>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2" name="TextBox 2"/>
          <p:cNvSpPr txBox="1"/>
          <p:nvPr>
            <p:custDataLst>
              <p:tags r:id="rId12"/>
            </p:custDataLst>
          </p:nvPr>
        </p:nvSpPr>
        <p:spPr>
          <a:xfrm>
            <a:off x="1013016" y="4709717"/>
            <a:ext cx="2915364" cy="1307548"/>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外部宣传：通过外部宣传，向社会公众传递企业的价值观，包括企业形象、品牌形象、社会责任等。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74" name="矩形 34"/>
          <p:cNvSpPr/>
          <p:nvPr>
            <p:custDataLst>
              <p:tags r:id="rId13"/>
            </p:custDataLst>
          </p:nvPr>
        </p:nvSpPr>
        <p:spPr>
          <a:xfrm>
            <a:off x="4471447" y="3947822"/>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6" name="矩形 38"/>
          <p:cNvSpPr/>
          <p:nvPr>
            <p:custDataLst>
              <p:tags r:id="rId14"/>
            </p:custDataLst>
          </p:nvPr>
        </p:nvSpPr>
        <p:spPr>
          <a:xfrm>
            <a:off x="4841994" y="3942621"/>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8" name="TextBox 2"/>
          <p:cNvSpPr txBox="1"/>
          <p:nvPr>
            <p:custDataLst>
              <p:tags r:id="rId15"/>
            </p:custDataLst>
          </p:nvPr>
        </p:nvSpPr>
        <p:spPr>
          <a:xfrm>
            <a:off x="4624867" y="4709717"/>
            <a:ext cx="2915364" cy="1307548"/>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员工行为规范：制定员工行为规范，明确员工在工作中应该遵循的行为准则，以体现企业的价值观。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80" name="矩形 35"/>
          <p:cNvSpPr/>
          <p:nvPr>
            <p:custDataLst>
              <p:tags r:id="rId16"/>
            </p:custDataLst>
          </p:nvPr>
        </p:nvSpPr>
        <p:spPr>
          <a:xfrm>
            <a:off x="8082648" y="3947822"/>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2" name="矩形 39"/>
          <p:cNvSpPr/>
          <p:nvPr>
            <p:custDataLst>
              <p:tags r:id="rId17"/>
            </p:custDataLst>
          </p:nvPr>
        </p:nvSpPr>
        <p:spPr>
          <a:xfrm>
            <a:off x="8472696" y="3942621"/>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4" name="TextBox 2"/>
          <p:cNvSpPr txBox="1"/>
          <p:nvPr>
            <p:custDataLst>
              <p:tags r:id="rId18"/>
            </p:custDataLst>
          </p:nvPr>
        </p:nvSpPr>
        <p:spPr>
          <a:xfrm>
            <a:off x="8236067" y="4709717"/>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激励机制：建立激励机制，鼓励员工践行企业的价值观，包括奖励制度、晋升制度等。</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8" name="标题 1"/>
          <p:cNvSpPr>
            <a:spLocks noGrp="1"/>
          </p:cNvSpPr>
          <p:nvPr>
            <p:ph type="title"/>
          </p:nvPr>
        </p:nvSpPr>
        <p:spPr/>
        <p:txBody>
          <a:bodyPr/>
          <a:p>
            <a:r>
              <a:rPr altLang="en-US" lang="zh-CN"/>
              <a:t>价值观传递的实践案例</a:t>
            </a:r>
            <a:endParaRPr altLang="en-US" lang="zh-CN"/>
          </a:p>
        </p:txBody>
      </p:sp>
      <p:sp>
        <p:nvSpPr>
          <p:cNvPr id="104942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华为：倡导以客户为中心、团队合作、追求卓越的价值观，通过内部培训、员工手册、企业文化墙等方式传递给员工</a:t>
            </a:r>
            <a:endParaRPr altLang="en-US" sz="1400" lang="zh-CN" spc="150">
              <a:solidFill>
                <a:schemeClr val="tx1"/>
              </a:solidFill>
              <a:effectLst/>
              <a:latin typeface="+mn-ea"/>
              <a:sym typeface="+mn-ea"/>
            </a:endParaRPr>
          </a:p>
        </p:txBody>
      </p:sp>
      <p:sp>
        <p:nvSpPr>
          <p:cNvPr id="104943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阿里巴巴：强调客户第一、员工第二、股东第三的价值观，通过内部培训、员工手册、企业文化墙等方式传递给员工</a:t>
            </a:r>
            <a:endParaRPr altLang="en-US" dirty="0" sz="1400" lang="zh-CN" spc="150">
              <a:solidFill>
                <a:schemeClr val="tx1"/>
              </a:solidFill>
              <a:effectLst/>
              <a:latin typeface="+mn-ea"/>
              <a:sym typeface="+mn-ea"/>
            </a:endParaRPr>
          </a:p>
        </p:txBody>
      </p:sp>
      <p:sp>
        <p:nvSpPr>
          <p:cNvPr id="104943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腾讯：强调用户至上、追求卓越、团队合作的价值观，通过内部培训、员工手册、企业文化墙等方式传递给员工</a:t>
            </a:r>
            <a:endParaRPr altLang="en-US" sz="1400" lang="zh-CN" spc="150">
              <a:solidFill>
                <a:schemeClr val="tx1"/>
              </a:solidFill>
              <a:effectLst/>
              <a:latin typeface="+mn-ea"/>
              <a:sym typeface="+mn-ea"/>
            </a:endParaRPr>
          </a:p>
        </p:txBody>
      </p:sp>
      <p:sp>
        <p:nvSpPr>
          <p:cNvPr id="104943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谷歌：倡导创新、自由、开放、平等的价值观，通过内部培训、员工手册、企业文化墙等方式传递给员工</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8" name="标题"/>
          <p:cNvSpPr>
            <a:spLocks noGrp="1"/>
          </p:cNvSpPr>
          <p:nvPr>
            <p:ph type="title"/>
            <p:custDataLst>
              <p:tags r:id="rId1"/>
            </p:custDataLst>
          </p:nvPr>
        </p:nvSpPr>
        <p:spPr>
          <a:xfrm>
            <a:off x="833988" y="2276550"/>
            <a:ext cx="7557025" cy="787008"/>
          </a:xfrm>
        </p:spPr>
        <p:txBody>
          <a:bodyPr/>
          <a:p>
            <a:r>
              <a:rPr altLang="en-US" dirty="0" lang="zh-CN"/>
              <a:t>企业文化管理机制建立</a:t>
            </a:r>
            <a:endParaRPr altLang="en-US" dirty="0" lang="zh-CN"/>
          </a:p>
        </p:txBody>
      </p:sp>
      <p:sp>
        <p:nvSpPr>
          <p:cNvPr id="1049470"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44" name="标题 1"/>
          <p:cNvSpPr>
            <a:spLocks noGrp="1"/>
          </p:cNvSpPr>
          <p:nvPr>
            <p:ph type="title"/>
          </p:nvPr>
        </p:nvSpPr>
        <p:spPr/>
        <p:txBody>
          <a:bodyPr/>
          <a:p>
            <a:r>
              <a:rPr altLang="en-US" lang="zh-CN"/>
              <a:t>企业文化管理机制的构成要素</a:t>
            </a:r>
            <a:endParaRPr altLang="en-US" lang="zh-CN"/>
          </a:p>
        </p:txBody>
      </p:sp>
      <p:sp>
        <p:nvSpPr>
          <p:cNvPr id="1049546" name="圆角矩形 26"/>
          <p:cNvSpPr/>
          <p:nvPr>
            <p:custDataLst>
              <p:tags r:id="rId1"/>
            </p:custDataLst>
          </p:nvPr>
        </p:nvSpPr>
        <p:spPr>
          <a:xfrm>
            <a:off x="838200"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48" name="圆角矩形 28"/>
          <p:cNvSpPr/>
          <p:nvPr>
            <p:custDataLst>
              <p:tags r:id="rId2"/>
            </p:custDataLst>
          </p:nvPr>
        </p:nvSpPr>
        <p:spPr>
          <a:xfrm>
            <a:off x="840639"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50" name="文本框 31"/>
          <p:cNvSpPr txBox="1"/>
          <p:nvPr>
            <p:custDataLst>
              <p:tags r:id="rId3"/>
            </p:custDataLst>
          </p:nvPr>
        </p:nvSpPr>
        <p:spPr>
          <a:xfrm>
            <a:off x="919296" y="2252134"/>
            <a:ext cx="1750395" cy="3312112"/>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组织结构：明确各部门职责，确保企业文化建设的顺利进行</a:t>
            </a:r>
            <a:endParaRPr altLang="en-US" dirty="0" sz="2000" lang="zh-CN" spc="200">
              <a:solidFill>
                <a:schemeClr val="tx1">
                  <a:lumMod val="85000"/>
                  <a:lumOff val="15000"/>
                </a:schemeClr>
              </a:solidFill>
              <a:latin typeface="+mn-ea"/>
              <a:sym typeface="+mn-ea"/>
            </a:endParaRPr>
          </a:p>
        </p:txBody>
      </p:sp>
      <p:sp>
        <p:nvSpPr>
          <p:cNvPr id="1049552" name="圆角矩形 29"/>
          <p:cNvSpPr/>
          <p:nvPr>
            <p:custDataLst>
              <p:tags r:id="rId4"/>
            </p:custDataLst>
          </p:nvPr>
        </p:nvSpPr>
        <p:spPr>
          <a:xfrm>
            <a:off x="2989368"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54" name="圆角矩形 32"/>
          <p:cNvSpPr/>
          <p:nvPr>
            <p:custDataLst>
              <p:tags r:id="rId5"/>
            </p:custDataLst>
          </p:nvPr>
        </p:nvSpPr>
        <p:spPr>
          <a:xfrm>
            <a:off x="2991807"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56" name="文本框 34"/>
          <p:cNvSpPr txBox="1"/>
          <p:nvPr>
            <p:custDataLst>
              <p:tags r:id="rId6"/>
            </p:custDataLst>
          </p:nvPr>
        </p:nvSpPr>
        <p:spPr>
          <a:xfrm>
            <a:off x="3070463" y="2252134"/>
            <a:ext cx="1750395" cy="33134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规章制度：制定企业文化相关规章制度，规范员工行为</a:t>
            </a:r>
            <a:endParaRPr altLang="en-US" dirty="0" sz="2000" lang="zh-CN" spc="200">
              <a:solidFill>
                <a:schemeClr val="tx1">
                  <a:lumMod val="85000"/>
                  <a:lumOff val="15000"/>
                </a:schemeClr>
              </a:solidFill>
              <a:latin typeface="+mn-ea"/>
              <a:sym typeface="+mn-ea"/>
            </a:endParaRPr>
          </a:p>
        </p:txBody>
      </p:sp>
      <p:sp>
        <p:nvSpPr>
          <p:cNvPr id="1049558" name="圆角矩形 3"/>
          <p:cNvSpPr/>
          <p:nvPr>
            <p:custDataLst>
              <p:tags r:id="rId7"/>
            </p:custDataLst>
          </p:nvPr>
        </p:nvSpPr>
        <p:spPr>
          <a:xfrm>
            <a:off x="5140535"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60" name="圆角矩形 4"/>
          <p:cNvSpPr/>
          <p:nvPr>
            <p:custDataLst>
              <p:tags r:id="rId8"/>
            </p:custDataLst>
          </p:nvPr>
        </p:nvSpPr>
        <p:spPr>
          <a:xfrm>
            <a:off x="5142364"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62" name="文本框 5"/>
          <p:cNvSpPr txBox="1"/>
          <p:nvPr>
            <p:custDataLst>
              <p:tags r:id="rId9"/>
            </p:custDataLst>
          </p:nvPr>
        </p:nvSpPr>
        <p:spPr>
          <a:xfrm>
            <a:off x="5221021" y="2252134"/>
            <a:ext cx="1750395" cy="33134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培训机制：通过培训提高员工对企业文化的认知和认同</a:t>
            </a:r>
            <a:endParaRPr altLang="en-US" dirty="0" sz="2000" lang="zh-CN" spc="200">
              <a:solidFill>
                <a:schemeClr val="tx1">
                  <a:lumMod val="85000"/>
                  <a:lumOff val="15000"/>
                </a:schemeClr>
              </a:solidFill>
              <a:latin typeface="+mn-ea"/>
              <a:sym typeface="+mn-ea"/>
            </a:endParaRPr>
          </a:p>
        </p:txBody>
      </p:sp>
      <p:sp>
        <p:nvSpPr>
          <p:cNvPr id="1049564" name="圆角矩形 8"/>
          <p:cNvSpPr/>
          <p:nvPr>
            <p:custDataLst>
              <p:tags r:id="rId10"/>
            </p:custDataLst>
          </p:nvPr>
        </p:nvSpPr>
        <p:spPr>
          <a:xfrm>
            <a:off x="7291703"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66" name="圆角矩形 9"/>
          <p:cNvSpPr/>
          <p:nvPr>
            <p:custDataLst>
              <p:tags r:id="rId11"/>
            </p:custDataLst>
          </p:nvPr>
        </p:nvSpPr>
        <p:spPr>
          <a:xfrm>
            <a:off x="7293532"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68" name="文本框 10"/>
          <p:cNvSpPr txBox="1"/>
          <p:nvPr>
            <p:custDataLst>
              <p:tags r:id="rId12"/>
            </p:custDataLst>
          </p:nvPr>
        </p:nvSpPr>
        <p:spPr>
          <a:xfrm>
            <a:off x="7372189" y="2252134"/>
            <a:ext cx="1750395" cy="33134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激励机制：通过奖励措施激励员工积极参与企业文化建设</a:t>
            </a:r>
            <a:endParaRPr altLang="en-US" dirty="0" sz="2000" lang="zh-CN" spc="200">
              <a:solidFill>
                <a:schemeClr val="tx1">
                  <a:lumMod val="85000"/>
                  <a:lumOff val="15000"/>
                </a:schemeClr>
              </a:solidFill>
              <a:latin typeface="+mn-ea"/>
              <a:sym typeface="+mn-ea"/>
            </a:endParaRPr>
          </a:p>
        </p:txBody>
      </p:sp>
      <p:sp>
        <p:nvSpPr>
          <p:cNvPr id="1049570" name="圆角矩形 6"/>
          <p:cNvSpPr/>
          <p:nvPr>
            <p:custDataLst>
              <p:tags r:id="rId13"/>
            </p:custDataLst>
          </p:nvPr>
        </p:nvSpPr>
        <p:spPr>
          <a:xfrm>
            <a:off x="9442870" y="1849095"/>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72" name="圆角矩形 7"/>
          <p:cNvSpPr/>
          <p:nvPr>
            <p:custDataLst>
              <p:tags r:id="rId14"/>
            </p:custDataLst>
          </p:nvPr>
        </p:nvSpPr>
        <p:spPr>
          <a:xfrm>
            <a:off x="9444700" y="1849095"/>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74" name="文本框 11"/>
          <p:cNvSpPr txBox="1"/>
          <p:nvPr>
            <p:custDataLst>
              <p:tags r:id="rId15"/>
            </p:custDataLst>
          </p:nvPr>
        </p:nvSpPr>
        <p:spPr>
          <a:xfrm>
            <a:off x="9523356" y="2253963"/>
            <a:ext cx="1750395" cy="33134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传播机制：通过多种渠道宣传企业文化，提高企业形象</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08" name="标题 1"/>
          <p:cNvSpPr>
            <a:spLocks noGrp="1"/>
          </p:cNvSpPr>
          <p:nvPr>
            <p:ph type="title"/>
          </p:nvPr>
        </p:nvSpPr>
        <p:spPr/>
        <p:txBody>
          <a:bodyPr/>
          <a:p>
            <a:r>
              <a:rPr altLang="en-US" lang="zh-CN"/>
              <a:t>企业文化管理机制的建立步骤</a:t>
            </a:r>
            <a:endParaRPr altLang="en-US" lang="zh-CN"/>
          </a:p>
        </p:txBody>
      </p:sp>
      <p:sp>
        <p:nvSpPr>
          <p:cNvPr id="1049610" name="圆角矩形 3"/>
          <p:cNvSpPr/>
          <p:nvPr>
            <p:custDataLst>
              <p:tags r:id="rId1"/>
            </p:custDataLst>
          </p:nvPr>
        </p:nvSpPr>
        <p:spPr>
          <a:xfrm rot="16200000">
            <a:off x="2853206" y="1221810"/>
            <a:ext cx="1076141" cy="51051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2" name="圆角矩形 4"/>
          <p:cNvSpPr/>
          <p:nvPr>
            <p:custDataLst>
              <p:tags r:id="rId2"/>
            </p:custDataLst>
          </p:nvPr>
        </p:nvSpPr>
        <p:spPr>
          <a:xfrm rot="16200000">
            <a:off x="2853206" y="-124616"/>
            <a:ext cx="1076141" cy="51047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4" name="圆角矩形 11"/>
          <p:cNvSpPr/>
          <p:nvPr>
            <p:custDataLst>
              <p:tags r:id="rId3"/>
            </p:custDataLst>
          </p:nvPr>
        </p:nvSpPr>
        <p:spPr>
          <a:xfrm rot="16200000">
            <a:off x="8263012" y="-127706"/>
            <a:ext cx="1076141" cy="51051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6" name="圆角矩形 10"/>
          <p:cNvSpPr/>
          <p:nvPr>
            <p:custDataLst>
              <p:tags r:id="rId4"/>
            </p:custDataLst>
          </p:nvPr>
        </p:nvSpPr>
        <p:spPr>
          <a:xfrm rot="16200000">
            <a:off x="2853206" y="2564530"/>
            <a:ext cx="1076141" cy="51047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8" name="圆角矩形 31"/>
          <p:cNvSpPr/>
          <p:nvPr>
            <p:custDataLst>
              <p:tags r:id="rId5"/>
            </p:custDataLst>
          </p:nvPr>
        </p:nvSpPr>
        <p:spPr>
          <a:xfrm rot="16200000">
            <a:off x="8263012" y="1217485"/>
            <a:ext cx="1076141" cy="51051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0" name="圆角矩形 34"/>
          <p:cNvSpPr/>
          <p:nvPr>
            <p:custDataLst>
              <p:tags r:id="rId6"/>
            </p:custDataLst>
          </p:nvPr>
        </p:nvSpPr>
        <p:spPr>
          <a:xfrm rot="16200000">
            <a:off x="8263012" y="2562676"/>
            <a:ext cx="1076141" cy="510514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2" name="文本框 5"/>
          <p:cNvSpPr txBox="1"/>
          <p:nvPr>
            <p:custDataLst>
              <p:tags r:id="rId7"/>
            </p:custDataLst>
          </p:nvPr>
        </p:nvSpPr>
        <p:spPr>
          <a:xfrm>
            <a:off x="6434615" y="4578300"/>
            <a:ext cx="4890426" cy="107525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监督与评估企业文化管理效果</a:t>
            </a:r>
            <a:endParaRPr altLang="en-US" dirty="0" sz="2000" lang="zh-CN">
              <a:latin typeface="+mn-ea"/>
              <a:ea typeface="+mn-ea"/>
            </a:endParaRPr>
          </a:p>
        </p:txBody>
      </p:sp>
      <p:sp>
        <p:nvSpPr>
          <p:cNvPr id="1049624" name="文本框 6"/>
          <p:cNvSpPr txBox="1"/>
          <p:nvPr>
            <p:custDataLst>
              <p:tags r:id="rId8"/>
            </p:custDataLst>
          </p:nvPr>
        </p:nvSpPr>
        <p:spPr>
          <a:xfrm>
            <a:off x="6434615" y="3233109"/>
            <a:ext cx="4890426" cy="107525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开展企业文化培训与宣传</a:t>
            </a:r>
            <a:endParaRPr altLang="en-US" dirty="0" sz="2000" lang="zh-CN">
              <a:latin typeface="+mn-ea"/>
              <a:ea typeface="+mn-ea"/>
            </a:endParaRPr>
          </a:p>
        </p:txBody>
      </p:sp>
      <p:sp>
        <p:nvSpPr>
          <p:cNvPr id="1049626" name="文本框 13"/>
          <p:cNvSpPr txBox="1"/>
          <p:nvPr>
            <p:custDataLst>
              <p:tags r:id="rId9"/>
            </p:custDataLst>
          </p:nvPr>
        </p:nvSpPr>
        <p:spPr>
          <a:xfrm>
            <a:off x="1024809" y="4578918"/>
            <a:ext cx="4890426" cy="1076141"/>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建立企业文化管理制度</a:t>
            </a:r>
            <a:endParaRPr altLang="en-US" dirty="0" sz="2000" lang="zh-CN">
              <a:latin typeface="+mn-ea"/>
              <a:ea typeface="+mn-ea"/>
            </a:endParaRPr>
          </a:p>
        </p:txBody>
      </p:sp>
      <p:sp>
        <p:nvSpPr>
          <p:cNvPr id="1049628" name="文本框 14"/>
          <p:cNvSpPr txBox="1"/>
          <p:nvPr>
            <p:custDataLst>
              <p:tags r:id="rId10"/>
            </p:custDataLst>
          </p:nvPr>
        </p:nvSpPr>
        <p:spPr>
          <a:xfrm>
            <a:off x="6434615" y="1887918"/>
            <a:ext cx="4890426" cy="107525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设立企业文化管理机构</a:t>
            </a:r>
            <a:endParaRPr altLang="en-US" dirty="0" sz="2000" lang="zh-CN">
              <a:latin typeface="+mn-ea"/>
              <a:ea typeface="+mn-ea"/>
            </a:endParaRPr>
          </a:p>
        </p:txBody>
      </p:sp>
      <p:sp>
        <p:nvSpPr>
          <p:cNvPr id="1049630" name="文本框 15"/>
          <p:cNvSpPr txBox="1"/>
          <p:nvPr>
            <p:custDataLst>
              <p:tags r:id="rId11"/>
            </p:custDataLst>
          </p:nvPr>
        </p:nvSpPr>
        <p:spPr>
          <a:xfrm>
            <a:off x="1024809" y="1889772"/>
            <a:ext cx="4890426" cy="1076141"/>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明确企业愿景和使命</a:t>
            </a:r>
            <a:endParaRPr altLang="en-US" dirty="0" sz="2000" lang="zh-CN">
              <a:latin typeface="+mn-ea"/>
              <a:ea typeface="+mn-ea"/>
            </a:endParaRPr>
          </a:p>
        </p:txBody>
      </p:sp>
      <p:sp>
        <p:nvSpPr>
          <p:cNvPr id="1049632" name="文本框 16"/>
          <p:cNvSpPr txBox="1"/>
          <p:nvPr>
            <p:custDataLst>
              <p:tags r:id="rId12"/>
            </p:custDataLst>
          </p:nvPr>
        </p:nvSpPr>
        <p:spPr>
          <a:xfrm>
            <a:off x="1024809" y="3237434"/>
            <a:ext cx="4890426" cy="107525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制定企业文化管理策略</a:t>
            </a:r>
            <a:endParaRPr altLang="en-US" dirty="0" sz="2000" lang="zh-CN">
              <a:latin typeface="+mn-ea"/>
              <a:ea typeface="+mn-ea"/>
            </a:endParaRPr>
          </a:p>
        </p:txBody>
      </p:sp>
      <p:sp>
        <p:nvSpPr>
          <p:cNvPr id="1049634" name="圆角矩形 7"/>
          <p:cNvSpPr/>
          <p:nvPr>
            <p:custDataLst>
              <p:tags r:id="rId13"/>
            </p:custDataLst>
          </p:nvPr>
        </p:nvSpPr>
        <p:spPr>
          <a:xfrm rot="16200000">
            <a:off x="357466" y="3717551"/>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36" name="圆角矩形 8"/>
          <p:cNvSpPr/>
          <p:nvPr>
            <p:custDataLst>
              <p:tags r:id="rId14"/>
            </p:custDataLst>
          </p:nvPr>
        </p:nvSpPr>
        <p:spPr>
          <a:xfrm rot="16200000">
            <a:off x="357466" y="2371124"/>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38" name="圆角矩形 12"/>
          <p:cNvSpPr/>
          <p:nvPr>
            <p:custDataLst>
              <p:tags r:id="rId15"/>
            </p:custDataLst>
          </p:nvPr>
        </p:nvSpPr>
        <p:spPr>
          <a:xfrm rot="16200000">
            <a:off x="5767272" y="2368652"/>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40" name="圆角矩形 27"/>
          <p:cNvSpPr/>
          <p:nvPr>
            <p:custDataLst>
              <p:tags r:id="rId16"/>
            </p:custDataLst>
          </p:nvPr>
        </p:nvSpPr>
        <p:spPr>
          <a:xfrm rot="16200000">
            <a:off x="357466" y="5059652"/>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2" name="圆角矩形 32"/>
          <p:cNvSpPr/>
          <p:nvPr>
            <p:custDataLst>
              <p:tags r:id="rId17"/>
            </p:custDataLst>
          </p:nvPr>
        </p:nvSpPr>
        <p:spPr>
          <a:xfrm rot="16200000">
            <a:off x="5767272" y="3713843"/>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44" name="圆角矩形 35"/>
          <p:cNvSpPr/>
          <p:nvPr>
            <p:custDataLst>
              <p:tags r:id="rId18"/>
            </p:custDataLst>
          </p:nvPr>
        </p:nvSpPr>
        <p:spPr>
          <a:xfrm rot="16200000">
            <a:off x="5767272" y="5059034"/>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78" name="标题 1"/>
          <p:cNvSpPr>
            <a:spLocks noGrp="1"/>
          </p:cNvSpPr>
          <p:nvPr>
            <p:ph type="title"/>
          </p:nvPr>
        </p:nvSpPr>
        <p:spPr/>
        <p:txBody>
          <a:bodyPr/>
          <a:p>
            <a:r>
              <a:rPr altLang="en-US" lang="zh-CN"/>
              <a:t>企业文化管理机制的实践案例</a:t>
            </a:r>
            <a:endParaRPr altLang="en-US" lang="zh-CN"/>
          </a:p>
        </p:txBody>
      </p:sp>
      <p:sp>
        <p:nvSpPr>
          <p:cNvPr id="104968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8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8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案例四：小米的企业文化管理</a:t>
            </a:r>
            <a:endParaRPr altLang="en-US" dirty="0" sz="1200" lang="zh-CN" spc="150">
              <a:solidFill>
                <a:srgbClr val="FFFFFF"/>
              </a:solidFill>
              <a:latin typeface="+mn-ea"/>
              <a:sym typeface="+mn-ea"/>
            </a:endParaRPr>
          </a:p>
        </p:txBody>
      </p:sp>
      <p:sp>
        <p:nvSpPr>
          <p:cNvPr id="104969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案例三：腾讯的企业文化管理</a:t>
            </a:r>
            <a:endParaRPr altLang="en-US" dirty="0" sz="1200" lang="zh-CN" spc="150">
              <a:solidFill>
                <a:schemeClr val="tx1">
                  <a:lumMod val="65000"/>
                  <a:lumOff val="35000"/>
                </a:schemeClr>
              </a:solidFill>
              <a:latin typeface="+mn-ea"/>
              <a:sym typeface="+mn-ea"/>
            </a:endParaRPr>
          </a:p>
        </p:txBody>
      </p:sp>
      <p:sp>
        <p:nvSpPr>
          <p:cNvPr id="104969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案例二：阿里巴巴的企业文化管理</a:t>
            </a:r>
            <a:endParaRPr altLang="en-US" dirty="0" sz="1200" lang="zh-CN" spc="150">
              <a:solidFill>
                <a:srgbClr val="FFFFFF"/>
              </a:solidFill>
              <a:latin typeface="+mn-ea"/>
              <a:sym typeface="+mn-ea"/>
            </a:endParaRPr>
          </a:p>
        </p:txBody>
      </p:sp>
      <p:sp>
        <p:nvSpPr>
          <p:cNvPr id="104970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案例一：华为的企业文化管理</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企业文化建设与价值观传递策略的关系</a:t>
            </a:r>
            <a:endParaRPr altLang="en-US" dirty="0" lang="zh-CN"/>
          </a:p>
        </p:txBody>
      </p:sp>
      <p:sp>
        <p:nvSpPr>
          <p:cNvPr id="1049742"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16" name="标题 1"/>
          <p:cNvSpPr>
            <a:spLocks noGrp="1"/>
          </p:cNvSpPr>
          <p:nvPr>
            <p:ph type="title"/>
          </p:nvPr>
        </p:nvSpPr>
        <p:spPr/>
        <p:txBody>
          <a:bodyPr/>
          <a:p>
            <a:r>
              <a:rPr altLang="en-US" lang="zh-CN"/>
              <a:t>企业文化建设对价值观传递策略的影响</a:t>
            </a:r>
            <a:endParaRPr altLang="en-US" lang="zh-CN"/>
          </a:p>
        </p:txBody>
      </p:sp>
      <p:sp>
        <p:nvSpPr>
          <p:cNvPr id="104981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企业文化建设是价值观传递策略的基础：企业文化是企业价值观的体现，它为价值观传递提供了基础和背景。</a:t>
            </a:r>
            <a:endParaRPr altLang="en-US" dirty="0" sz="2000" lang="zh-CN" spc="150">
              <a:solidFill>
                <a:schemeClr val="tx1">
                  <a:lumMod val="85000"/>
                  <a:lumOff val="15000"/>
                </a:schemeClr>
              </a:solidFill>
              <a:latin typeface="+mn-ea"/>
              <a:sym typeface="+mn-ea"/>
            </a:endParaRPr>
          </a:p>
        </p:txBody>
      </p:sp>
      <p:sp>
        <p:nvSpPr>
          <p:cNvPr id="104982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企业文化建设影响价值观传递的方式：企业文化建设通过营造特定的氛围和环境，影响员工对价值观的认知和接受程度。</a:t>
            </a:r>
            <a:endParaRPr altLang="en-US" dirty="0" sz="2000" lang="zh-CN" spc="150">
              <a:solidFill>
                <a:schemeClr val="tx1">
                  <a:lumMod val="85000"/>
                  <a:lumOff val="15000"/>
                </a:schemeClr>
              </a:solidFill>
              <a:latin typeface="+mn-ea"/>
              <a:sym typeface="+mn-ea"/>
            </a:endParaRPr>
          </a:p>
        </p:txBody>
      </p:sp>
      <p:sp>
        <p:nvSpPr>
          <p:cNvPr id="104983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企业文化建设有助于强化价值观传递的效果：通过加强企业文化建设，可以增强员工对价值观的认同感和归属感，从而提高价值观传递的效果。</a:t>
            </a:r>
            <a:endParaRPr altLang="en-US" dirty="0" sz="2000" lang="zh-CN" spc="150">
              <a:solidFill>
                <a:schemeClr val="tx1">
                  <a:lumMod val="85000"/>
                  <a:lumOff val="15000"/>
                </a:schemeClr>
              </a:solidFill>
              <a:latin typeface="+mn-ea"/>
              <a:sym typeface="+mn-ea"/>
            </a:endParaRPr>
          </a:p>
        </p:txBody>
      </p:sp>
      <p:sp>
        <p:nvSpPr>
          <p:cNvPr id="104983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企业文化建设与价值观传递策略相互促进：企业文化建设和价值观传递策略相互依存、相互促进，共同推动企业的发展。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74" name="标题 1"/>
          <p:cNvSpPr>
            <a:spLocks noGrp="1"/>
          </p:cNvSpPr>
          <p:nvPr>
            <p:ph type="title"/>
          </p:nvPr>
        </p:nvSpPr>
        <p:spPr/>
        <p:txBody>
          <a:bodyPr/>
          <a:p>
            <a:r>
              <a:rPr altLang="en-US" lang="zh-CN"/>
              <a:t>价值观传递策略对企业文化的塑造作用</a:t>
            </a:r>
            <a:endParaRPr altLang="en-US" lang="zh-CN"/>
          </a:p>
        </p:txBody>
      </p:sp>
      <p:sp>
        <p:nvSpPr>
          <p:cNvPr id="104987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8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8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8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9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价值观传递策略能够增强员工的归属感和忠诚度</a:t>
            </a:r>
            <a:endParaRPr altLang="en-US" dirty="0" sz="2400" lang="zh-CN">
              <a:latin typeface="+mn-ea"/>
              <a:ea typeface="+mn-ea"/>
            </a:endParaRPr>
          </a:p>
        </p:txBody>
      </p:sp>
      <p:sp>
        <p:nvSpPr>
          <p:cNvPr id="104989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价值观传递策略能够促进企业可持续发展</a:t>
            </a:r>
            <a:endParaRPr altLang="en-US" dirty="0" sz="2400" lang="zh-CN">
              <a:latin typeface="+mn-ea"/>
              <a:ea typeface="+mn-ea"/>
            </a:endParaRPr>
          </a:p>
        </p:txBody>
      </p:sp>
      <p:sp>
        <p:nvSpPr>
          <p:cNvPr id="104989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价值观传递策略是企业文化的核心</a:t>
            </a:r>
            <a:endParaRPr altLang="en-US" dirty="0" sz="2400" lang="zh-CN">
              <a:latin typeface="+mn-ea"/>
              <a:ea typeface="+mn-ea"/>
            </a:endParaRPr>
          </a:p>
        </p:txBody>
      </p:sp>
      <p:sp>
        <p:nvSpPr>
          <p:cNvPr id="104989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价值观传递策略能够塑造企业形象和品牌形象</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32" name="标题 1"/>
          <p:cNvSpPr>
            <a:spLocks noGrp="1"/>
          </p:cNvSpPr>
          <p:nvPr>
            <p:ph type="title"/>
          </p:nvPr>
        </p:nvSpPr>
        <p:spPr/>
        <p:txBody>
          <a:bodyPr/>
          <a:p>
            <a:r>
              <a:rPr altLang="en-US" lang="zh-CN"/>
              <a:t>企业文化建设与价值观传递策略的协同作用</a:t>
            </a:r>
            <a:endParaRPr altLang="en-US" lang="zh-CN"/>
          </a:p>
        </p:txBody>
      </p:sp>
      <p:sp>
        <p:nvSpPr>
          <p:cNvPr id="104993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企业文化建设与价值观传递策略相互促进</a:t>
            </a:r>
            <a:endParaRPr altLang="en-US" dirty="0" sz="2000" lang="zh-CN" spc="150">
              <a:solidFill>
                <a:schemeClr val="tx1">
                  <a:lumMod val="75000"/>
                  <a:lumOff val="25000"/>
                </a:schemeClr>
              </a:solidFill>
              <a:latin typeface="+mn-ea"/>
              <a:sym typeface="+mn-ea"/>
            </a:endParaRPr>
          </a:p>
        </p:txBody>
      </p:sp>
      <p:sp>
        <p:nvSpPr>
          <p:cNvPr id="104993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企业文化建设为价值观传递提供良好的环境</a:t>
            </a:r>
            <a:endParaRPr altLang="en-US" dirty="0" sz="2000" lang="zh-CN" spc="150">
              <a:solidFill>
                <a:schemeClr val="tx1">
                  <a:lumMod val="75000"/>
                  <a:lumOff val="25000"/>
                </a:schemeClr>
              </a:solidFill>
              <a:latin typeface="+mn-ea"/>
              <a:sym typeface="+mn-ea"/>
            </a:endParaRPr>
          </a:p>
        </p:txBody>
      </p:sp>
      <p:sp>
        <p:nvSpPr>
          <p:cNvPr id="104994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价值观传递策略有助于企业文化建设的落地实施</a:t>
            </a:r>
            <a:endParaRPr altLang="en-US" dirty="0" sz="2000" lang="zh-CN" spc="150">
              <a:solidFill>
                <a:schemeClr val="tx1">
                  <a:lumMod val="75000"/>
                  <a:lumOff val="25000"/>
                </a:schemeClr>
              </a:solidFill>
              <a:latin typeface="+mn-ea"/>
              <a:sym typeface="+mn-ea"/>
            </a:endParaRPr>
          </a:p>
        </p:txBody>
      </p:sp>
      <p:sp>
        <p:nvSpPr>
          <p:cNvPr id="104995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5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协同作用有助于提升企业管理水平和竞争力</a:t>
            </a:r>
            <a:endParaRPr altLang="en-US" dirty="0" sz="2000" lang="zh-CN" spc="150">
              <a:solidFill>
                <a:schemeClr val="tx1">
                  <a:lumMod val="75000"/>
                  <a:lumOff val="25000"/>
                </a:schemeClr>
              </a:solidFill>
              <a:latin typeface="+mn-ea"/>
              <a:sym typeface="+mn-ea"/>
            </a:endParaRPr>
          </a:p>
        </p:txBody>
      </p:sp>
      <p:sp>
        <p:nvSpPr>
          <p:cNvPr id="104995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企业文化管理机制的挑战与应对策略</a:t>
            </a:r>
            <a:endParaRPr altLang="en-US" dirty="0" lang="zh-CN"/>
          </a:p>
        </p:txBody>
      </p:sp>
      <p:sp>
        <p:nvSpPr>
          <p:cNvPr id="1049992" name="节编号"/>
          <p:cNvSpPr>
            <a:spLocks noGrp="1"/>
          </p:cNvSpPr>
          <p:nvPr>
            <p:ph type="body" sz="quarter" idx="13"/>
            <p:custDataLst>
              <p:tags r:id="rId2"/>
            </p:custDataLst>
          </p:nvPr>
        </p:nvSpPr>
        <p:spPr>
          <a:xfrm>
            <a:off x="831588" y="991350"/>
            <a:ext cx="7557025" cy="1224000"/>
          </a:xfrm>
        </p:spPr>
        <p:txBody>
          <a:bodyPr/>
          <a:p>
            <a:r>
              <a:rPr altLang="zh-CN" dirty="0" lang="en-US"/>
              <a:t>PART 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66" name="标题 1"/>
          <p:cNvSpPr>
            <a:spLocks noGrp="1"/>
          </p:cNvSpPr>
          <p:nvPr>
            <p:ph type="title"/>
          </p:nvPr>
        </p:nvSpPr>
        <p:spPr/>
        <p:txBody>
          <a:bodyPr/>
          <a:p>
            <a:r>
              <a:rPr altLang="en-US" lang="zh-CN"/>
              <a:t>企业文化管理机制面临的挑战</a:t>
            </a:r>
            <a:endParaRPr altLang="en-US" lang="zh-CN"/>
          </a:p>
        </p:txBody>
      </p:sp>
      <p:sp>
        <p:nvSpPr>
          <p:cNvPr id="105006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7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文化差异：不同地区、不同行业、不同企业之间的文化差异，可能导致文化冲突和融合困难</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7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7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员工参与度低：员工对企业文化的认知度和参与度不高，可能导致企业文化难以落地生根</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8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8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8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缺乏有效的激励机制：缺乏有效的激励机制，可能导致员工缺乏积极性和创造力</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8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8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90" name="TextBox 2"/>
          <p:cNvSpPr txBox="1"/>
          <p:nvPr>
            <p:custDataLst>
              <p:tags r:id="rId12"/>
            </p:custDataLst>
          </p:nvPr>
        </p:nvSpPr>
        <p:spPr>
          <a:xfrm>
            <a:off x="9021280"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缺乏有效的沟通机制：缺乏有效的沟通机制，可能导致信息传递不畅，影响企业决策和执行效率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24" name="标题 1"/>
          <p:cNvSpPr>
            <a:spLocks noGrp="1"/>
          </p:cNvSpPr>
          <p:nvPr>
            <p:ph type="title"/>
          </p:nvPr>
        </p:nvSpPr>
        <p:spPr/>
        <p:txBody>
          <a:bodyPr/>
          <a:p>
            <a:r>
              <a:rPr altLang="en-US" lang="zh-CN"/>
              <a:t>应对策略与实践案例</a:t>
            </a:r>
            <a:endParaRPr altLang="en-US" lang="zh-CN"/>
          </a:p>
        </p:txBody>
      </p:sp>
      <p:sp>
        <p:nvSpPr>
          <p:cNvPr id="1050126" name="内容占位符 2"/>
          <p:cNvSpPr>
            <a:spLocks noGrp="1"/>
          </p:cNvSpPr>
          <p:nvPr>
            <p:ph idx="1"/>
          </p:nvPr>
        </p:nvSpPr>
        <p:spPr/>
        <p:txBody>
          <a:bodyPr>
            <a:normAutofit fontScale="55000"/>
          </a:bodyPr>
          <a:p>
            <a:r>
              <a:rPr altLang="en-US" lang="zh-CN"/>
              <a:t>应对策略一：建立完善的企业文化管理机制 * 制定明确的企业文化战略和目标 * 建立专门的企业文化管理团队 * 制定企业文化管理制度和规范 </a:t>
            </a:r>
            <a:endParaRPr altLang="en-US" lang="zh-CN"/>
          </a:p>
          <a:p>
            <a:pPr lvl="1"/>
            <a:r>
              <a:rPr altLang="en-US" lang="zh-CN"/>
              <a:t>* 制定明确的企业文化战略和目标</a:t>
            </a:r>
            <a:endParaRPr altLang="en-US" lang="zh-CN"/>
          </a:p>
          <a:p>
            <a:pPr lvl="1"/>
            <a:r>
              <a:rPr altLang="en-US" lang="zh-CN"/>
              <a:t>* 建立专门的企业文化管理团队</a:t>
            </a:r>
            <a:endParaRPr altLang="en-US" lang="zh-CN"/>
          </a:p>
          <a:p>
            <a:pPr lvl="1"/>
            <a:r>
              <a:rPr altLang="en-US" lang="zh-CN"/>
              <a:t>* 制定企业文化管理制度和规范</a:t>
            </a:r>
            <a:endParaRPr altLang="en-US" lang="zh-CN"/>
          </a:p>
          <a:p>
            <a:r>
              <a:rPr altLang="en-US" lang="zh-CN"/>
              <a:t>应对策略二：加强企业文化培训与传播 * 制定企业文化培训计划和课程 * 开展多样化的企业文化活动 * 利用企业内部媒体进行企业文化传播 </a:t>
            </a:r>
            <a:endParaRPr altLang="en-US" lang="zh-CN"/>
          </a:p>
          <a:p>
            <a:pPr lvl="1"/>
            <a:r>
              <a:rPr altLang="en-US" lang="zh-CN"/>
              <a:t>* 制定企业文化培训计划和课程</a:t>
            </a:r>
            <a:endParaRPr altLang="en-US" lang="zh-CN"/>
          </a:p>
          <a:p>
            <a:pPr lvl="1"/>
            <a:r>
              <a:rPr altLang="en-US" lang="zh-CN"/>
              <a:t>* 开展多样化的企业文化活动</a:t>
            </a:r>
            <a:endParaRPr altLang="en-US" lang="zh-CN"/>
          </a:p>
          <a:p>
            <a:pPr lvl="1"/>
            <a:r>
              <a:rPr altLang="en-US" lang="zh-CN"/>
              <a:t>* 利用企业内部媒体进行企业文化传播</a:t>
            </a:r>
            <a:endParaRPr altLang="en-US" lang="zh-CN"/>
          </a:p>
          <a:p>
            <a:r>
              <a:rPr altLang="en-US" lang="zh-CN"/>
              <a:t>应对策略三：关注员工需求，提升员工满意度 * 了解员工需求，制定员工关怀政策 * 提升员工福利待遇，提高员工满意度 * 建立良好的员工沟通机制，增强员工归属感 </a:t>
            </a:r>
            <a:endParaRPr altLang="en-US" lang="zh-CN"/>
          </a:p>
          <a:p>
            <a:pPr lvl="1"/>
            <a:r>
              <a:rPr altLang="en-US" lang="zh-CN"/>
              <a:t>* 了解员工需求，制定员工关怀政策</a:t>
            </a:r>
            <a:endParaRPr altLang="en-US" lang="zh-CN"/>
          </a:p>
          <a:p>
            <a:pPr lvl="1"/>
            <a:r>
              <a:rPr altLang="en-US" lang="zh-CN"/>
              <a:t>* 提升员工福利待遇，提高员工满意度</a:t>
            </a:r>
            <a:endParaRPr altLang="en-US" lang="zh-CN"/>
          </a:p>
          <a:p>
            <a:pPr lvl="1"/>
            <a:r>
              <a:rPr altLang="en-US" lang="zh-CN"/>
              <a:t>* 建立良好的员工沟通机制，增强员工归属感</a:t>
            </a:r>
            <a:endParaRPr altLang="en-US" lang="zh-CN"/>
          </a:p>
          <a:p>
            <a:r>
              <a:rPr altLang="en-US" lang="zh-CN"/>
              <a:t>实践案例：某知名企业的企业文化管理机制 * 该企业建立了完善的企业文化管理机制 * 通过多样化的培训和传播手段，强化企业文化认同 * 关注员工需求，提升员工满意度，实现企业可持续发展</a:t>
            </a:r>
            <a:endParaRPr altLang="en-US" lang="zh-CN"/>
          </a:p>
          <a:p>
            <a:pPr lvl="1"/>
            <a:r>
              <a:rPr altLang="en-US" lang="zh-CN"/>
              <a:t>* 该企业建立了完善的企业文化管理机制</a:t>
            </a:r>
            <a:endParaRPr altLang="en-US" lang="zh-CN"/>
          </a:p>
          <a:p>
            <a:pPr lvl="1"/>
            <a:r>
              <a:rPr altLang="en-US" lang="zh-CN"/>
              <a:t>* 通过多样化的培训和传播手段，强化企业文化认同</a:t>
            </a:r>
            <a:endParaRPr altLang="en-US" lang="zh-CN"/>
          </a:p>
          <a:p>
            <a:pPr lvl="1"/>
            <a:r>
              <a:rPr altLang="en-US" lang="zh-CN"/>
              <a:t>* 关注员工需求，提升员工满意度，实现企业可持续发展</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60" name="标题 1"/>
          <p:cNvSpPr>
            <a:spLocks noGrp="1"/>
          </p:cNvSpPr>
          <p:nvPr>
            <p:ph type="title"/>
          </p:nvPr>
        </p:nvSpPr>
        <p:spPr/>
        <p:txBody>
          <a:bodyPr/>
          <a:p>
            <a:r>
              <a:rPr altLang="en-US" lang="zh-CN"/>
              <a:t>未来发展趋势与展望</a:t>
            </a:r>
            <a:endParaRPr altLang="en-US" lang="zh-CN"/>
          </a:p>
        </p:txBody>
      </p:sp>
      <p:sp>
        <p:nvSpPr>
          <p:cNvPr id="105016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6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企业文化管理机制将更加注重创新和变革</a:t>
            </a:r>
            <a:endParaRPr altLang="en-US" dirty="0" sz="2000" lang="zh-CN" spc="150">
              <a:solidFill>
                <a:schemeClr val="tx1">
                  <a:lumMod val="85000"/>
                  <a:lumOff val="15000"/>
                </a:schemeClr>
              </a:solidFill>
              <a:latin typeface="+mn-ea"/>
              <a:sym typeface="+mn-ea"/>
            </a:endParaRPr>
          </a:p>
        </p:txBody>
      </p:sp>
      <p:sp>
        <p:nvSpPr>
          <p:cNvPr id="105016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数字化和智能化将成为企业文化管理的重要趋势</a:t>
            </a:r>
            <a:endParaRPr altLang="en-US" dirty="0" sz="2000" lang="zh-CN" spc="150">
              <a:solidFill>
                <a:schemeClr val="tx1">
                  <a:lumMod val="85000"/>
                  <a:lumOff val="15000"/>
                </a:schemeClr>
              </a:solidFill>
              <a:latin typeface="+mn-ea"/>
              <a:sym typeface="+mn-ea"/>
            </a:endParaRPr>
          </a:p>
        </p:txBody>
      </p:sp>
      <p:sp>
        <p:nvSpPr>
          <p:cNvPr id="105017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企业文化将更加注重员工参与和共享</a:t>
            </a:r>
            <a:endParaRPr altLang="en-US" dirty="0" sz="2000" lang="zh-CN" spc="150">
              <a:solidFill>
                <a:schemeClr val="tx1">
                  <a:lumMod val="85000"/>
                  <a:lumOff val="15000"/>
                </a:schemeClr>
              </a:solidFill>
              <a:latin typeface="+mn-ea"/>
              <a:sym typeface="+mn-ea"/>
            </a:endParaRPr>
          </a:p>
        </p:txBody>
      </p:sp>
      <p:sp>
        <p:nvSpPr>
          <p:cNvPr id="105018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企业文化将更加注重品牌形象和声誉管理</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18" name="标题"/>
          <p:cNvSpPr>
            <a:spLocks noGrp="1"/>
          </p:cNvSpPr>
          <p:nvPr>
            <p:ph type="title"/>
            <p:custDataLst>
              <p:tags r:id="rId1"/>
            </p:custDataLst>
          </p:nvPr>
        </p:nvSpPr>
        <p:spPr>
          <a:xfrm>
            <a:off x="833988" y="2276550"/>
            <a:ext cx="7557025" cy="787008"/>
          </a:xfrm>
        </p:spPr>
        <p:txBody>
          <a:bodyPr/>
          <a:p>
            <a:r>
              <a:rPr altLang="en-US" dirty="0" lang="zh-CN"/>
              <a:t>总结与建议</a:t>
            </a:r>
            <a:endParaRPr altLang="en-US" dirty="0" lang="zh-CN"/>
          </a:p>
        </p:txBody>
      </p:sp>
      <p:sp>
        <p:nvSpPr>
          <p:cNvPr id="1050220" name="节编号"/>
          <p:cNvSpPr>
            <a:spLocks noGrp="1"/>
          </p:cNvSpPr>
          <p:nvPr>
            <p:ph type="body" sz="quarter" idx="13"/>
            <p:custDataLst>
              <p:tags r:id="rId2"/>
            </p:custDataLst>
          </p:nvPr>
        </p:nvSpPr>
        <p:spPr>
          <a:xfrm>
            <a:off x="831588" y="991350"/>
            <a:ext cx="7557025" cy="1224000"/>
          </a:xfrm>
        </p:spPr>
        <p:txBody>
          <a:bodyPr/>
          <a:p>
            <a:r>
              <a:rPr altLang="zh-CN" dirty="0" lang="en-US"/>
              <a:t>PART 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94" name="标题 1"/>
          <p:cNvSpPr>
            <a:spLocks noGrp="1"/>
          </p:cNvSpPr>
          <p:nvPr>
            <p:ph type="title"/>
          </p:nvPr>
        </p:nvSpPr>
        <p:spPr/>
        <p:txBody>
          <a:bodyPr/>
          <a:p>
            <a:r>
              <a:rPr altLang="en-US" lang="zh-CN"/>
              <a:t>对企业文化建设与价值观传递策略的总结</a:t>
            </a:r>
            <a:endParaRPr altLang="en-US" lang="zh-CN"/>
          </a:p>
        </p:txBody>
      </p:sp>
      <p:sp>
        <p:nvSpPr>
          <p:cNvPr id="10502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企业文化建设的重要性</a:t>
            </a:r>
            <a:endParaRPr altLang="en-US" dirty="0" sz="1200" lang="zh-CN" spc="150">
              <a:solidFill>
                <a:schemeClr val="tx1">
                  <a:lumMod val="65000"/>
                  <a:lumOff val="35000"/>
                </a:schemeClr>
              </a:solidFill>
              <a:latin typeface="+mn-ea"/>
              <a:sym typeface="+mn-ea"/>
            </a:endParaRPr>
          </a:p>
        </p:txBody>
      </p:sp>
      <p:sp>
        <p:nvSpPr>
          <p:cNvPr id="10502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价值观传递策略的关键要素</a:t>
            </a:r>
            <a:endParaRPr altLang="en-US" dirty="0" sz="1200" lang="zh-CN" spc="150">
              <a:solidFill>
                <a:schemeClr val="tx1">
                  <a:lumMod val="65000"/>
                  <a:lumOff val="35000"/>
                </a:schemeClr>
              </a:solidFill>
              <a:latin typeface="+mn-ea"/>
              <a:sym typeface="+mn-ea"/>
            </a:endParaRPr>
          </a:p>
        </p:txBody>
      </p:sp>
      <p:sp>
        <p:nvSpPr>
          <p:cNvPr id="10503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总结：企业文化建设与价值观传递策略的成果与不足</a:t>
            </a:r>
            <a:endParaRPr altLang="en-US" dirty="0" sz="1200" lang="zh-CN" spc="150">
              <a:solidFill>
                <a:schemeClr val="tx1">
                  <a:lumMod val="65000"/>
                  <a:lumOff val="35000"/>
                </a:schemeClr>
              </a:solidFill>
              <a:latin typeface="+mn-ea"/>
              <a:sym typeface="+mn-ea"/>
            </a:endParaRPr>
          </a:p>
        </p:txBody>
      </p:sp>
      <p:sp>
        <p:nvSpPr>
          <p:cNvPr id="10503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建议：如何进一步推进企业文化建设与价值观传递策略的实施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36" name="标题 1"/>
          <p:cNvSpPr>
            <a:spLocks noGrp="1"/>
          </p:cNvSpPr>
          <p:nvPr>
            <p:ph type="title"/>
          </p:nvPr>
        </p:nvSpPr>
        <p:spPr/>
        <p:txBody>
          <a:bodyPr/>
          <a:p>
            <a:r>
              <a:rPr altLang="en-US" lang="zh-CN"/>
              <a:t>对企业文化管理机制建立的建议</a:t>
            </a:r>
            <a:endParaRPr altLang="en-US" lang="zh-CN"/>
          </a:p>
        </p:txBody>
      </p:sp>
      <p:sp>
        <p:nvSpPr>
          <p:cNvPr id="105033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4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4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持续改进和优化企业文化管理机制</a:t>
            </a:r>
            <a:endParaRPr altLang="en-US" dirty="0" sz="1200" lang="zh-CN" spc="150">
              <a:solidFill>
                <a:srgbClr val="FFFFFF"/>
              </a:solidFill>
              <a:latin typeface="+mn-ea"/>
              <a:sym typeface="+mn-ea"/>
            </a:endParaRPr>
          </a:p>
        </p:txBody>
      </p:sp>
      <p:sp>
        <p:nvSpPr>
          <p:cNvPr id="105034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5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5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注重员工参与和反馈</a:t>
            </a:r>
            <a:endParaRPr altLang="en-US" dirty="0" sz="1200" lang="zh-CN" spc="150">
              <a:solidFill>
                <a:schemeClr val="tx1">
                  <a:lumMod val="65000"/>
                  <a:lumOff val="35000"/>
                </a:schemeClr>
              </a:solidFill>
              <a:latin typeface="+mn-ea"/>
              <a:sym typeface="+mn-ea"/>
            </a:endParaRPr>
          </a:p>
        </p:txBody>
      </p:sp>
      <p:sp>
        <p:nvSpPr>
          <p:cNvPr id="105035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5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5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强化企业文化价值观的传播</a:t>
            </a:r>
            <a:endParaRPr altLang="en-US" dirty="0" sz="1200" lang="zh-CN" spc="150">
              <a:solidFill>
                <a:srgbClr val="FFFFFF"/>
              </a:solidFill>
              <a:latin typeface="+mn-ea"/>
              <a:sym typeface="+mn-ea"/>
            </a:endParaRPr>
          </a:p>
        </p:txBody>
      </p:sp>
      <p:sp>
        <p:nvSpPr>
          <p:cNvPr id="105036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建立完善的企业文化管理制度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98" name="标题 1"/>
          <p:cNvSpPr>
            <a:spLocks noGrp="1"/>
          </p:cNvSpPr>
          <p:nvPr>
            <p:ph type="title"/>
          </p:nvPr>
        </p:nvSpPr>
        <p:spPr/>
        <p:txBody>
          <a:bodyPr/>
          <a:p>
            <a:r>
              <a:rPr altLang="en-US" lang="zh-CN"/>
              <a:t>对未来发展的展望</a:t>
            </a:r>
            <a:endParaRPr altLang="en-US" lang="zh-CN"/>
          </a:p>
        </p:txBody>
      </p:sp>
      <p:sp>
        <p:nvSpPr>
          <p:cNvPr id="105040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0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0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0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0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1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1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1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1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1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1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1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2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2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1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1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1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3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3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3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3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企业文化建设与价值观传递策略的持续优化</a:t>
            </a:r>
            <a:endParaRPr altLang="en-US" dirty="0" sz="1200" lang="zh-CN" spc="150">
              <a:solidFill>
                <a:schemeClr val="tx1">
                  <a:lumMod val="65000"/>
                  <a:lumOff val="35000"/>
                </a:schemeClr>
              </a:solidFill>
              <a:latin typeface="+mn-ea"/>
              <a:sym typeface="+mn-ea"/>
            </a:endParaRPr>
          </a:p>
        </p:txBody>
      </p:sp>
      <p:sp>
        <p:nvSpPr>
          <p:cNvPr id="105043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员工参与和激励机制的完善</a:t>
            </a:r>
            <a:endParaRPr altLang="en-US" dirty="0" sz="1200" lang="zh-CN" spc="150">
              <a:solidFill>
                <a:schemeClr val="tx1">
                  <a:lumMod val="65000"/>
                  <a:lumOff val="35000"/>
                </a:schemeClr>
              </a:solidFill>
              <a:latin typeface="+mn-ea"/>
              <a:sym typeface="+mn-ea"/>
            </a:endParaRPr>
          </a:p>
        </p:txBody>
      </p:sp>
      <p:sp>
        <p:nvSpPr>
          <p:cNvPr id="105044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跨部门合作与沟通的加强</a:t>
            </a:r>
            <a:endParaRPr altLang="en-US" dirty="0" sz="1200" lang="zh-CN" spc="150">
              <a:solidFill>
                <a:schemeClr val="tx1">
                  <a:lumMod val="65000"/>
                  <a:lumOff val="35000"/>
                </a:schemeClr>
              </a:solidFill>
              <a:latin typeface="+mn-ea"/>
              <a:sym typeface="+mn-ea"/>
            </a:endParaRPr>
          </a:p>
        </p:txBody>
      </p:sp>
      <p:sp>
        <p:nvSpPr>
          <p:cNvPr id="105044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企业文化管理机制的完善与提升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76"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478" name="公司名"/>
          <p:cNvSpPr>
            <a:spLocks noGrp="1"/>
          </p:cNvSpPr>
          <p:nvPr>
            <p:ph type="body" sz="quarter" idx="13"/>
            <p:custDataLst>
              <p:tags r:id="rId2"/>
            </p:custDataLst>
          </p:nvPr>
        </p:nvSpPr>
        <p:spPr>
          <a:xfrm>
            <a:off x="838799" y="504000"/>
            <a:ext cx="2657069" cy="504000"/>
          </a:xfrm>
        </p:spPr>
        <p:txBody>
          <a:bodyPr/>
          <a:p>
            <a:r>
              <a:rPr altLang="en-US" dirty="0" lang="zh-CN"/>
              <a:t>xxx学院</a:t>
            </a:r>
            <a:endParaRPr altLang="en-US" dirty="0" lang="zh-CN"/>
          </a:p>
        </p:txBody>
      </p:sp>
      <p:sp>
        <p:nvSpPr>
          <p:cNvPr id="1050480"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482"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6*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i*1_1"/>
  <p:tag name="KSO_WM_TEMPLATE_CATEGORY" val="custom"/>
  <p:tag name="KSO_WM_TEMPLATE_INDEX" val="20230987"/>
  <p:tag name="KSO_WM_UNIT_LAYERLEVEL" val="1_1"/>
  <p:tag name="KSO_WM_TAG_VERSION" val="1.0"/>
  <p:tag name="KSO_WM_BEAUTIFY_FLAG" val="#wm#"/>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6*l_h_i*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6*l_h_a*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7_6*l_h_i*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6*l_h_a*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7_6*l_h_i*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6*l_h_a*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7_6*l_h_i*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6*l_h_a*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6*l_h_i*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6*l_h_a*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7_6*l_h_i*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7_6*l_h_a*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2_2"/>
  <p:tag name="KSO_WM_TEMPLATE_CATEGORY" val="custom"/>
  <p:tag name="KSO_WM_TEMPLATE_INDEX" val="20230987"/>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3_2"/>
  <p:tag name="KSO_WM_TEMPLATE_CATEGORY" val="custom"/>
  <p:tag name="KSO_WM_TEMPLATE_INDEX" val="20230987"/>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4_2"/>
  <p:tag name="KSO_WM_TEMPLATE_CATEGORY" val="custom"/>
  <p:tag name="KSO_WM_TEMPLATE_INDEX" val="20230987"/>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5_2"/>
  <p:tag name="KSO_WM_TEMPLATE_CATEGORY" val="custom"/>
  <p:tag name="KSO_WM_TEMPLATE_INDEX" val="20230987"/>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6_2"/>
  <p:tag name="KSO_WM_TEMPLATE_CATEGORY" val="custom"/>
  <p:tag name="KSO_WM_TEMPLATE_INDEX" val="20230987"/>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SLIDE_ID" val="custom202309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2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80.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5_1"/>
  <p:tag name="KSO_WM_TEMPLATE_CATEGORY" val="diagram"/>
  <p:tag name="KSO_WM_TEMPLATE_INDEX" val="20231351"/>
  <p:tag name="KSO_WM_UNIT_LAYERLEVEL" val="1_1_1"/>
  <p:tag name="KSO_WM_TAG_VERSION" val="3.0"/>
  <p:tag name="KSO_WM_DIAGRAM_GROUP_CODE" val="l1-1"/>
  <p:tag name="KSO_WM_UNIT_TYPE" val="l_h_i"/>
  <p:tag name="KSO_WM_UNIT_INDEX" val="1_5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5_2"/>
  <p:tag name="KSO_WM_TEMPLATE_CATEGORY" val="diagram"/>
  <p:tag name="KSO_WM_TEMPLATE_INDEX" val="20231351"/>
  <p:tag name="KSO_WM_UNIT_LAYERLEVEL" val="1_1_1"/>
  <p:tag name="KSO_WM_TAG_VERSION" val="3.0"/>
  <p:tag name="KSO_WM_DIAGRAM_GROUP_CODE" val="l1-1"/>
  <p:tag name="KSO_WM_UNIT_TYPE" val="l_h_i"/>
  <p:tag name="KSO_WM_UNIT_INDEX" val="1_5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5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6_1"/>
  <p:tag name="KSO_WM_TEMPLATE_CATEGORY" val="diagram"/>
  <p:tag name="KSO_WM_TEMPLATE_INDEX" val="20231351"/>
  <p:tag name="KSO_WM_UNIT_LAYERLEVEL" val="1_1_1"/>
  <p:tag name="KSO_WM_TAG_VERSION" val="3.0"/>
  <p:tag name="KSO_WM_DIAGRAM_GROUP_CODE" val="l1-1"/>
  <p:tag name="KSO_WM_UNIT_TYPE" val="l_h_i"/>
  <p:tag name="KSO_WM_UNIT_INDEX" val="1_6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6_2"/>
  <p:tag name="KSO_WM_TEMPLATE_CATEGORY" val="diagram"/>
  <p:tag name="KSO_WM_TEMPLATE_INDEX" val="20231351"/>
  <p:tag name="KSO_WM_UNIT_LAYERLEVEL" val="1_1_1"/>
  <p:tag name="KSO_WM_TAG_VERSION" val="3.0"/>
  <p:tag name="KSO_WM_DIAGRAM_GROUP_CODE" val="l1-1"/>
  <p:tag name="KSO_WM_UNIT_TYPE" val="l_h_i"/>
  <p:tag name="KSO_WM_UNIT_INDEX" val="1_6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6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4*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4*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4*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4*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4*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4*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4*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4*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4*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4*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4*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4*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4*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4*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4*l_h_f*1_5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6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7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7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0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6"/>
</p:tagLst>
</file>

<file path=ppt/tags/tag310.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7"/>
</p:tagLst>
</file>

<file path=ppt/tags/tag337.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89.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2023-12-19T18:24:37Z</dcterms:created>
  <dcterms:modified xsi:type="dcterms:W3CDTF">2023-12-19T18:24:37Z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f1fe4330d9824ae2a54c845c5358baa2_21</vt:lpwstr>
  </property>
</Properties>
</file>