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017" r:id="rId1"/>
    <p:sldMasterId id="2147493054" r:id="rId2"/>
  </p:sldMasterIdLst>
  <p:notesMasterIdLst>
    <p:notesMasterId r:id="rId3"/>
  </p:notesMasterIdLst>
  <p:sldIdLst>
    <p:sldId id="4325" r:id="rId4"/>
    <p:sldId id="4329" r:id="rId5"/>
    <p:sldId id="4332" r:id="rId6"/>
    <p:sldId id="4335" r:id="rId7"/>
    <p:sldId id="4338" r:id="rId8"/>
    <p:sldId id="4341" r:id="rId9"/>
    <p:sldId id="4344" r:id="rId10"/>
    <p:sldId id="4347" r:id="rId11"/>
    <p:sldId id="4350" r:id="rId12"/>
    <p:sldId id="4353" r:id="rId13"/>
    <p:sldId id="4356" r:id="rId14"/>
    <p:sldId id="4359" r:id="rId15"/>
    <p:sldId id="4362" r:id="rId16"/>
    <p:sldId id="4365" r:id="rId17"/>
    <p:sldId id="4368" r:id="rId18"/>
    <p:sldId id="4371" r:id="rId19"/>
    <p:sldId id="4374" r:id="rId20"/>
    <p:sldId id="4377" r:id="rId21"/>
    <p:sldId id="4380" r:id="rId22"/>
    <p:sldId id="4383" r:id="rId23"/>
    <p:sldId id="4386" r:id="rId24"/>
    <p:sldId id="4389" r:id="rId25"/>
    <p:sldId id="4392" r:id="rId26"/>
    <p:sldId id="4395" r:id="rId27"/>
    <p:sldId id="4398" r:id="rId28"/>
    <p:sldId id="4401" r:id="rId29"/>
    <p:sldId id="4404" r:id="rId30"/>
    <p:sldId id="440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018" r:id="rId1"/>
    <p:sldLayoutId id="2147493019" r:id="rId2"/>
    <p:sldLayoutId id="2147493020" r:id="rId3"/>
    <p:sldLayoutId id="2147493021" r:id="rId4"/>
    <p:sldLayoutId id="2147493022" r:id="rId5"/>
    <p:sldLayoutId id="2147493023" r:id="rId6"/>
    <p:sldLayoutId id="2147493024" r:id="rId7"/>
    <p:sldLayoutId id="2147493025" r:id="rId8"/>
    <p:sldLayoutId id="2147493026" r:id="rId9"/>
    <p:sldLayoutId id="2147493027" r:id="rId10"/>
    <p:sldLayoutId id="214749302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055" r:id="rId1"/>
    <p:sldLayoutId id="2147493056" r:id="rId2"/>
    <p:sldLayoutId id="2147493057" r:id="rId3"/>
    <p:sldLayoutId id="2147493058" r:id="rId4"/>
    <p:sldLayoutId id="2147493059" r:id="rId5"/>
    <p:sldLayoutId id="2147493060" r:id="rId6"/>
    <p:sldLayoutId id="2147493061" r:id="rId7"/>
    <p:sldLayoutId id="2147493062" r:id="rId8"/>
    <p:sldLayoutId id="2147493063" r:id="rId9"/>
    <p:sldLayoutId id="2147493064" r:id="rId10"/>
    <p:sldLayoutId id="214749306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初中教育中的社会实践与实践教学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初中教育的特点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社会实践在初中教育中的作用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实践教学在初中教育中的应用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社会实践与初中教育的结合点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实践教学与初中教育的结合点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初中教育的特点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初中教育的目标</a:t>
            </a:r>
            <a:endParaRPr altLang="en-US" lang="zh-CN"/>
          </a:p>
        </p:txBody>
      </p:sp>
      <p:sp>
        <p:nvSpPr>
          <p:cNvPr id="10489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提高学生的科学文化素质和审美能力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培养学生良好的品德和行为习惯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增强学生的创新意识和实践能力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为学生的未来发展奠定基础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初中教育的课程设置</a:t>
            </a:r>
            <a:endParaRPr altLang="en-US" lang="zh-CN"/>
          </a:p>
        </p:txBody>
      </p:sp>
      <p:sp>
        <p:nvSpPr>
          <p:cNvPr id="10489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实践性：强调实验和实践，注重学生动手能力培养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多样性：提供多种选修课程，满足学生个性化需求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基础性：注重基础知识的学习和掌握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综合性：跨学科整合，培养学生综合素质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初中教育的特点</a:t>
            </a:r>
            <a:endParaRPr altLang="en-US" lang="zh-CN"/>
          </a:p>
        </p:txBody>
      </p:sp>
      <p:sp>
        <p:nvSpPr>
          <p:cNvPr id="104905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注重基础知识的学习和掌握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强调学生的全面发展和综合素质的提高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注重实践能力和创新精神的培养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关注学生的个性化需求和特长发展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初中教育中的实践教学</a:t>
            </a:r>
            <a:endParaRPr altLang="en-US" lang="zh-CN"/>
          </a:p>
        </p:txBody>
      </p:sp>
      <p:sp>
        <p:nvSpPr>
          <p:cNvPr id="10491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实践教学评估：通过实践成果进行评价，促进学生全面发展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实践教学目的：培养学生实际操作能力和解决问题的能力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实践教学方法：实验、实训、社会实践等多种形式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实践教学与理论教学的关系：相辅相成，共同促进学生知识体系的构建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社会实践在初中教育中的作用</a:t>
            </a:r>
            <a:endParaRPr altLang="en-US" lang="zh-CN"/>
          </a:p>
        </p:txBody>
      </p:sp>
      <p:sp>
        <p:nvSpPr>
          <p:cNvPr id="104917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社会实践的定义和目的</a:t>
            </a:r>
            <a:endParaRPr altLang="en-US" lang="zh-CN"/>
          </a:p>
        </p:txBody>
      </p:sp>
      <p:sp>
        <p:nvSpPr>
          <p:cNvPr id="1049222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24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9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定义：指学生通过参与社会活动，了解社会现象，培养社会责任感和实践能力的教育活动。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26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28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tx1"/>
                </a:solidFill>
                <a:latin typeface="+mn-ea"/>
              </a:rPr>
              <a:t>目的：增强学生的社会认知，培养其社会责任感和实践能力，促进学生的全面发展。</a:t>
            </a:r>
            <a:endParaRPr altLang="en-US" dirty="0" sz="14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社会实践在初中教育中的意义</a:t>
            </a:r>
            <a:endParaRPr altLang="en-US" lang="zh-CN"/>
          </a:p>
        </p:txBody>
      </p:sp>
      <p:sp>
        <p:nvSpPr>
          <p:cNvPr id="10492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提高学生的实践能力和创新精神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促进学生对课堂知识的理解和应用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增强学生的社会责任感和公民意识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培养学生的团队协作和沟通能力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社会实践在初中教育中的实施方式</a:t>
            </a:r>
            <a:endParaRPr altLang="en-US" lang="zh-CN"/>
          </a:p>
        </p:txBody>
      </p:sp>
      <p:sp>
        <p:nvSpPr>
          <p:cNvPr id="10493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组织学生参与社会活动，增强社会责任感和团队协作能力。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通过实地考察和调查研究，培养学生观察、分析和解决问题的能力。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开展社区服务活动，提高学生的服务意识和奉献精神。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结合课程内容，引导学生将理论知识应用于实践中，提高实践能力和创新能力。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社会实践在初中教育中的评价与反馈</a:t>
            </a:r>
            <a:endParaRPr altLang="en-US" lang="zh-CN"/>
          </a:p>
        </p:txBody>
      </p:sp>
      <p:sp>
        <p:nvSpPr>
          <p:cNvPr id="10493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改进措施：根据评价与反馈的结果，及时调整和改进社会实践活动的设计和实施方案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评价方式：通过教师评价、学生自评和同学互评等多种方式进行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反馈内容：针对社会实践活动的组织、实施和效果等方面进行反馈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促进教学相长：评价与反馈有助于促进师生之间的交流与互动，提高教学效果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实践教学在初中教育中的应用</a:t>
            </a:r>
            <a:endParaRPr altLang="en-US" lang="zh-CN"/>
          </a:p>
        </p:txBody>
      </p:sp>
      <p:sp>
        <p:nvSpPr>
          <p:cNvPr id="104947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实践教学的定义和目的</a:t>
            </a:r>
            <a:endParaRPr altLang="en-US" lang="zh-CN"/>
          </a:p>
        </p:txBody>
      </p:sp>
      <p:sp>
        <p:nvSpPr>
          <p:cNvPr id="1049516" name="矩形 15"/>
          <p:cNvSpPr/>
          <p:nvPr>
            <p:custDataLst>
              <p:tags r:id="rId1"/>
            </p:custDataLst>
          </p:nvPr>
        </p:nvSpPr>
        <p:spPr>
          <a:xfrm>
            <a:off x="723061" y="2353135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定义：实践教学是一种以实践为主要形式的教学方式，通过实际操作、实验、社会实践等方式，使学生亲身体验、理解和掌握知识。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任意多边形 17"/>
          <p:cNvSpPr/>
          <p:nvPr>
            <p:custDataLst>
              <p:tags r:id="rId2"/>
            </p:custDataLst>
          </p:nvPr>
        </p:nvSpPr>
        <p:spPr>
          <a:xfrm flipV="1">
            <a:off x="608400" y="223489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任意多边形 18"/>
          <p:cNvSpPr/>
          <p:nvPr>
            <p:custDataLst>
              <p:tags r:id="rId3"/>
            </p:custDataLst>
          </p:nvPr>
        </p:nvSpPr>
        <p:spPr>
          <a:xfrm flipH="1">
            <a:off x="9657035" y="3055432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矩形 27"/>
          <p:cNvSpPr/>
          <p:nvPr>
            <p:custDataLst>
              <p:tags r:id="rId4"/>
            </p:custDataLst>
          </p:nvPr>
        </p:nvSpPr>
        <p:spPr>
          <a:xfrm>
            <a:off x="723061" y="4442109"/>
            <a:ext cx="10744656" cy="94475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目的：实践教学旨在培养学生的实践能力、创新能力和综合素质，提高学生的社会适应能力和就业竞争力。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29"/>
          <p:cNvSpPr/>
          <p:nvPr>
            <p:custDataLst>
              <p:tags r:id="rId5"/>
            </p:custDataLst>
          </p:nvPr>
        </p:nvSpPr>
        <p:spPr>
          <a:xfrm flipV="1">
            <a:off x="608400" y="432386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任意多边形 30"/>
          <p:cNvSpPr/>
          <p:nvPr>
            <p:custDataLst>
              <p:tags r:id="rId6"/>
            </p:custDataLst>
          </p:nvPr>
        </p:nvSpPr>
        <p:spPr>
          <a:xfrm flipH="1">
            <a:off x="9657035" y="5144405"/>
            <a:ext cx="1921760" cy="36189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实践教学在初中教育中的意义</a:t>
            </a:r>
            <a:endParaRPr altLang="en-US" lang="zh-CN"/>
          </a:p>
        </p:txBody>
      </p:sp>
      <p:sp>
        <p:nvSpPr>
          <p:cNvPr id="10495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增强学习兴趣：实践教学通常比理论教学更加生动有趣，能够激发学生的学习热情，提高他们的学习兴趣。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培养实践能力：实践教学有助于培养学生的动手能力和实际操作能力，使学生更好地适应未来的职业需求。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促进知识理解：通过实践教学，学生可以更好地理解抽象的理论知识，加深对所学内容的理解。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培养创新思维：实践教学鼓励学生自主探索、发现问题并寻找解决方案，有助于培养学生的创新思维和解决问题的能力。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实践教学在初中教育中的实施方式</a:t>
            </a:r>
            <a:endParaRPr altLang="en-US" lang="zh-CN"/>
          </a:p>
        </p:txBody>
      </p:sp>
      <p:sp>
        <p:nvSpPr>
          <p:cNvPr id="10496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社会实践：组织学生参与社会实践活动，增强学生的社会责任感和团队协作能力。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实验操作：通过实验操作，培养学生的动手能力和实践能力。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案例分析：通过分析实际案例，引导学生发现问题、分析问题和解决问题。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课题研究：引导学生开展课题研究，培养学生的创新能力和自主学习能力。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实践教学在初中教育中的评价与反馈</a:t>
            </a:r>
            <a:endParaRPr altLang="en-US" lang="zh-CN"/>
          </a:p>
        </p:txBody>
      </p:sp>
      <p:sp>
        <p:nvSpPr>
          <p:cNvPr id="10496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实践教学有助于培养学生的团队协作精神和沟通能力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实践教学有助于提高学生的学习兴趣和积极性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实践教学能够增强学生的实践能力和创新能力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实践教学需要完善评价机制和反馈机制，以确保教学质量和效果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社会实践与初中教育的结合点</a:t>
            </a:r>
            <a:endParaRPr altLang="en-US" lang="zh-CN"/>
          </a:p>
        </p:txBody>
      </p:sp>
      <p:sp>
        <p:nvSpPr>
          <p:cNvPr id="104975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社会实践与初中教育的关系</a:t>
            </a:r>
            <a:endParaRPr altLang="en-US" lang="zh-CN"/>
          </a:p>
        </p:txBody>
      </p:sp>
      <p:sp>
        <p:nvSpPr>
          <p:cNvPr id="10497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社会实践是初中教育的重要组成部分，有助于培养学生的实践能力和创新精神。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社会实践有助于培养学生的团队协作和沟通能力，增强学生的社会责任感和公民意识。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初中教育中的社会实践需要注重实践教学的质量，加强实践教学的管理和评估，提高实践教学的效果。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社会实践与初中教育相互促进，通过实践教学可以更好地理解理论知识，提高学习效果。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社会实践与初中教育的融合方式</a:t>
            </a:r>
            <a:endParaRPr altLang="en-US" lang="zh-CN"/>
          </a:p>
        </p:txBody>
      </p:sp>
      <p:sp>
        <p:nvSpPr>
          <p:cNvPr id="10498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实践教学：通过实践活动，让学生亲身体验知识的应用，加深对知识的理解。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课程整合：将社会实践与学科课程相整合，让学生在实践中学习学科知识。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校企合作：与企业合作，为学生提供实践机会，增强学生的实践能力和职业素养。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校园文化活动：通过组织校园文化活动，培养学生的团队协作和组织能力，促进学生的全面发展。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社会实践与初中教育结合的案例分析</a:t>
            </a:r>
            <a:endParaRPr altLang="en-US" lang="zh-CN"/>
          </a:p>
        </p:txBody>
      </p:sp>
      <p:sp>
        <p:nvSpPr>
          <p:cNvPr id="104994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4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案例一：组织学生参与社区服务活动，培养学生的社会责任感和团队协作能力。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案例二：开展职业体验课程，让学生了解不同职业的特点和要求，为未来的职业规划提供参考。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案例三：组织学生参加科技竞赛，提高学生的创新能力和实践能力。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案例四：开展校园文化活动，丰富学生的课余生活，培养学生的文化素养和审美能力。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社会实践与初中教育结合的未来发展趋势</a:t>
            </a:r>
            <a:endParaRPr altLang="en-US" lang="zh-CN"/>
          </a:p>
        </p:txBody>
      </p:sp>
      <p:sp>
        <p:nvSpPr>
          <p:cNvPr id="10500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实践教学将更加注重实际应用和问题解决能力的培养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社会实践将更加注重与学科知识的融合和跨学科的合作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随着技术的发展，社会实践的形式和内容将更加多样化和创新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社会实践将更加注重培养学生的社会责任感和公民意识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实践教学与初中教育的结合点</a:t>
            </a:r>
            <a:endParaRPr altLang="en-US" lang="zh-CN"/>
          </a:p>
        </p:txBody>
      </p:sp>
      <p:sp>
        <p:nvSpPr>
          <p:cNvPr id="105007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实践教学与初中教育的关系</a:t>
            </a:r>
            <a:endParaRPr altLang="en-US" lang="zh-CN"/>
          </a:p>
        </p:txBody>
      </p:sp>
      <p:sp>
        <p:nvSpPr>
          <p:cNvPr id="10501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实践教学在初中教育中的实施，有助于培养学生的团队协作和沟通能力，提高学生的综合素质和社会适应能力。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1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实践教学与初中教育的结合点在于将理论与实践相结合，通过实践教学的形式，让学生更好地理解理论知识，同时也能更好地适应社会发展的需要。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实践教学是初中教育的重要组成部分，有助于提高学生的实践能力和创新精神。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1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实践教学与初中教育相互促进，实践教学可以促进学生对理论知识的理解和应用，同时也能为初中教育提供更加丰富的教学资源和手段。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实践教学与初中教育的融合方式</a:t>
            </a:r>
            <a:endParaRPr altLang="en-US" lang="zh-CN"/>
          </a:p>
        </p:txBody>
      </p:sp>
      <p:sp>
        <p:nvSpPr>
          <p:cNvPr id="10501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实践教学与课堂理论教学的结合：通过实地考察、实验等方式将理论知识与实践相结合，提高学生对知识的理解和掌握。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实践教学与生活实际的结合：引导学生观察生活中的实际问题，通过实践解决生活中的问题，培养学生的实践能力和创新精神。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实践教学与职业发展的结合：通过实践教学，让学生了解职业发展的趋势和要求，培养学生的职业素养和就业竞争力。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实践教学与多元评价的结合：通过多元评价方式，对实践教学的效果进行评估和反馈，不断改进和优化实践教学。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实践教学与初中教育结合的案例分析</a:t>
            </a:r>
            <a:endParaRPr altLang="en-US" lang="zh-CN"/>
          </a:p>
        </p:txBody>
      </p:sp>
      <p:sp>
        <p:nvSpPr>
          <p:cNvPr id="105024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案例一：科学实验课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案例二：社会实践项目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案例三：职业技能培训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案例四：创新性学习活动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实践教学与初中教育结合的未来发展趋势</a:t>
            </a:r>
            <a:endParaRPr altLang="en-US" lang="zh-CN"/>
          </a:p>
        </p:txBody>
      </p:sp>
      <p:sp>
        <p:nvSpPr>
          <p:cNvPr id="105030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实践教学将更加注重培养学生的创新能力和实践能力，以适应未来社会的发展需求。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随着科技的不断进步，实践教学将更加注重数字化、智能化技术的应用，提高教学质量和效率。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实践教学将更加注重与企业的合作，通过校企合作等方式，为学生提供更多的实践机会和就业渠道。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实践教学将更加注重与学科竞赛的结合，通过竞赛等方式激发学生的学习兴趣和动力，提高学生的综合素质和竞争力。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7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1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1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5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1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1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6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2024-01-01T08:12:23Z</dcterms:created>
  <dcterms:modified xsi:type="dcterms:W3CDTF">2024-01-01T08:12:23Z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f072f102cc0a49cbaf550d8d84a22688_21</vt:lpwstr>
  </property>
</Properties>
</file>